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B5AA-B9E1-4FB8-830E-BA275A089F5B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8542A-6AE0-4AC4-A8B2-32DFC3AE9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3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73631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JULIUS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l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>
                <a:solidFill>
                  <a:prstClr val="black"/>
                </a:solidFill>
              </a:rPr>
              <a:pPr algn="l">
                <a:buClr>
                  <a:srgbClr val="000000"/>
                </a:buClr>
                <a:buSzPct val="25000"/>
                <a:buFont typeface="Arial"/>
                <a:buNone/>
              </a:pPr>
              <a:t>12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34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JULIUS</a:t>
            </a:r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73947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0987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3323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BRI</a:t>
            </a:r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1860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BRI</a:t>
            </a:r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6768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prstClr val="black"/>
              </a:buClr>
              <a:buSzPct val="25000"/>
              <a:buFont typeface="Calibri"/>
              <a:buNone/>
            </a:pPr>
            <a:r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t>2/15/16 08:13</a:t>
            </a:r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286262" y="4572001"/>
            <a:ext cx="6285485" cy="43400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BRI</a:t>
            </a:r>
          </a:p>
        </p:txBody>
      </p:sp>
    </p:spTree>
    <p:extLst>
      <p:ext uri="{BB962C8B-B14F-4D97-AF65-F5344CB8AC3E}">
        <p14:creationId xmlns:p14="http://schemas.microsoft.com/office/powerpoint/2010/main" val="214859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BRI</a:t>
            </a:r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8008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/>
              <a:t>BRI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(10%) of their total construction costs, which can be applied by the developer, at their discretion,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to the following taxes: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50%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of Unpledged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Business Privilege Tax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payable to the government of Guam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for twenty (20) years.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75% Income Tax Rebate for twenty (20) years.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100% Real Property Tax Abatement for ten (10) years on property utilized by the beneficiary for activities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stated in the QC.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100% of Use Tax Exemption with respect to the property used to construct, furnish and equip the new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350" dirty="0">
                <a:latin typeface="Times New Roman"/>
                <a:ea typeface="Times New Roman"/>
                <a:cs typeface="Times New Roman"/>
                <a:sym typeface="Times New Roman"/>
              </a:rPr>
              <a:t>facility construction or substantial expansion of an existing building.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dirty="0"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l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>
                <a:solidFill>
                  <a:prstClr val="black"/>
                </a:solidFill>
              </a:rPr>
              <a:pPr algn="l">
                <a:buClr>
                  <a:srgbClr val="000000"/>
                </a:buClr>
                <a:buSzPct val="25000"/>
                <a:buFont typeface="Arial"/>
                <a:buNone/>
              </a:pPr>
              <a:t>9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17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BRI</a:t>
            </a:r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5127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prstClr val="black"/>
              </a:buClr>
              <a:buSzPct val="25000"/>
              <a:buFont typeface="Calibri"/>
              <a:buNone/>
            </a:pPr>
            <a:r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t>2/15/16 08:13</a:t>
            </a:r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285750" y="4572001"/>
            <a:ext cx="6286499" cy="43400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JULIUS</a:t>
            </a:r>
          </a:p>
        </p:txBody>
      </p:sp>
    </p:spTree>
    <p:extLst>
      <p:ext uri="{BB962C8B-B14F-4D97-AF65-F5344CB8AC3E}">
        <p14:creationId xmlns:p14="http://schemas.microsoft.com/office/powerpoint/2010/main" val="1686170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2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16637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5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CE5C-EFD9-4777-8E8F-C3654510CBB9}" type="datetimeFigureOut">
              <a:rPr lang="en-US" smtClean="0">
                <a:solidFill>
                  <a:prstClr val="white"/>
                </a:solidFill>
              </a:rPr>
              <a:pPr/>
              <a:t>3/28/2016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1830-1A07-4467-A345-BEA7A4FF391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63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CE5C-EFD9-4777-8E8F-C3654510CBB9}" type="datetimeFigureOut">
              <a:rPr lang="en-US" smtClean="0">
                <a:solidFill>
                  <a:prstClr val="white"/>
                </a:solidFill>
              </a:rPr>
              <a:pPr/>
              <a:t>3/28/2016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1830-1A07-4467-A345-BEA7A4FF391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5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7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422864"/>
            <a:ext cx="2743196" cy="365125"/>
          </a:xfrm>
        </p:spPr>
        <p:txBody>
          <a:bodyPr/>
          <a:lstStyle/>
          <a:p>
            <a:fld id="{7FCCCE5C-EFD9-4777-8E8F-C3654510CBB9}" type="datetimeFigureOut">
              <a:rPr lang="en-US" smtClean="0">
                <a:solidFill>
                  <a:prstClr val="white"/>
                </a:solidFill>
              </a:rPr>
              <a:pPr/>
              <a:t>3/28/2016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6" y="6422864"/>
            <a:ext cx="4279669" cy="365125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55" y="6422864"/>
            <a:ext cx="879759" cy="365125"/>
          </a:xfrm>
        </p:spPr>
        <p:txBody>
          <a:bodyPr/>
          <a:lstStyle/>
          <a:p>
            <a:fld id="{44111830-1A07-4467-A345-BEA7A4FF391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35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914400" y="2130434"/>
            <a:ext cx="103632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828806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09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737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66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609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737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275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09603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609603" y="2174875"/>
            <a:ext cx="5386916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3"/>
          </p:nvPr>
        </p:nvSpPr>
        <p:spPr>
          <a:xfrm>
            <a:off x="6193373" y="1535112"/>
            <a:ext cx="5389031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4"/>
          </p:nvPr>
        </p:nvSpPr>
        <p:spPr>
          <a:xfrm>
            <a:off x="6193373" y="2174875"/>
            <a:ext cx="5389031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609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737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6778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5384797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6197600" y="1600204"/>
            <a:ext cx="5384797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09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737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763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831275" y="1479178"/>
            <a:ext cx="10529452" cy="44375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988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963083" y="4406909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09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737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183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09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737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32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09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737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24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CE5C-EFD9-4777-8E8F-C3654510CBB9}" type="datetimeFigureOut">
              <a:rPr lang="en-US" smtClean="0">
                <a:solidFill>
                  <a:prstClr val="white"/>
                </a:solidFill>
              </a:rPr>
              <a:pPr/>
              <a:t>3/28/2016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1830-1A07-4467-A345-BEA7A4FF391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192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2389723" y="4800600"/>
            <a:ext cx="73151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2389723" y="612775"/>
            <a:ext cx="7315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2389723" y="5367346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609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737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392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3833023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609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737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3179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7285042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3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609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737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663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2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41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CCCE5C-EFD9-4777-8E8F-C3654510CBB9}" type="datetimeFigureOut">
              <a:rPr lang="en-US" smtClean="0">
                <a:solidFill>
                  <a:srgbClr val="1F497D"/>
                </a:solidFill>
              </a:rPr>
              <a:pPr/>
              <a:t>3/28/2016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111830-1A07-4467-A345-BEA7A4FF391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07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CE5C-EFD9-4777-8E8F-C3654510CBB9}" type="datetimeFigureOut">
              <a:rPr lang="en-US" smtClean="0">
                <a:solidFill>
                  <a:prstClr val="white"/>
                </a:solidFill>
              </a:rPr>
              <a:pPr/>
              <a:t>3/28/2016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1830-1A07-4467-A345-BEA7A4FF391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34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1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1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CE5C-EFD9-4777-8E8F-C3654510CBB9}" type="datetimeFigureOut">
              <a:rPr lang="en-US" smtClean="0">
                <a:solidFill>
                  <a:prstClr val="white"/>
                </a:solidFill>
              </a:rPr>
              <a:pPr/>
              <a:t>3/28/2016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1830-1A07-4467-A345-BEA7A4FF391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CE5C-EFD9-4777-8E8F-C3654510CBB9}" type="datetimeFigureOut">
              <a:rPr lang="en-US" smtClean="0">
                <a:solidFill>
                  <a:prstClr val="white"/>
                </a:solidFill>
              </a:rPr>
              <a:pPr/>
              <a:t>3/28/2016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1830-1A07-4467-A345-BEA7A4FF391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7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CE5C-EFD9-4777-8E8F-C3654510CBB9}" type="datetimeFigureOut">
              <a:rPr lang="en-US" smtClean="0">
                <a:solidFill>
                  <a:prstClr val="white"/>
                </a:solidFill>
              </a:rPr>
              <a:pPr/>
              <a:t>3/28/2016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1830-1A07-4467-A345-BEA7A4FF391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4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90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CE5C-EFD9-4777-8E8F-C3654510CBB9}" type="datetimeFigureOut">
              <a:rPr lang="en-US" smtClean="0">
                <a:solidFill>
                  <a:prstClr val="white"/>
                </a:solidFill>
              </a:rPr>
              <a:pPr/>
              <a:t>3/28/2016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1830-1A07-4467-A345-BEA7A4FF391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6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CE5C-EFD9-4777-8E8F-C3654510CBB9}" type="datetimeFigureOut">
              <a:rPr lang="en-US" smtClean="0">
                <a:solidFill>
                  <a:prstClr val="white"/>
                </a:solidFill>
              </a:rPr>
              <a:pPr/>
              <a:t>3/28/2016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1830-1A07-4467-A345-BEA7A4FF391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7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71" y="6422864"/>
            <a:ext cx="300089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7FCCCE5C-EFD9-4777-8E8F-C3654510CBB9}" type="datetimeFigureOut">
              <a:rPr lang="en-US" smtClean="0">
                <a:solidFill>
                  <a:prstClr val="white"/>
                </a:solidFill>
              </a:rPr>
              <a:pPr/>
              <a:t>3/28/2016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6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6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4111830-1A07-4467-A345-BEA7A4FF391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225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00" y="6356359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737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hyperlink" Target="https://www.investguam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Plenary Session I</a:t>
            </a:r>
            <a:b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US" sz="2600" dirty="0">
                <a:solidFill>
                  <a:schemeClr val="bg1"/>
                </a:solidFill>
                <a:latin typeface="Algerian" panose="04020705040A02060702" pitchFamily="82" charset="0"/>
              </a:rPr>
              <a:t>(Economic development and land-use planning)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800" b="1" u="sng" dirty="0" smtClean="0"/>
              <a:t>Brianna Benito</a:t>
            </a:r>
            <a:endParaRPr lang="en-US" sz="3800" b="1" dirty="0" smtClean="0"/>
          </a:p>
          <a:p>
            <a:pPr marL="0" indent="0" algn="ctr">
              <a:buNone/>
            </a:pPr>
            <a:r>
              <a:rPr lang="en-US" dirty="0" smtClean="0"/>
              <a:t>Industry Development Specialist </a:t>
            </a:r>
          </a:p>
          <a:p>
            <a:pPr marL="0" indent="0" algn="ctr">
              <a:buNone/>
            </a:pPr>
            <a:r>
              <a:rPr lang="en-US" dirty="0" smtClean="0"/>
              <a:t>Guam Economic Development Authority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800" b="1" u="sng" dirty="0" smtClean="0"/>
              <a:t>Matthew </a:t>
            </a:r>
            <a:r>
              <a:rPr lang="en-US" sz="3800" b="1" u="sng" dirty="0" err="1" smtClean="0"/>
              <a:t>Sgro</a:t>
            </a:r>
            <a:endParaRPr lang="en-US" sz="3800" b="1" u="sng" dirty="0" smtClean="0"/>
          </a:p>
          <a:p>
            <a:pPr marL="0" indent="0" algn="ctr">
              <a:buNone/>
            </a:pPr>
            <a:r>
              <a:rPr lang="en-US" dirty="0" smtClean="0"/>
              <a:t>Business Development Assistant Manager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Guam Economic Development Authority</a:t>
            </a:r>
          </a:p>
        </p:txBody>
      </p:sp>
    </p:spTree>
    <p:extLst>
      <p:ext uri="{BB962C8B-B14F-4D97-AF65-F5344CB8AC3E}">
        <p14:creationId xmlns:p14="http://schemas.microsoft.com/office/powerpoint/2010/main" val="176929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Hotel Development</a:t>
            </a:r>
          </a:p>
        </p:txBody>
      </p:sp>
      <p:pic>
        <p:nvPicPr>
          <p:cNvPr id="207" name="Shape 207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123273" y="1596299"/>
            <a:ext cx="5757199" cy="224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8" name="Shape 20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71765" y="1622517"/>
            <a:ext cx="5561200" cy="2217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9" name="Shape 209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271765" y="4079324"/>
            <a:ext cx="5639200" cy="2439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0" name="Shape 210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6123275" y="4079324"/>
            <a:ext cx="5757199" cy="2439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1" name="Shape 211"/>
          <p:cNvPicPr preferRelativeResize="0"/>
          <p:nvPr/>
        </p:nvPicPr>
        <p:blipFill rotWithShape="1">
          <a:blip r:embed="rId7" cstate="print">
            <a:alphaModFix amt="32000"/>
          </a:blip>
          <a:srcRect l="1019" t="5683" b="7683"/>
          <a:stretch/>
        </p:blipFill>
        <p:spPr>
          <a:xfrm>
            <a:off x="0" y="0"/>
            <a:ext cx="12192000" cy="153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1351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 cstate="print">
            <a:alphaModFix amt="32000"/>
          </a:blip>
          <a:srcRect l="1024" t="5682" b="7685"/>
          <a:stretch/>
        </p:blipFill>
        <p:spPr>
          <a:xfrm>
            <a:off x="4" y="-75713"/>
            <a:ext cx="12268199" cy="209232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Pacific Military Realignment</a:t>
            </a:r>
          </a:p>
        </p:txBody>
      </p:sp>
      <p:sp>
        <p:nvSpPr>
          <p:cNvPr id="239" name="Shape 239"/>
          <p:cNvSpPr/>
          <p:nvPr/>
        </p:nvSpPr>
        <p:spPr>
          <a:xfrm>
            <a:off x="4864493" y="6354857"/>
            <a:ext cx="2401455" cy="31014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16400" rIns="0" bIns="164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b="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837045" y="1354666"/>
            <a:ext cx="5720771" cy="2244870"/>
          </a:xfrm>
          <a:prstGeom prst="rect">
            <a:avLst/>
          </a:prstGeom>
          <a:noFill/>
          <a:ln>
            <a:noFill/>
          </a:ln>
        </p:spPr>
        <p:txBody>
          <a:bodyPr lIns="0" tIns="41025" rIns="16400" bIns="16400" anchor="t" anchorCtr="0">
            <a:noAutofit/>
          </a:bodyPr>
          <a:lstStyle/>
          <a:p>
            <a:pPr marL="205146" indent="-205146">
              <a:lnSpc>
                <a:spcPct val="110000"/>
              </a:lnSpc>
              <a:buClr>
                <a:srgbClr val="70193D"/>
              </a:buClr>
              <a:buFont typeface="Noto Sans Symbols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291436" y="2185724"/>
            <a:ext cx="6266383" cy="44069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indent="-228600">
              <a:lnSpc>
                <a:spcPct val="110000"/>
              </a:lnSpc>
              <a:buClr>
                <a:srgbClr val="70193D"/>
              </a:buClr>
              <a:buSzPct val="100000"/>
              <a:buFont typeface="Muli"/>
              <a:buChar char="●"/>
            </a:pPr>
            <a:r>
              <a:rPr lang="en-US" sz="14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The signing of the Record of Decision (ROD) in August 2015 for the Marine relocation begins the process for significant additional military investment in Guam</a:t>
            </a:r>
          </a:p>
          <a:p>
            <a:pPr marL="228600" indent="-228600">
              <a:lnSpc>
                <a:spcPct val="110000"/>
              </a:lnSpc>
              <a:spcBef>
                <a:spcPts val="720"/>
              </a:spcBef>
              <a:buClr>
                <a:srgbClr val="70193D"/>
              </a:buClr>
              <a:buSzPct val="100000"/>
              <a:buFont typeface="Muli"/>
              <a:buChar char="●"/>
            </a:pPr>
            <a:r>
              <a:rPr lang="en-US" sz="14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Current plan: approximately 5,000 Marines and 1,300 family members to be relocated to Guam from Japan</a:t>
            </a:r>
          </a:p>
          <a:p>
            <a:pPr marL="457200" indent="-304800">
              <a:lnSpc>
                <a:spcPct val="110000"/>
              </a:lnSpc>
              <a:spcBef>
                <a:spcPts val="720"/>
              </a:spcBef>
              <a:buClr>
                <a:srgbClr val="000000"/>
              </a:buClr>
              <a:buSzPct val="100000"/>
              <a:buFont typeface="Muli"/>
              <a:buChar char="●"/>
            </a:pPr>
            <a:r>
              <a:rPr lang="en-US" sz="14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Cost estimate is $8.7 Billion and will be funded by the governments of Japan ($3.1B) and the U.S ($5.6B)</a:t>
            </a:r>
          </a:p>
          <a:p>
            <a:pPr marL="457200" indent="-304800">
              <a:lnSpc>
                <a:spcPct val="110000"/>
              </a:lnSpc>
              <a:spcBef>
                <a:spcPts val="720"/>
              </a:spcBef>
              <a:buClr>
                <a:srgbClr val="000000"/>
              </a:buClr>
              <a:buSzPct val="100000"/>
              <a:buFont typeface="Muli"/>
              <a:buChar char="●"/>
            </a:pPr>
            <a:r>
              <a:rPr lang="en-US" sz="14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Will create approximately </a:t>
            </a:r>
            <a:r>
              <a:rPr lang="en-US" sz="1400" u="sng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7,000 full time jobs </a:t>
            </a:r>
            <a:r>
              <a:rPr lang="en-US" sz="14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in 2021</a:t>
            </a:r>
          </a:p>
          <a:p>
            <a:pPr marL="228600" indent="-228600">
              <a:lnSpc>
                <a:spcPct val="110000"/>
              </a:lnSpc>
              <a:spcBef>
                <a:spcPts val="720"/>
              </a:spcBef>
              <a:buClr>
                <a:srgbClr val="70193D"/>
              </a:buClr>
              <a:buSzPct val="100000"/>
              <a:buFont typeface="Muli"/>
              <a:buChar char="●"/>
            </a:pPr>
            <a:r>
              <a:rPr lang="en-US" sz="14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2014 - 2015: </a:t>
            </a:r>
            <a:r>
              <a:rPr lang="en-US" sz="1400" b="1" u="sng" kern="0">
                <a:solidFill>
                  <a:srgbClr val="000000"/>
                </a:solidFill>
                <a:highlight>
                  <a:srgbClr val="FFFF00"/>
                </a:highlight>
                <a:latin typeface="Muli"/>
                <a:ea typeface="Muli"/>
                <a:cs typeface="Muli"/>
                <a:sym typeface="Muli"/>
              </a:rPr>
              <a:t>$607+ Million </a:t>
            </a:r>
            <a:r>
              <a:rPr lang="en-US" sz="14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on military construction/special contracts</a:t>
            </a:r>
          </a:p>
          <a:p>
            <a:pPr lvl="1" indent="-228600">
              <a:lnSpc>
                <a:spcPct val="110000"/>
              </a:lnSpc>
              <a:spcBef>
                <a:spcPts val="720"/>
              </a:spcBef>
              <a:buClr>
                <a:srgbClr val="70193D"/>
              </a:buClr>
              <a:buSzPct val="100000"/>
              <a:buFont typeface="Muli"/>
              <a:buChar char="○"/>
            </a:pPr>
            <a:r>
              <a:rPr lang="en-US" sz="14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2016: </a:t>
            </a:r>
            <a:r>
              <a:rPr lang="en-US" sz="1400" b="1" u="sng" kern="0">
                <a:solidFill>
                  <a:srgbClr val="000000"/>
                </a:solidFill>
                <a:highlight>
                  <a:srgbClr val="FFFF00"/>
                </a:highlight>
                <a:latin typeface="Muli"/>
                <a:ea typeface="Muli"/>
                <a:cs typeface="Muli"/>
                <a:sym typeface="Muli"/>
              </a:rPr>
              <a:t>$92+ million </a:t>
            </a:r>
          </a:p>
          <a:p>
            <a:pPr marL="228600" indent="-228600">
              <a:lnSpc>
                <a:spcPct val="110000"/>
              </a:lnSpc>
              <a:spcBef>
                <a:spcPts val="720"/>
              </a:spcBef>
              <a:buClr>
                <a:srgbClr val="70193D"/>
              </a:buClr>
              <a:buSzPct val="100000"/>
              <a:buFont typeface="Muli"/>
              <a:buChar char="●"/>
            </a:pPr>
            <a:r>
              <a:rPr lang="en-US" sz="14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Peak construction period is estimated to be in 2017-2018</a:t>
            </a:r>
          </a:p>
        </p:txBody>
      </p:sp>
      <p:graphicFrame>
        <p:nvGraphicFramePr>
          <p:cNvPr id="242" name="Shape 242"/>
          <p:cNvGraphicFramePr/>
          <p:nvPr/>
        </p:nvGraphicFramePr>
        <p:xfrm>
          <a:off x="6557823" y="2205930"/>
          <a:ext cx="5499767" cy="25332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80567"/>
                <a:gridCol w="1219200"/>
              </a:tblGrid>
              <a:tr h="5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1" i="0" u="none" strike="noStrike" cap="none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NDAA for FY2016 Navy Appropriations</a:t>
                      </a:r>
                    </a:p>
                  </a:txBody>
                  <a:tcPr marL="121933" marR="12700" marT="9525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1" i="0" u="none" strike="noStrike" cap="none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$000s</a:t>
                      </a:r>
                    </a:p>
                  </a:txBody>
                  <a:tcPr marL="12700" marR="243833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Live Fire Training Range Complex</a:t>
                      </a:r>
                    </a:p>
                  </a:txBody>
                  <a:tcPr marL="121933" marR="12700" marT="9525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$125,677</a:t>
                      </a:r>
                    </a:p>
                  </a:txBody>
                  <a:tcPr marL="12700" marR="243833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Sanitary Sewer System Recapitalization</a:t>
                      </a:r>
                    </a:p>
                  </a:txBody>
                  <a:tcPr marL="121933" marR="12700" marT="9525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45,314</a:t>
                      </a:r>
                    </a:p>
                  </a:txBody>
                  <a:tcPr marL="12700" marR="243833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Municipal Solid Waste Landfill Closure</a:t>
                      </a:r>
                    </a:p>
                  </a:txBody>
                  <a:tcPr marL="121933" marR="12700" marT="9525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10,777</a:t>
                      </a:r>
                    </a:p>
                  </a:txBody>
                  <a:tcPr marL="12700" marR="243833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Energy Conservation</a:t>
                      </a:r>
                    </a:p>
                  </a:txBody>
                  <a:tcPr marL="121933" marR="12700" marT="9525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5,330</a:t>
                      </a:r>
                    </a:p>
                  </a:txBody>
                  <a:tcPr marL="12700" marR="243833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Navy Appropriations</a:t>
                      </a:r>
                    </a:p>
                  </a:txBody>
                  <a:tcPr marL="121933" marR="12700" marT="9525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$187,098</a:t>
                      </a:r>
                    </a:p>
                  </a:txBody>
                  <a:tcPr marL="12700" marR="243833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</a:tr>
              <a:tr h="19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050" b="1" i="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33" marR="12700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050" b="1" i="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700" marR="243833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1" i="0" u="none" strike="noStrike" cap="none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NDAA for FY2016 Air Force Appropriations</a:t>
                      </a:r>
                    </a:p>
                  </a:txBody>
                  <a:tcPr marL="121933" marR="12700" marT="9525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1" i="0" u="none" strike="noStrike" cap="none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$000s</a:t>
                      </a:r>
                    </a:p>
                  </a:txBody>
                  <a:tcPr marL="12700" marR="243833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APR - Installation Control Center</a:t>
                      </a:r>
                    </a:p>
                  </a:txBody>
                  <a:tcPr marL="121933" marR="12700" marT="9525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$22,200</a:t>
                      </a:r>
                    </a:p>
                  </a:txBody>
                  <a:tcPr marL="12700" marR="243833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APR Dispersed Maintenance Spares SE Storage Facility</a:t>
                      </a:r>
                    </a:p>
                  </a:txBody>
                  <a:tcPr marL="121933" marR="12700" marT="9525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19,000</a:t>
                      </a:r>
                    </a:p>
                  </a:txBody>
                  <a:tcPr marL="12700" marR="243833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APR - South Ramp Utilities</a:t>
                      </a:r>
                    </a:p>
                  </a:txBody>
                  <a:tcPr marL="121933" marR="12700" marT="9525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7,100</a:t>
                      </a:r>
                    </a:p>
                  </a:txBody>
                  <a:tcPr marL="12700" marR="243833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PRTC Roads</a:t>
                      </a:r>
                    </a:p>
                  </a:txBody>
                  <a:tcPr marL="121933" marR="12700" marT="9525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2,500</a:t>
                      </a:r>
                    </a:p>
                  </a:txBody>
                  <a:tcPr marL="12700" marR="243833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Air Force Appropriations </a:t>
                      </a:r>
                    </a:p>
                  </a:txBody>
                  <a:tcPr marL="121933" marR="12700" marT="9525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05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$50,800</a:t>
                      </a:r>
                    </a:p>
                  </a:txBody>
                  <a:tcPr marL="12700" marR="243833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</a:tr>
            </a:tbl>
          </a:graphicData>
        </a:graphic>
      </p:graphicFrame>
      <p:pic>
        <p:nvPicPr>
          <p:cNvPr id="243" name="Shape 243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6429374" y="4831136"/>
            <a:ext cx="5628399" cy="193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7185689" y="4831128"/>
            <a:ext cx="4634491" cy="646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884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154715" y="110078"/>
            <a:ext cx="11343825" cy="12566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Hagåtña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Revitalization </a:t>
            </a:r>
          </a:p>
        </p:txBody>
      </p:sp>
      <p:pic>
        <p:nvPicPr>
          <p:cNvPr id="262" name="Shape 262"/>
          <p:cNvPicPr preferRelativeResize="0"/>
          <p:nvPr/>
        </p:nvPicPr>
        <p:blipFill rotWithShape="1">
          <a:blip r:embed="rId3" cstate="print">
            <a:alphaModFix/>
          </a:blip>
          <a:srcRect l="4214" r="2653"/>
          <a:stretch/>
        </p:blipFill>
        <p:spPr>
          <a:xfrm>
            <a:off x="154716" y="110084"/>
            <a:ext cx="2177079" cy="138024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/>
          <p:nvPr/>
        </p:nvSpPr>
        <p:spPr>
          <a:xfrm>
            <a:off x="5708880" y="2001700"/>
            <a:ext cx="6115600" cy="1938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 i="1" u="sng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Vision: </a:t>
            </a:r>
            <a:r>
              <a:rPr lang="en-US" sz="20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A vibrant Hagatna as the center or cultural, civic, political, sports &amp; economic vitality for Guam &amp; the Western Pacific.</a:t>
            </a:r>
          </a:p>
          <a:p>
            <a:endParaRPr sz="2000" kern="0">
              <a:solidFill>
                <a:srgbClr val="000000"/>
              </a:solidFill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Matrix Master plan </a:t>
            </a:r>
            <a:r>
              <a:rPr lang="en-US" sz="2000" kern="0">
                <a:solidFill>
                  <a:srgbClr val="000000"/>
                </a:solidFill>
                <a:cs typeface="Arial"/>
                <a:sym typeface="Arial"/>
              </a:rPr>
              <a:t>c</a:t>
            </a:r>
            <a:r>
              <a:rPr lang="en-US" sz="20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ompleted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22581" y="4188876"/>
            <a:ext cx="5086400" cy="263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 rotWithShape="1">
          <a:blip r:embed="rId5" cstate="print">
            <a:alphaModFix amt="32000"/>
          </a:blip>
          <a:srcRect l="1019" t="5683" b="7683"/>
          <a:stretch/>
        </p:blipFill>
        <p:spPr>
          <a:xfrm>
            <a:off x="0" y="0"/>
            <a:ext cx="12154000" cy="15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322497" y="1613908"/>
            <a:ext cx="5086400" cy="257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6002719" y="4349121"/>
            <a:ext cx="4751200" cy="2408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0612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Arial"/>
                <a:ea typeface="Arial"/>
                <a:cs typeface="Arial"/>
                <a:sym typeface="Arial"/>
              </a:rPr>
              <a:t>Hagåtña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smtClean="0"/>
              <a:t>Revitalization</a:t>
            </a:r>
            <a:endParaRPr lang="en-US" b="1" dirty="0"/>
          </a:p>
        </p:txBody>
      </p:sp>
      <p:pic>
        <p:nvPicPr>
          <p:cNvPr id="4" name="Picture 3" descr="background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84" y="4469178"/>
            <a:ext cx="7943416" cy="2232894"/>
          </a:xfrm>
          <a:prstGeom prst="rect">
            <a:avLst/>
          </a:prstGeom>
        </p:spPr>
      </p:pic>
      <p:pic>
        <p:nvPicPr>
          <p:cNvPr id="5" name="Picture 4" descr="ad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9178"/>
            <a:ext cx="4534653" cy="2232894"/>
          </a:xfrm>
          <a:prstGeom prst="rect">
            <a:avLst/>
          </a:prstGeom>
        </p:spPr>
      </p:pic>
      <p:pic>
        <p:nvPicPr>
          <p:cNvPr id="6" name="Picture 5" descr="a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08" y="1531662"/>
            <a:ext cx="5233799" cy="2638577"/>
          </a:xfrm>
          <a:prstGeom prst="rect">
            <a:avLst/>
          </a:prstGeom>
        </p:spPr>
      </p:pic>
      <p:pic>
        <p:nvPicPr>
          <p:cNvPr id="7" name="Picture 6" descr="daf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39" y="1536007"/>
            <a:ext cx="5322068" cy="2634235"/>
          </a:xfrm>
          <a:prstGeom prst="rect">
            <a:avLst/>
          </a:prstGeom>
        </p:spPr>
      </p:pic>
      <p:pic>
        <p:nvPicPr>
          <p:cNvPr id="8" name="Shape 265"/>
          <p:cNvPicPr preferRelativeResize="0"/>
          <p:nvPr/>
        </p:nvPicPr>
        <p:blipFill rotWithShape="1">
          <a:blip r:embed="rId6" cstate="print">
            <a:alphaModFix amt="32000"/>
          </a:blip>
          <a:srcRect l="1019" t="5683" b="7683"/>
          <a:stretch/>
        </p:blipFill>
        <p:spPr>
          <a:xfrm>
            <a:off x="0" y="0"/>
            <a:ext cx="12154000" cy="153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6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/>
          <p:cNvPicPr preferRelativeResize="0"/>
          <p:nvPr/>
        </p:nvPicPr>
        <p:blipFill rotWithShape="1">
          <a:blip r:embed="rId3" cstate="print">
            <a:alphaModFix/>
          </a:blip>
          <a:srcRect l="-1773" t="12260" r="2395" b="38505"/>
          <a:stretch/>
        </p:blipFill>
        <p:spPr>
          <a:xfrm>
            <a:off x="-301036" y="0"/>
            <a:ext cx="125868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-96913" y="16711"/>
            <a:ext cx="12398712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338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hape 285"/>
          <p:cNvPicPr preferRelativeResize="0"/>
          <p:nvPr/>
        </p:nvPicPr>
        <p:blipFill rotWithShape="1">
          <a:blip r:embed="rId3" cstate="print">
            <a:alphaModFix amt="32000"/>
          </a:blip>
          <a:srcRect l="1024" t="5682" b="7685"/>
          <a:stretch/>
        </p:blipFill>
        <p:spPr>
          <a:xfrm>
            <a:off x="4" y="-75713"/>
            <a:ext cx="12268199" cy="209232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 Us! </a:t>
            </a:r>
          </a:p>
        </p:txBody>
      </p:sp>
      <p:sp>
        <p:nvSpPr>
          <p:cNvPr id="287" name="Shape 287"/>
          <p:cNvSpPr/>
          <p:nvPr/>
        </p:nvSpPr>
        <p:spPr>
          <a:xfrm>
            <a:off x="727503" y="2038191"/>
            <a:ext cx="10649188" cy="3416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1" algn="ctr"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24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590 South Marine Corps Drive </a:t>
            </a:r>
          </a:p>
          <a:p>
            <a:pPr marL="342900" lvl="1" algn="ctr"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24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ITC Building, Suite 511 </a:t>
            </a:r>
          </a:p>
          <a:p>
            <a:pPr marL="342900" lvl="1" algn="ctr"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24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Tamuning, Guam 96913         </a:t>
            </a:r>
          </a:p>
          <a:p>
            <a:pPr marL="342900" lvl="1" algn="ctr"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24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Tel:  (671) 647-4332             </a:t>
            </a:r>
          </a:p>
          <a:p>
            <a:pPr marL="342900" lvl="1" algn="ctr"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24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Fax:  (671) 649-4146</a:t>
            </a:r>
          </a:p>
          <a:p>
            <a:pPr lvl="1"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24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Website:  	</a:t>
            </a:r>
            <a:r>
              <a:rPr lang="en-US" sz="2400" u="sng" ker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https://www.investguam.com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24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Facebook:	</a:t>
            </a:r>
            <a:r>
              <a:rPr lang="en-US" sz="2400" u="sng" ker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https://www.facebook.com/GuamEDA</a:t>
            </a: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10334468" y="6092986"/>
            <a:ext cx="1857597" cy="764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704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72652" y="1098783"/>
            <a:ext cx="9753600" cy="4023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763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 rotWithShape="1">
          <a:blip r:embed="rId3" cstate="print">
            <a:alphaModFix amt="32000"/>
          </a:blip>
          <a:srcRect l="1024" t="5682" b="7685"/>
          <a:stretch/>
        </p:blipFill>
        <p:spPr>
          <a:xfrm>
            <a:off x="4" y="-75713"/>
            <a:ext cx="12268199" cy="209232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609600" y="37811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Mission Statement 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09600" y="188242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1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1" u="none" strike="noStrike" cap="none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GEDA’s mission is to develop a sound and sustainable economy through innovative programs that preserve and promote local culture, economic opportunities and </a:t>
            </a:r>
            <a:r>
              <a:rPr lang="en-US" sz="2400" b="0" i="1" u="none" strike="noStrike" cap="none" dirty="0" smtClean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the quality </a:t>
            </a:r>
            <a:r>
              <a:rPr lang="en-US" sz="2400" b="0" i="1" u="none" strike="noStrike" cap="none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of life.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0334468" y="6092986"/>
            <a:ext cx="1857597" cy="764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588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 rotWithShape="1">
          <a:blip r:embed="rId3" cstate="print">
            <a:alphaModFix amt="32000"/>
          </a:blip>
          <a:srcRect l="1024" t="5682" b="7685"/>
          <a:stretch/>
        </p:blipFill>
        <p:spPr>
          <a:xfrm>
            <a:off x="4" y="-75713"/>
            <a:ext cx="12267999" cy="209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609600" y="39886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GEDA Programs 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47600" y="2068598"/>
            <a:ext cx="10972800" cy="462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uli"/>
              <a:buChar char="•"/>
            </a:pPr>
            <a:r>
              <a:rPr lang="en-US" sz="2400" b="1" i="0" u="sng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Qualifying Certificate (QC) Program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Encourages investment through the issuance of tax rebates and abatements 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uli"/>
              <a:buChar char="•"/>
            </a:pPr>
            <a:r>
              <a:rPr lang="en-US" sz="2400" b="1" i="0" u="sng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Guam Product Seal Program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Stimulates economic opportunities on Guam by promoting the manufacturing of local products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uli"/>
              <a:buChar char="•"/>
            </a:pPr>
            <a:r>
              <a:rPr lang="en-US" sz="2400" b="1" i="0" u="sng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Loan Programs</a:t>
            </a:r>
          </a:p>
          <a:p>
            <a:pPr marL="914400" marR="0" lvl="1" indent="-3810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uli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Guam Development Fund Act</a:t>
            </a:r>
          </a:p>
          <a:p>
            <a:pPr marL="914400" marR="0" lvl="1" indent="-3810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uli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Agriculture Development Fund</a:t>
            </a:r>
          </a:p>
          <a:p>
            <a:pPr marL="914400" marR="0" lvl="1" indent="-3810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uli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State Small Business Credit Initiative (SSBCI)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0334468" y="6092986"/>
            <a:ext cx="1857597" cy="764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017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 rotWithShape="1">
          <a:blip r:embed="rId3" cstate="print">
            <a:alphaModFix amt="32000"/>
          </a:blip>
          <a:srcRect l="1024" t="5682" b="7685"/>
          <a:stretch/>
        </p:blipFill>
        <p:spPr>
          <a:xfrm>
            <a:off x="4" y="-75713"/>
            <a:ext cx="12268199" cy="2092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Other Services 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233167" y="2176777"/>
            <a:ext cx="10972800" cy="4408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uli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Investor concierge services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uli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Trade Missions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uli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Municipal Financing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uli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Government Property Management Services</a:t>
            </a:r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0334468" y="6092986"/>
            <a:ext cx="1857597" cy="764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6340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840895" y="305715"/>
            <a:ext cx="10529452" cy="4706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Guam Economic Overview</a:t>
            </a:r>
          </a:p>
        </p:txBody>
      </p:sp>
      <p:sp>
        <p:nvSpPr>
          <p:cNvPr id="148" name="Shape 148"/>
          <p:cNvSpPr/>
          <p:nvPr/>
        </p:nvSpPr>
        <p:spPr>
          <a:xfrm>
            <a:off x="831205" y="6091066"/>
            <a:ext cx="10529600" cy="268799"/>
          </a:xfrm>
          <a:prstGeom prst="rect">
            <a:avLst/>
          </a:prstGeom>
          <a:noFill/>
          <a:ln>
            <a:noFill/>
          </a:ln>
        </p:spPr>
        <p:txBody>
          <a:bodyPr lIns="0" tIns="0" rIns="16400" bIns="16400" anchor="b" anchorCtr="0">
            <a:noAutofit/>
          </a:bodyPr>
          <a:lstStyle/>
          <a:p>
            <a:pPr marL="152435" indent="-152435">
              <a:lnSpc>
                <a:spcPct val="90000"/>
              </a:lnSpc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700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</a:t>
            </a:r>
          </a:p>
          <a:p>
            <a:pPr marL="152435" indent="-152435">
              <a:lnSpc>
                <a:spcPct val="90000"/>
              </a:lnSpc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700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Sources: Guam Visitors Bureau, U.S. Bureau of Economic Analysis, U.S. Bureau of Labor Statistics and Guam Bureau of Labor Statistics.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609600" y="635636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88888"/>
                </a:buClr>
                <a:buSzPct val="25000"/>
                <a:buFont typeface="Calibri"/>
                <a:buNone/>
              </a:pPr>
              <a:t>6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0" name="Shape 150"/>
          <p:cNvGraphicFramePr/>
          <p:nvPr>
            <p:extLst/>
          </p:nvPr>
        </p:nvGraphicFramePr>
        <p:xfrm>
          <a:off x="299691" y="1224749"/>
          <a:ext cx="5732996" cy="42639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32996"/>
              </a:tblGrid>
              <a:tr h="5841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Recent Highlights</a:t>
                      </a:r>
                    </a:p>
                  </a:txBody>
                  <a:tcPr marL="121933" marR="121933" marT="45725" marB="45725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</a:tr>
              <a:tr h="3679812"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5454"/>
                        <a:buFont typeface="Noto Sans Symbols"/>
                        <a:buChar char="▪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Guam’s GDP continues to expand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5454"/>
                        <a:buFont typeface="Noto Sans Symbols"/>
                        <a:buChar char="▪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Measured $5.53 billion in 2014, up 13% from 2010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5454"/>
                        <a:buFont typeface="Noto Sans Symbols"/>
                        <a:buChar char="▪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Private fixed investment has increased 29% since 2010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5454"/>
                        <a:buFont typeface="Noto Sans Symbols"/>
                        <a:buChar char="▪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FY2015 achieved the second highest number of visitor arrivals in Guam’s history, with </a:t>
                      </a:r>
                      <a:r>
                        <a:rPr lang="en-US" sz="1800" b="0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1.4 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million </a:t>
                      </a:r>
                      <a:r>
                        <a:rPr lang="en-US" sz="1800" b="0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visitors.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5454"/>
                        <a:buFont typeface="Noto Sans Symbols"/>
                        <a:buChar char="▪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Unemployment rate at 6.9% as of March 2015, down from 7.7% in December 2014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25000"/>
                        <a:buFont typeface="Noto Sans Symbols"/>
                        <a:buNone/>
                      </a:pP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33" marR="121933" marT="45725" marB="457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1" name="Shape 151"/>
          <p:cNvGraphicFramePr/>
          <p:nvPr>
            <p:extLst/>
          </p:nvPr>
        </p:nvGraphicFramePr>
        <p:xfrm>
          <a:off x="6173465" y="1925899"/>
          <a:ext cx="5801192" cy="287102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801192"/>
              </a:tblGrid>
              <a:tr h="3533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accent1"/>
                          </a:solidFill>
                        </a:rPr>
                        <a:t>Gross Domestic Product (2010-2014) in Millions</a:t>
                      </a:r>
                    </a:p>
                  </a:txBody>
                  <a:tcPr marL="121933" marR="121933" marT="27450" marB="274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</a:tr>
              <a:tr h="251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121933" marR="121933" marT="27450" marB="2745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2" name="Shape 152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391077" y="2296205"/>
            <a:ext cx="5233600" cy="184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8011885" y="2296205"/>
            <a:ext cx="1862800" cy="230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9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13% Total Growth</a:t>
            </a:r>
          </a:p>
        </p:txBody>
      </p:sp>
      <p:cxnSp>
        <p:nvCxnSpPr>
          <p:cNvPr id="154" name="Shape 154"/>
          <p:cNvCxnSpPr/>
          <p:nvPr/>
        </p:nvCxnSpPr>
        <p:spPr>
          <a:xfrm>
            <a:off x="9874693" y="2397893"/>
            <a:ext cx="981999" cy="129000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55" name="Shape 155"/>
          <p:cNvCxnSpPr/>
          <p:nvPr/>
        </p:nvCxnSpPr>
        <p:spPr>
          <a:xfrm flipH="1">
            <a:off x="7272226" y="2417033"/>
            <a:ext cx="981999" cy="129000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lg" len="lg"/>
          </a:ln>
        </p:spPr>
      </p:cxnSp>
      <p:pic>
        <p:nvPicPr>
          <p:cNvPr id="161" name="Shape 161"/>
          <p:cNvPicPr preferRelativeResize="0"/>
          <p:nvPr/>
        </p:nvPicPr>
        <p:blipFill rotWithShape="1">
          <a:blip r:embed="rId4" cstate="print">
            <a:alphaModFix amt="32000"/>
          </a:blip>
          <a:srcRect l="1019" t="5683" b="7684"/>
          <a:stretch/>
        </p:blipFill>
        <p:spPr>
          <a:xfrm>
            <a:off x="0" y="10191"/>
            <a:ext cx="12192000" cy="1061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565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Employment Indicators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ff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8"/>
          <a:stretch/>
        </p:blipFill>
        <p:spPr>
          <a:xfrm>
            <a:off x="5437900" y="1604825"/>
            <a:ext cx="6465781" cy="1956011"/>
          </a:xfrm>
          <a:prstGeom prst="rect">
            <a:avLst/>
          </a:prstGeom>
        </p:spPr>
      </p:pic>
      <p:pic>
        <p:nvPicPr>
          <p:cNvPr id="5" name="Shape 161"/>
          <p:cNvPicPr preferRelativeResize="0"/>
          <p:nvPr/>
        </p:nvPicPr>
        <p:blipFill rotWithShape="1">
          <a:blip r:embed="rId3" cstate="print">
            <a:alphaModFix amt="32000"/>
          </a:blip>
          <a:srcRect l="1019" t="5683" b="7684"/>
          <a:stretch/>
        </p:blipFill>
        <p:spPr>
          <a:xfrm>
            <a:off x="0" y="-39513"/>
            <a:ext cx="12192000" cy="14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fa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16" y="5572569"/>
            <a:ext cx="9944485" cy="1123189"/>
          </a:xfrm>
          <a:prstGeom prst="rect">
            <a:avLst/>
          </a:prstGeom>
        </p:spPr>
      </p:pic>
      <p:pic>
        <p:nvPicPr>
          <p:cNvPr id="7" name="Picture 6" descr="adsf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99" y="3692902"/>
            <a:ext cx="6766892" cy="17050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7" y="2020585"/>
            <a:ext cx="4393431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4F81BD"/>
              </a:buClr>
              <a:buSzPct val="95454"/>
              <a:buFont typeface="Arial"/>
              <a:buChar char="•"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Unemployment rate at 6.9% as of March 2015, down from 7.7% in December 2014</a:t>
            </a:r>
          </a:p>
          <a:p>
            <a:pPr marL="285750" indent="-285750">
              <a:spcBef>
                <a:spcPts val="300"/>
              </a:spcBef>
              <a:buClr>
                <a:srgbClr val="4F81BD"/>
              </a:buClr>
              <a:buSzPct val="95454"/>
              <a:buFont typeface="Arial"/>
              <a:buChar char="•"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Total number of persons unemployed in March 2015 was 4,840.</a:t>
            </a:r>
          </a:p>
          <a:p>
            <a:pPr marL="285750" indent="-285750">
              <a:spcBef>
                <a:spcPts val="300"/>
              </a:spcBef>
              <a:buClr>
                <a:srgbClr val="4F81BD"/>
              </a:buClr>
              <a:buSzPct val="95454"/>
              <a:buFont typeface="Arial"/>
              <a:buChar char="•"/>
            </a:pPr>
            <a:r>
              <a:rPr lang="en-US" sz="1600" kern="0" dirty="0">
                <a:solidFill>
                  <a:srgbClr val="000000"/>
                </a:solidFill>
                <a:cs typeface="Arial"/>
                <a:sym typeface="Arial"/>
              </a:rPr>
              <a:t>Employment data for June 2015 show the total number of private sector jobs up 1,270, or 2.7 percent, from June 2014.</a:t>
            </a:r>
          </a:p>
          <a:p>
            <a:pPr marL="285750" indent="-285750">
              <a:spcBef>
                <a:spcPts val="300"/>
              </a:spcBef>
              <a:buClr>
                <a:srgbClr val="4F81BD"/>
              </a:buClr>
              <a:buSzPct val="95454"/>
              <a:buFont typeface="Arial"/>
              <a:buChar char="•"/>
            </a:pPr>
            <a:endParaRPr lang="en-US" sz="16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4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afaloh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962" y="5044785"/>
            <a:ext cx="2928089" cy="1649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</a:t>
            </a:r>
            <a:r>
              <a:rPr lang="en-US" sz="4400" b="1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Businesses</a:t>
            </a:r>
            <a:br>
              <a:rPr lang="en-US" sz="4400" b="1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2015-16</a:t>
            </a:r>
            <a:endParaRPr lang="en-US" sz="4400" b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043175" y="5222063"/>
            <a:ext cx="3354399" cy="1584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1" name="Shape 171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609607" y="1665753"/>
            <a:ext cx="3322799" cy="1401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2" name="Shape 172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6829672" y="3336054"/>
            <a:ext cx="2313285" cy="1409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3" name="Shape 173"/>
          <p:cNvPicPr preferRelativeResize="0"/>
          <p:nvPr/>
        </p:nvPicPr>
        <p:blipFill rotWithShape="1">
          <a:blip r:embed="rId7" cstate="print">
            <a:alphaModFix amt="32000"/>
          </a:blip>
          <a:srcRect l="1019" t="5683" b="7683"/>
          <a:stretch/>
        </p:blipFill>
        <p:spPr>
          <a:xfrm>
            <a:off x="60400" y="-26875"/>
            <a:ext cx="12131600" cy="17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1009_ihop-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5" y="3222655"/>
            <a:ext cx="3107876" cy="1748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1602-0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00" y="1665750"/>
            <a:ext cx="3296176" cy="1447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635717615250924779-Dusit-Thani-0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52" y="1737813"/>
            <a:ext cx="2751792" cy="2751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kitchen-lingo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67" y="3222659"/>
            <a:ext cx="2970068" cy="1676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interphoto_1320774176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07" y="5048991"/>
            <a:ext cx="3548735" cy="1644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1683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609600" y="37176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Tourism</a:t>
            </a:r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117604" y="1861054"/>
            <a:ext cx="6545599" cy="4792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18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2015: 1,409,033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2020: 2 million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</a:p>
          <a:p>
            <a:pPr marL="685800" lvl="1" indent="-309244">
              <a:lnSpc>
                <a:spcPct val="110000"/>
              </a:lnSpc>
              <a:spcBef>
                <a:spcPts val="300"/>
              </a:spcBef>
              <a:buClr>
                <a:schemeClr val="accent1"/>
              </a:buClr>
            </a:pPr>
            <a:r>
              <a:rPr lang="en-US" sz="1600" dirty="0">
                <a:latin typeface="+mn-lt"/>
                <a:ea typeface="Arial"/>
                <a:cs typeface="Arial"/>
                <a:sym typeface="Arial"/>
              </a:rPr>
              <a:t>Hotel occupancy rates are the highest in over a decade at 80%</a:t>
            </a:r>
          </a:p>
          <a:p>
            <a:pPr marL="685800" lvl="1" indent="-309244">
              <a:lnSpc>
                <a:spcPct val="110000"/>
              </a:lnSpc>
              <a:spcBef>
                <a:spcPts val="300"/>
              </a:spcBef>
              <a:buClr>
                <a:schemeClr val="accent1"/>
              </a:buClr>
            </a:pPr>
            <a:r>
              <a:rPr lang="en-US" sz="1600" dirty="0">
                <a:latin typeface="+mn-lt"/>
                <a:ea typeface="Arial"/>
                <a:cs typeface="Arial"/>
                <a:sym typeface="Arial"/>
              </a:rPr>
              <a:t>Average room rates are at all-time high of $158 per </a:t>
            </a:r>
            <a:r>
              <a:rPr lang="en-US" sz="1600" dirty="0" smtClean="0">
                <a:latin typeface="+mn-lt"/>
                <a:ea typeface="Arial"/>
                <a:cs typeface="Arial"/>
                <a:sym typeface="Arial"/>
              </a:rPr>
              <a:t>night</a:t>
            </a:r>
            <a:endParaRPr lang="en-US" sz="1600" b="0" i="0" u="none" strike="noStrike" cap="none" dirty="0" smtClean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indent="-342900">
              <a:lnSpc>
                <a:spcPct val="110000"/>
              </a:lnSpc>
              <a:spcBef>
                <a:spcPts val="300"/>
              </a:spcBef>
              <a:buClr>
                <a:schemeClr val="accent1"/>
              </a:buClr>
            </a:pPr>
            <a:r>
              <a:rPr lang="en-US" sz="1600" b="1" i="0" u="none" strike="noStrike" cap="none" dirty="0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GVB Vision 2020</a:t>
            </a:r>
          </a:p>
          <a:p>
            <a:pPr marL="685800" marR="0" lvl="1" indent="-309244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1600" b="1" i="0" u="none" strike="noStrike" cap="none" dirty="0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1,600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additional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rooms</a:t>
            </a:r>
          </a:p>
          <a:p>
            <a:pPr indent="-342900">
              <a:lnSpc>
                <a:spcPct val="110000"/>
              </a:lnSpc>
              <a:spcBef>
                <a:spcPts val="300"/>
              </a:spcBef>
              <a:buClr>
                <a:schemeClr val="accent1"/>
              </a:buClr>
            </a:pPr>
            <a:r>
              <a:rPr lang="en-US" sz="1600" b="1" dirty="0" smtClean="0">
                <a:latin typeface="+mn-lt"/>
                <a:ea typeface="Arial"/>
                <a:cs typeface="Arial"/>
                <a:sym typeface="Arial"/>
              </a:rPr>
              <a:t>Special </a:t>
            </a:r>
            <a:r>
              <a:rPr lang="en-US" sz="1600" b="1" dirty="0">
                <a:latin typeface="+mn-lt"/>
                <a:ea typeface="Arial"/>
                <a:cs typeface="Arial"/>
                <a:sym typeface="Arial"/>
              </a:rPr>
              <a:t>Hotel </a:t>
            </a:r>
            <a:r>
              <a:rPr lang="en-US" sz="1600" b="1" dirty="0" smtClean="0">
                <a:latin typeface="+mn-lt"/>
                <a:ea typeface="Arial"/>
                <a:cs typeface="Arial"/>
                <a:sym typeface="Arial"/>
              </a:rPr>
              <a:t>QC</a:t>
            </a:r>
            <a:endParaRPr lang="en-US" sz="1600" b="1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685800" marR="0" lvl="1" indent="-309244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Currently: 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1058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;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additional 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1,302</a:t>
            </a:r>
            <a:endParaRPr lang="en-US" sz="1600" b="1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685800" marR="0" lvl="1" indent="-309244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Total Investment: $387+ million</a:t>
            </a:r>
          </a:p>
          <a:p>
            <a:pPr marL="685800" marR="0" lvl="1" indent="-309244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Total Additional Jobs: 900+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342900" marR="0" lvl="0" indent="-165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65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3" cstate="print">
            <a:alphaModFix amt="32000"/>
          </a:blip>
          <a:srcRect l="1019" t="5683" b="7683"/>
          <a:stretch/>
        </p:blipFill>
        <p:spPr>
          <a:xfrm>
            <a:off x="0" y="6"/>
            <a:ext cx="12192000" cy="164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0334468" y="6092986"/>
            <a:ext cx="1857597" cy="76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6312069" y="2092202"/>
            <a:ext cx="5879995" cy="491986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/>
          <p:nvPr/>
        </p:nvSpPr>
        <p:spPr>
          <a:xfrm>
            <a:off x="8277471" y="1947489"/>
            <a:ext cx="1366508" cy="836884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>
            <a:noFill/>
          </a:ln>
        </p:spPr>
        <p:txBody>
          <a:bodyPr lIns="0" tIns="16400" rIns="0" bIns="164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100" kern="0" dirty="0" err="1">
                <a:solidFill>
                  <a:srgbClr val="FFFFFF"/>
                </a:solidFill>
                <a:ea typeface="Arial"/>
                <a:cs typeface="Arial"/>
                <a:sym typeface="Arial"/>
              </a:rPr>
              <a:t>Tsubaki</a:t>
            </a:r>
            <a:r>
              <a:rPr lang="en-US" sz="11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Hotel</a:t>
            </a:r>
          </a:p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9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340-Room New Hotel (Construction Begins 2016)</a:t>
            </a:r>
          </a:p>
        </p:txBody>
      </p:sp>
      <p:cxnSp>
        <p:nvCxnSpPr>
          <p:cNvPr id="189" name="Shape 189"/>
          <p:cNvCxnSpPr/>
          <p:nvPr/>
        </p:nvCxnSpPr>
        <p:spPr>
          <a:xfrm>
            <a:off x="9213288" y="2784374"/>
            <a:ext cx="430697" cy="41531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90" name="Shape 190"/>
          <p:cNvSpPr/>
          <p:nvPr/>
        </p:nvSpPr>
        <p:spPr>
          <a:xfrm>
            <a:off x="10805829" y="2077007"/>
            <a:ext cx="1280171" cy="717704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>
            <a:noFill/>
          </a:ln>
        </p:spPr>
        <p:txBody>
          <a:bodyPr lIns="0" tIns="16400" rIns="0" bIns="164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100" kern="0" dirty="0" err="1">
                <a:solidFill>
                  <a:srgbClr val="FFFFFF"/>
                </a:solidFill>
                <a:ea typeface="Arial"/>
                <a:cs typeface="Arial"/>
                <a:sym typeface="Arial"/>
              </a:rPr>
              <a:t>Citta</a:t>
            </a:r>
            <a:r>
              <a:rPr lang="en-US" sz="11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100" kern="0" dirty="0">
                <a:solidFill>
                  <a:srgbClr val="FFFFFF"/>
                </a:solidFill>
                <a:cs typeface="Arial"/>
                <a:sym typeface="Arial"/>
              </a:rPr>
              <a:t>di Mare </a:t>
            </a:r>
            <a:r>
              <a:rPr lang="en-US" sz="11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Hotel</a:t>
            </a:r>
          </a:p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9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500 New Hotel Rooms Planned</a:t>
            </a:r>
          </a:p>
        </p:txBody>
      </p:sp>
      <p:cxnSp>
        <p:nvCxnSpPr>
          <p:cNvPr id="191" name="Shape 191"/>
          <p:cNvCxnSpPr/>
          <p:nvPr/>
        </p:nvCxnSpPr>
        <p:spPr>
          <a:xfrm flipH="1">
            <a:off x="9643986" y="2794721"/>
            <a:ext cx="1161847" cy="84840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92" name="Shape 192"/>
          <p:cNvSpPr/>
          <p:nvPr/>
        </p:nvSpPr>
        <p:spPr>
          <a:xfrm>
            <a:off x="10334467" y="4629868"/>
            <a:ext cx="1307620" cy="683651"/>
          </a:xfrm>
          <a:prstGeom prst="roundRect">
            <a:avLst>
              <a:gd name="adj" fmla="val 16667"/>
            </a:avLst>
          </a:prstGeom>
          <a:solidFill>
            <a:srgbClr val="538CD5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16400" rIns="0" bIns="164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100" kern="0">
                <a:solidFill>
                  <a:srgbClr val="FFFFFF"/>
                </a:solidFill>
                <a:ea typeface="Arial"/>
                <a:cs typeface="Arial"/>
                <a:sym typeface="Arial"/>
              </a:rPr>
              <a:t>Dusit Thani</a:t>
            </a:r>
          </a:p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900" kern="0">
                <a:solidFill>
                  <a:srgbClr val="FFFFFF"/>
                </a:solidFill>
                <a:ea typeface="Arial"/>
                <a:cs typeface="Arial"/>
                <a:sym typeface="Arial"/>
              </a:rPr>
              <a:t>Opened 2015</a:t>
            </a:r>
          </a:p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900" kern="0">
                <a:solidFill>
                  <a:srgbClr val="FFFFFF"/>
                </a:solidFill>
                <a:ea typeface="Arial"/>
                <a:cs typeface="Arial"/>
                <a:sym typeface="Arial"/>
              </a:rPr>
              <a:t>419 Rooms</a:t>
            </a:r>
          </a:p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900" kern="0">
                <a:solidFill>
                  <a:srgbClr val="FFFFFF"/>
                </a:solidFill>
                <a:ea typeface="Arial"/>
                <a:cs typeface="Arial"/>
                <a:sym typeface="Arial"/>
              </a:rPr>
              <a:t>$250 million</a:t>
            </a:r>
          </a:p>
        </p:txBody>
      </p:sp>
      <p:sp>
        <p:nvSpPr>
          <p:cNvPr id="193" name="Shape 193"/>
          <p:cNvSpPr/>
          <p:nvPr/>
        </p:nvSpPr>
        <p:spPr>
          <a:xfrm>
            <a:off x="11129120" y="3545708"/>
            <a:ext cx="956877" cy="717704"/>
          </a:xfrm>
          <a:prstGeom prst="roundRect">
            <a:avLst>
              <a:gd name="adj" fmla="val 16667"/>
            </a:avLst>
          </a:prstGeom>
          <a:solidFill>
            <a:srgbClr val="558ED5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16400" rIns="0" bIns="164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100" kern="0">
                <a:solidFill>
                  <a:srgbClr val="FFFFFF"/>
                </a:solidFill>
                <a:ea typeface="Arial"/>
                <a:cs typeface="Arial"/>
                <a:sym typeface="Arial"/>
              </a:rPr>
              <a:t>Lotte Hotel</a:t>
            </a:r>
          </a:p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900" kern="0">
                <a:solidFill>
                  <a:srgbClr val="FFFFFF"/>
                </a:solidFill>
                <a:ea typeface="Arial"/>
                <a:cs typeface="Arial"/>
                <a:sym typeface="Arial"/>
              </a:rPr>
              <a:t>Re-Opened 2014</a:t>
            </a:r>
          </a:p>
        </p:txBody>
      </p:sp>
      <p:cxnSp>
        <p:nvCxnSpPr>
          <p:cNvPr id="194" name="Shape 194"/>
          <p:cNvCxnSpPr/>
          <p:nvPr/>
        </p:nvCxnSpPr>
        <p:spPr>
          <a:xfrm rot="10800000">
            <a:off x="9643986" y="3709968"/>
            <a:ext cx="1468033" cy="25474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95" name="Shape 195"/>
          <p:cNvCxnSpPr/>
          <p:nvPr/>
        </p:nvCxnSpPr>
        <p:spPr>
          <a:xfrm rot="10800000">
            <a:off x="9643986" y="3800422"/>
            <a:ext cx="1161847" cy="82944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96" name="Shape 196"/>
          <p:cNvSpPr/>
          <p:nvPr/>
        </p:nvSpPr>
        <p:spPr>
          <a:xfrm>
            <a:off x="9605660" y="5525341"/>
            <a:ext cx="1577053" cy="530418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>
            <a:noFill/>
          </a:ln>
        </p:spPr>
        <p:txBody>
          <a:bodyPr lIns="0" tIns="16400" rIns="0" bIns="164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100" kern="0">
                <a:solidFill>
                  <a:srgbClr val="FFFFFF"/>
                </a:solidFill>
                <a:ea typeface="Arial"/>
                <a:cs typeface="Arial"/>
                <a:sym typeface="Arial"/>
              </a:rPr>
              <a:t>Ladera Tower</a:t>
            </a:r>
          </a:p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900" kern="0">
                <a:solidFill>
                  <a:srgbClr val="FFFFFF"/>
                </a:solidFill>
                <a:ea typeface="Arial"/>
                <a:cs typeface="Arial"/>
                <a:sym typeface="Arial"/>
              </a:rPr>
              <a:t>218 Rooms,</a:t>
            </a:r>
          </a:p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900" kern="0">
                <a:solidFill>
                  <a:srgbClr val="FFFFFF"/>
                </a:solidFill>
                <a:ea typeface="Arial"/>
                <a:cs typeface="Arial"/>
                <a:sym typeface="Arial"/>
              </a:rPr>
              <a:t>Conversion to Hotel</a:t>
            </a:r>
          </a:p>
        </p:txBody>
      </p:sp>
      <p:cxnSp>
        <p:nvCxnSpPr>
          <p:cNvPr id="197" name="Shape 197"/>
          <p:cNvCxnSpPr/>
          <p:nvPr/>
        </p:nvCxnSpPr>
        <p:spPr>
          <a:xfrm rot="10800000">
            <a:off x="9643923" y="4694682"/>
            <a:ext cx="757600" cy="7658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98" name="Shape 198"/>
          <p:cNvSpPr/>
          <p:nvPr/>
        </p:nvSpPr>
        <p:spPr>
          <a:xfrm>
            <a:off x="6797851" y="2869570"/>
            <a:ext cx="1618956" cy="572983"/>
          </a:xfrm>
          <a:prstGeom prst="roundRect">
            <a:avLst>
              <a:gd name="adj" fmla="val 16667"/>
            </a:avLst>
          </a:prstGeom>
          <a:solidFill>
            <a:srgbClr val="C0504D"/>
          </a:solidFill>
          <a:ln>
            <a:noFill/>
          </a:ln>
        </p:spPr>
        <p:txBody>
          <a:bodyPr lIns="0" tIns="16400" rIns="0" bIns="164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05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Garden Villa</a:t>
            </a:r>
          </a:p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05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102-New Hotel Rooms Proposed</a:t>
            </a:r>
          </a:p>
        </p:txBody>
      </p:sp>
      <p:cxnSp>
        <p:nvCxnSpPr>
          <p:cNvPr id="199" name="Shape 199"/>
          <p:cNvCxnSpPr/>
          <p:nvPr/>
        </p:nvCxnSpPr>
        <p:spPr>
          <a:xfrm>
            <a:off x="8416807" y="3156050"/>
            <a:ext cx="1108408" cy="639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00" name="Shape 200"/>
          <p:cNvSpPr/>
          <p:nvPr/>
        </p:nvSpPr>
        <p:spPr>
          <a:xfrm>
            <a:off x="5347710" y="4779819"/>
            <a:ext cx="1618956" cy="432762"/>
          </a:xfrm>
          <a:prstGeom prst="roundRect">
            <a:avLst>
              <a:gd name="adj" fmla="val 16667"/>
            </a:avLst>
          </a:prstGeom>
          <a:solidFill>
            <a:srgbClr val="C0504D"/>
          </a:solidFill>
          <a:ln>
            <a:noFill/>
          </a:ln>
        </p:spPr>
        <p:txBody>
          <a:bodyPr lIns="0" tIns="16400" rIns="0" bIns="164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900" kern="0" dirty="0">
                <a:solidFill>
                  <a:srgbClr val="FFFFFF"/>
                </a:solidFill>
                <a:cs typeface="Arial"/>
                <a:sym typeface="Arial"/>
              </a:rPr>
              <a:t>Pago Bay Resorts-300 Hotel Rooms</a:t>
            </a:r>
            <a:endParaRPr lang="en-US" sz="9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201" name="Shape 201"/>
          <p:cNvCxnSpPr/>
          <p:nvPr/>
        </p:nvCxnSpPr>
        <p:spPr>
          <a:xfrm>
            <a:off x="6966672" y="4929909"/>
            <a:ext cx="2377457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4" name="Shape 200"/>
          <p:cNvSpPr/>
          <p:nvPr/>
        </p:nvSpPr>
        <p:spPr>
          <a:xfrm>
            <a:off x="5347710" y="4142196"/>
            <a:ext cx="1618956" cy="432762"/>
          </a:xfrm>
          <a:prstGeom prst="roundRect">
            <a:avLst>
              <a:gd name="adj" fmla="val 16667"/>
            </a:avLst>
          </a:prstGeom>
          <a:solidFill>
            <a:srgbClr val="C0504D"/>
          </a:solidFill>
          <a:ln>
            <a:noFill/>
          </a:ln>
        </p:spPr>
        <p:txBody>
          <a:bodyPr lIns="0" tIns="16400" rIns="0" bIns="164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900" kern="0" dirty="0">
                <a:solidFill>
                  <a:srgbClr val="FFFFFF"/>
                </a:solidFill>
                <a:cs typeface="Arial"/>
                <a:sym typeface="Arial"/>
              </a:rPr>
              <a:t>MOYCORP Holdings-250 Rooms</a:t>
            </a:r>
            <a:endParaRPr lang="en-US" sz="9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25" name="Shape 201"/>
          <p:cNvCxnSpPr/>
          <p:nvPr/>
        </p:nvCxnSpPr>
        <p:spPr>
          <a:xfrm flipV="1">
            <a:off x="6966664" y="4263412"/>
            <a:ext cx="1998920" cy="116592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30" name="Shape 200"/>
          <p:cNvSpPr/>
          <p:nvPr/>
        </p:nvSpPr>
        <p:spPr>
          <a:xfrm>
            <a:off x="6312071" y="3576980"/>
            <a:ext cx="1618956" cy="432762"/>
          </a:xfrm>
          <a:prstGeom prst="roundRect">
            <a:avLst>
              <a:gd name="adj" fmla="val 16667"/>
            </a:avLst>
          </a:prstGeom>
          <a:solidFill>
            <a:srgbClr val="C0504D"/>
          </a:solidFill>
          <a:ln>
            <a:noFill/>
          </a:ln>
        </p:spPr>
        <p:txBody>
          <a:bodyPr lIns="0" tIns="16400" rIns="0" bIns="164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en-US" sz="900" kern="0" dirty="0">
                <a:solidFill>
                  <a:srgbClr val="FFFFFF"/>
                </a:solidFill>
                <a:cs typeface="Arial"/>
                <a:sym typeface="Arial"/>
              </a:rPr>
              <a:t>Planet Earth Guam-650 Hotel Rooms</a:t>
            </a:r>
            <a:endParaRPr lang="en-US" sz="9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31" name="Shape 201"/>
          <p:cNvCxnSpPr/>
          <p:nvPr/>
        </p:nvCxnSpPr>
        <p:spPr>
          <a:xfrm>
            <a:off x="7931031" y="3875246"/>
            <a:ext cx="698079" cy="26695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3691353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nde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777</Words>
  <Application>Microsoft Office PowerPoint</Application>
  <PresentationFormat>Widescreen</PresentationFormat>
  <Paragraphs>153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Algerian</vt:lpstr>
      <vt:lpstr>Arial</vt:lpstr>
      <vt:lpstr>Calibri</vt:lpstr>
      <vt:lpstr>Corbel</vt:lpstr>
      <vt:lpstr>Muli</vt:lpstr>
      <vt:lpstr>Noto Sans Symbols</vt:lpstr>
      <vt:lpstr>Nunito</vt:lpstr>
      <vt:lpstr>Times New Roman</vt:lpstr>
      <vt:lpstr>Wingdings</vt:lpstr>
      <vt:lpstr>Banded</vt:lpstr>
      <vt:lpstr>3_Office Theme</vt:lpstr>
      <vt:lpstr>Plenary Session I (Economic development and land-use planning)</vt:lpstr>
      <vt:lpstr>PowerPoint Presentation</vt:lpstr>
      <vt:lpstr>Mission Statement </vt:lpstr>
      <vt:lpstr>GEDA Programs </vt:lpstr>
      <vt:lpstr>Other Services </vt:lpstr>
      <vt:lpstr>Guam Economic Overview</vt:lpstr>
      <vt:lpstr> Employment Indicators </vt:lpstr>
      <vt:lpstr>New Businesses 2015-16</vt:lpstr>
      <vt:lpstr>Tourism</vt:lpstr>
      <vt:lpstr>New Hotel Development</vt:lpstr>
      <vt:lpstr>Pacific Military Realignment</vt:lpstr>
      <vt:lpstr>Hagåtña Revitalization </vt:lpstr>
      <vt:lpstr>Hagåtña Revitalization</vt:lpstr>
      <vt:lpstr>PowerPoint Presentation</vt:lpstr>
      <vt:lpstr>Contact Us!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Plenary Session I (Economic development and land-use planning)</dc:title>
  <dc:creator>GCMP5</dc:creator>
  <cp:lastModifiedBy>GCMP #6</cp:lastModifiedBy>
  <cp:revision>2</cp:revision>
  <dcterms:created xsi:type="dcterms:W3CDTF">2016-03-16T22:36:58Z</dcterms:created>
  <dcterms:modified xsi:type="dcterms:W3CDTF">2016-03-28T05:26:11Z</dcterms:modified>
</cp:coreProperties>
</file>