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41"/>
  </p:notesMasterIdLst>
  <p:sldIdLst>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4660"/>
  </p:normalViewPr>
  <p:slideViewPr>
    <p:cSldViewPr snapToGrid="0">
      <p:cViewPr varScale="1">
        <p:scale>
          <a:sx n="77" d="100"/>
          <a:sy n="77" d="100"/>
        </p:scale>
        <p:origin x="126" y="7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63120-BE1C-40CD-8845-6F901790F3CA}" type="datetimeFigureOut">
              <a:rPr lang="en-US" smtClean="0"/>
              <a:t>3/28/2016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19AF1-43C6-4F9D-B8C6-26A29C46ACE6}" type="slidenum">
              <a:rPr lang="en-US" smtClean="0"/>
              <a:t>‹#›</a:t>
            </a:fld>
            <a:endParaRPr lang="en-US"/>
          </a:p>
        </p:txBody>
      </p:sp>
    </p:spTree>
    <p:extLst>
      <p:ext uri="{BB962C8B-B14F-4D97-AF65-F5344CB8AC3E}">
        <p14:creationId xmlns:p14="http://schemas.microsoft.com/office/powerpoint/2010/main" val="269092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5FED97C-DE68-49C7-8D75-BDEABEFB354A}"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538854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1)Coastal</a:t>
            </a:r>
            <a:r>
              <a:rPr lang="en-US" baseline="0" dirty="0" smtClean="0"/>
              <a:t> Management will work to characterize the </a:t>
            </a:r>
            <a:r>
              <a:rPr lang="en-US" baseline="0" dirty="0" err="1" smtClean="0"/>
              <a:t>Manell</a:t>
            </a:r>
            <a:r>
              <a:rPr lang="en-US" baseline="0" dirty="0" smtClean="0"/>
              <a:t> </a:t>
            </a:r>
            <a:r>
              <a:rPr lang="en-US" baseline="0" dirty="0" err="1" smtClean="0"/>
              <a:t>Geus</a:t>
            </a:r>
            <a:r>
              <a:rPr lang="en-US" baseline="0" dirty="0" smtClean="0"/>
              <a:t> watershed by collecting existing hydrology and GIS data as well as assess the risks associated with flooding</a:t>
            </a:r>
          </a:p>
          <a:p>
            <a:r>
              <a:rPr lang="en-US" baseline="0" dirty="0" smtClean="0"/>
              <a:t>2) Determine viability of options on Guam</a:t>
            </a:r>
            <a:endParaRPr lang="en-US" dirty="0"/>
          </a:p>
        </p:txBody>
      </p:sp>
      <p:sp>
        <p:nvSpPr>
          <p:cNvPr id="4" name="Slide Number Placeholder 3"/>
          <p:cNvSpPr>
            <a:spLocks noGrp="1"/>
          </p:cNvSpPr>
          <p:nvPr>
            <p:ph type="sldNum" sz="quarter" idx="10"/>
          </p:nvPr>
        </p:nvSpPr>
        <p:spPr/>
        <p:txBody>
          <a:bodyPr/>
          <a:lstStyle/>
          <a:p>
            <a:fld id="{63BAA3B8-9CAF-4594-9C49-461F482F1E9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88572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op·por·tu·ni·ty</a:t>
            </a:r>
            <a:r>
              <a:rPr lang="en-US" sz="1200" b="0" i="0" kern="1200" dirty="0" smtClean="0">
                <a:solidFill>
                  <a:schemeClr val="tx1"/>
                </a:solidFill>
                <a:effectLst/>
                <a:latin typeface="+mn-lt"/>
                <a:ea typeface="+mn-ea"/>
                <a:cs typeface="+mn-cs"/>
              </a:rPr>
              <a:t> cost-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loss of potential gain from other alternatives when one alternative is chosen.</a:t>
            </a:r>
          </a:p>
          <a:p>
            <a:r>
              <a:rPr lang="en-US" sz="1200" b="0" i="0" kern="1200" dirty="0" smtClean="0">
                <a:solidFill>
                  <a:schemeClr val="tx1"/>
                </a:solidFill>
                <a:effectLst/>
                <a:latin typeface="+mn-lt"/>
                <a:ea typeface="+mn-ea"/>
                <a:cs typeface="+mn-cs"/>
              </a:rPr>
              <a:t>"idle cash balances represent an opportunity cost in terms of lost interest"</a:t>
            </a:r>
          </a:p>
          <a:p>
            <a:endParaRPr lang="en-US" dirty="0"/>
          </a:p>
        </p:txBody>
      </p:sp>
      <p:sp>
        <p:nvSpPr>
          <p:cNvPr id="4" name="Slide Number Placeholder 3"/>
          <p:cNvSpPr>
            <a:spLocks noGrp="1"/>
          </p:cNvSpPr>
          <p:nvPr>
            <p:ph type="sldNum" sz="quarter" idx="10"/>
          </p:nvPr>
        </p:nvSpPr>
        <p:spPr/>
        <p:txBody>
          <a:bodyPr/>
          <a:lstStyle/>
          <a:p>
            <a:fld id="{63BAA3B8-9CAF-4594-9C49-461F482F1E9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679785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FED97C-DE68-49C7-8D75-BDEABEFB354A}"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190070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FED97C-DE68-49C7-8D75-BDEABEFB354A}"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436152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ED97C-DE68-49C7-8D75-BDEABEFB354A}"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287413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ED97C-DE68-49C7-8D75-BDEABEFB354A}"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636890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ED97C-DE68-49C7-8D75-BDEABEFB354A}"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879373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ED97C-DE68-49C7-8D75-BDEABEFB354A}"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187052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5FED97C-DE68-49C7-8D75-BDEABEFB354A}"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137424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smtClean="0"/>
              <a:t>Here is an aerial</a:t>
            </a:r>
            <a:r>
              <a:rPr lang="en-US" baseline="0" dirty="0" smtClean="0"/>
              <a:t> view of Piti and parts of Asan.</a:t>
            </a:r>
          </a:p>
          <a:p>
            <a:endParaRPr lang="en-US" baseline="0" dirty="0" smtClean="0"/>
          </a:p>
          <a:p>
            <a:r>
              <a:rPr lang="en-US" baseline="0" dirty="0" smtClean="0"/>
              <a:t>The reservoir is right here…point to reservoir and Santos Park.</a:t>
            </a:r>
            <a:endParaRPr lang="en-US" dirty="0"/>
          </a:p>
        </p:txBody>
      </p:sp>
      <p:sp>
        <p:nvSpPr>
          <p:cNvPr id="4" name="Slide Number Placeholder 3"/>
          <p:cNvSpPr>
            <a:spLocks noGrp="1"/>
          </p:cNvSpPr>
          <p:nvPr>
            <p:ph type="sldNum" sz="quarter" idx="10"/>
          </p:nvPr>
        </p:nvSpPr>
        <p:spPr/>
        <p:txBody>
          <a:bodyPr/>
          <a:lstStyle/>
          <a:p>
            <a:fld id="{05FED97C-DE68-49C7-8D75-BDEABEFB354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531749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defTabSz="895840">
              <a:defRPr/>
            </a:pPr>
            <a:endParaRPr lang="en-US" sz="1400" dirty="0"/>
          </a:p>
          <a:p>
            <a:pPr defTabSz="895840">
              <a:defRPr/>
            </a:pPr>
            <a:endParaRPr lang="en-US" sz="1400" dirty="0"/>
          </a:p>
          <a:p>
            <a:endParaRPr lang="en-US" dirty="0"/>
          </a:p>
        </p:txBody>
      </p:sp>
      <p:sp>
        <p:nvSpPr>
          <p:cNvPr id="4" name="Slide Number Placeholder 3"/>
          <p:cNvSpPr>
            <a:spLocks noGrp="1"/>
          </p:cNvSpPr>
          <p:nvPr>
            <p:ph type="sldNum" sz="quarter" idx="10"/>
          </p:nvPr>
        </p:nvSpPr>
        <p:spPr/>
        <p:txBody>
          <a:bodyPr/>
          <a:lstStyle/>
          <a:p>
            <a:fld id="{05FED97C-DE68-49C7-8D75-BDEABEFB354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295161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defTabSz="895840">
              <a:defRPr/>
            </a:pPr>
            <a:endParaRPr lang="en-US" sz="1400" dirty="0"/>
          </a:p>
          <a:p>
            <a:pPr defTabSz="895840">
              <a:defRPr/>
            </a:pPr>
            <a:endParaRPr lang="en-US" sz="1400" dirty="0"/>
          </a:p>
          <a:p>
            <a:endParaRPr lang="en-US" dirty="0"/>
          </a:p>
        </p:txBody>
      </p:sp>
      <p:sp>
        <p:nvSpPr>
          <p:cNvPr id="4" name="Slide Number Placeholder 3"/>
          <p:cNvSpPr>
            <a:spLocks noGrp="1"/>
          </p:cNvSpPr>
          <p:nvPr>
            <p:ph type="sldNum" sz="quarter" idx="10"/>
          </p:nvPr>
        </p:nvSpPr>
        <p:spPr/>
        <p:txBody>
          <a:bodyPr/>
          <a:lstStyle/>
          <a:p>
            <a:fld id="{05FED97C-DE68-49C7-8D75-BDEABEFB354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543556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895838">
              <a:defRPr/>
            </a:pPr>
            <a:r>
              <a:rPr lang="en-US" sz="1200" baseline="0" dirty="0" smtClean="0"/>
              <a:t>At </a:t>
            </a:r>
            <a:r>
              <a:rPr lang="en-US" sz="1200" dirty="0" smtClean="0"/>
              <a:t>GCMP </a:t>
            </a:r>
            <a:r>
              <a:rPr lang="en-US" sz="1200" baseline="0" dirty="0" smtClean="0"/>
              <a:t>we have adopted this watershed management approach in planning and management activities, and actively work w/ other agencies and organizations to address coastal resource protection issues using this concept.  Our part as a government official is to recommend best management practices to protect our natural resources from ridge to reef and besides our position statements and determinations we conduct public outreach &amp; education. </a:t>
            </a:r>
            <a:endParaRPr lang="en-US" sz="1200" dirty="0" smtClean="0"/>
          </a:p>
          <a:p>
            <a:pPr defTabSz="895838">
              <a:defRPr/>
            </a:pPr>
            <a:endParaRPr lang="en-US" sz="1200" dirty="0" smtClean="0"/>
          </a:p>
          <a:p>
            <a:pPr defTabSz="895838">
              <a:defRPr/>
            </a:pPr>
            <a:endParaRPr lang="en-US" sz="1200" dirty="0" smtClean="0"/>
          </a:p>
          <a:p>
            <a:pPr defTabSz="895838">
              <a:defRPr/>
            </a:pPr>
            <a:endParaRPr lang="en-US" sz="1200" dirty="0" smtClean="0"/>
          </a:p>
          <a:p>
            <a:pPr defTabSz="895838">
              <a:defRPr/>
            </a:pPr>
            <a:endParaRPr lang="en-US" sz="1200" dirty="0" smtClean="0"/>
          </a:p>
          <a:p>
            <a:endParaRPr lang="en-US" baseline="0" dirty="0" smtClean="0"/>
          </a:p>
        </p:txBody>
      </p:sp>
      <p:sp>
        <p:nvSpPr>
          <p:cNvPr id="4" name="Slide Number Placeholder 3"/>
          <p:cNvSpPr>
            <a:spLocks noGrp="1"/>
          </p:cNvSpPr>
          <p:nvPr>
            <p:ph type="sldNum" sz="quarter" idx="10"/>
          </p:nvPr>
        </p:nvSpPr>
        <p:spPr/>
        <p:txBody>
          <a:bodyPr/>
          <a:lstStyle/>
          <a:p>
            <a:fld id="{E30E584A-802D-4B01-A8C2-98EE8C1588F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37860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pPr defTabSz="895838">
              <a:defRPr/>
            </a:pPr>
            <a:r>
              <a:rPr lang="en-US" sz="1400" dirty="0" smtClean="0"/>
              <a:t>How </a:t>
            </a:r>
            <a:r>
              <a:rPr lang="en-US" sz="1400" dirty="0"/>
              <a:t>many of you have heard about the International Coastal Cleanup? </a:t>
            </a:r>
            <a:r>
              <a:rPr lang="en-US" sz="1400" dirty="0" smtClean="0"/>
              <a:t>Good most of you that means we are doing our job. Well the ICC is The biggest cleanup event and</a:t>
            </a:r>
            <a:r>
              <a:rPr lang="en-US" sz="1400" baseline="0" dirty="0" smtClean="0"/>
              <a:t> if I am not mistaken the biggest volunteer event on Guam. GCMP role in the ICC is the island’s lead coordinator. </a:t>
            </a:r>
            <a:r>
              <a:rPr lang="en-US" sz="1400" dirty="0" smtClean="0"/>
              <a:t>The </a:t>
            </a:r>
            <a:r>
              <a:rPr lang="en-US" sz="1400" dirty="0"/>
              <a:t>ICC is the world’s largest one-day volunteer cleanup founded by the Ocean Conservancy that goes further than any other cleanup by collecting the data to be used to study marine debris or pollution behavior and Guam was one of </a:t>
            </a:r>
            <a:r>
              <a:rPr lang="en-US" sz="1400" dirty="0" smtClean="0"/>
              <a:t>91 </a:t>
            </a:r>
            <a:r>
              <a:rPr lang="en-US" sz="1400" dirty="0"/>
              <a:t>countries along with </a:t>
            </a:r>
            <a:r>
              <a:rPr lang="en-US" sz="1400" dirty="0" smtClean="0"/>
              <a:t>50 </a:t>
            </a:r>
            <a:r>
              <a:rPr lang="en-US" sz="1400" dirty="0"/>
              <a:t>US states that picked up more than </a:t>
            </a:r>
            <a:r>
              <a:rPr lang="en-US" sz="1400" dirty="0" smtClean="0"/>
              <a:t>16 </a:t>
            </a:r>
            <a:r>
              <a:rPr lang="en-US" sz="1400" dirty="0"/>
              <a:t>million pounds of trash in </a:t>
            </a:r>
            <a:r>
              <a:rPr lang="en-US" sz="1400" dirty="0" smtClean="0"/>
              <a:t>2014.  </a:t>
            </a:r>
            <a:endParaRPr lang="en-US" sz="1400" dirty="0"/>
          </a:p>
          <a:p>
            <a:pPr defTabSz="895838">
              <a:defRPr/>
            </a:pPr>
            <a:endParaRPr lang="en-US" sz="1400" dirty="0"/>
          </a:p>
          <a:p>
            <a:pPr defTabSz="895838">
              <a:defRPr/>
            </a:pPr>
            <a:r>
              <a:rPr lang="en-US" sz="1400" dirty="0" smtClean="0"/>
              <a:t>This </a:t>
            </a:r>
            <a:r>
              <a:rPr lang="en-US" sz="1400" dirty="0"/>
              <a:t>entails sending out reminders, conducting various meetings, and procuring supplies for the cleanup with other public-private-federal- partners. Additionally, we submit all the calculations of data to the Ocean Conservancy which is then used in national and international reporting on marine debris and the health of our seas. </a:t>
            </a:r>
            <a:r>
              <a:rPr lang="en-US" sz="1400" dirty="0" smtClean="0"/>
              <a:t>Last yr. 2015 we had over 4,000 participants</a:t>
            </a:r>
            <a:r>
              <a:rPr lang="en-US" sz="1400" baseline="0" dirty="0" smtClean="0"/>
              <a:t> and collected over 21,000 </a:t>
            </a:r>
            <a:r>
              <a:rPr lang="en-US" sz="1400" baseline="0" dirty="0" err="1" smtClean="0"/>
              <a:t>lbs</a:t>
            </a:r>
            <a:r>
              <a:rPr lang="en-US" sz="1400" baseline="0" dirty="0" smtClean="0"/>
              <a:t> </a:t>
            </a:r>
            <a:r>
              <a:rPr lang="en-US" sz="1400" baseline="0" smtClean="0"/>
              <a:t>of trash. </a:t>
            </a:r>
            <a:endParaRPr lang="en-US" sz="1400" dirty="0"/>
          </a:p>
          <a:p>
            <a:pPr defTabSz="895838">
              <a:defRPr/>
            </a:pPr>
            <a:endParaRPr lang="en-US" sz="1400" dirty="0"/>
          </a:p>
          <a:p>
            <a:pPr defTabSz="895838">
              <a:defRPr/>
            </a:pPr>
            <a:r>
              <a:rPr lang="en-US" sz="1400" dirty="0"/>
              <a:t>The Immediate benefits of continually conducting the ICC is the concrete actions preventing marine debris from entering our waters, having a clean beach for us and all our visitors, education and conversations on how to prevent and tackle marine debris. </a:t>
            </a:r>
          </a:p>
          <a:p>
            <a:pPr defTabSz="895838">
              <a:defRPr/>
            </a:pPr>
            <a:endParaRPr lang="en-US" sz="1400" dirty="0"/>
          </a:p>
          <a:p>
            <a:pPr defTabSz="895838">
              <a:defRPr/>
            </a:pPr>
            <a:r>
              <a:rPr lang="en-US" sz="1400" dirty="0"/>
              <a:t>And the long term benefits are a long term data collection back, community </a:t>
            </a:r>
            <a:r>
              <a:rPr lang="en-US" sz="1400" dirty="0" smtClean="0"/>
              <a:t>empowerment</a:t>
            </a:r>
            <a:r>
              <a:rPr lang="en-US" sz="1400" baseline="0" dirty="0" smtClean="0"/>
              <a:t> and coastal habitat planning.</a:t>
            </a:r>
            <a:endParaRPr lang="en-US" sz="1400" dirty="0"/>
          </a:p>
          <a:p>
            <a:pPr defTabSz="895838">
              <a:defRPr/>
            </a:pPr>
            <a:endParaRPr lang="en-US" sz="1400" dirty="0"/>
          </a:p>
          <a:p>
            <a:pPr defTabSz="895838">
              <a:defRPr/>
            </a:pPr>
            <a:endParaRPr lang="en-US" sz="1400" dirty="0"/>
          </a:p>
          <a:p>
            <a:pPr defTabSz="895838">
              <a:defRPr/>
            </a:pPr>
            <a:endParaRPr lang="en-US" sz="1400" dirty="0"/>
          </a:p>
          <a:p>
            <a:pPr defTabSz="895838">
              <a:defRPr/>
            </a:pPr>
            <a:endParaRPr lang="en-US" sz="1400" dirty="0"/>
          </a:p>
          <a:p>
            <a:pPr defTabSz="895838">
              <a:defRPr/>
            </a:pPr>
            <a:r>
              <a:rPr lang="en-US" sz="1400" dirty="0"/>
              <a:t>  </a:t>
            </a:r>
          </a:p>
          <a:p>
            <a:endParaRPr lang="en-US" dirty="0"/>
          </a:p>
        </p:txBody>
      </p:sp>
      <p:sp>
        <p:nvSpPr>
          <p:cNvPr id="4" name="Slide Number Placeholder 3"/>
          <p:cNvSpPr>
            <a:spLocks noGrp="1"/>
          </p:cNvSpPr>
          <p:nvPr>
            <p:ph type="sldNum" sz="quarter" idx="10"/>
          </p:nvPr>
        </p:nvSpPr>
        <p:spPr/>
        <p:txBody>
          <a:bodyPr/>
          <a:lstStyle/>
          <a:p>
            <a:fld id="{05FED97C-DE68-49C7-8D75-BDEABEFB354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997867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895838">
              <a:defRPr/>
            </a:pPr>
            <a:r>
              <a:rPr lang="en-US" dirty="0" smtClean="0"/>
              <a:t>Can I get guesses</a:t>
            </a:r>
            <a:r>
              <a:rPr lang="en-US" baseline="0" dirty="0" smtClean="0"/>
              <a:t> for Guam’s top 3 items of trash? So our top 3 items are Cans, Plastic bottles, &amp; cigarettes.. Cigarettes are not too surprising we still seem them everywhere, but what is horrible is that cans &amp; plastics bottles are on this list and they can be recycled! Money can be made here for our schools. </a:t>
            </a:r>
            <a:endParaRPr lang="en-US" dirty="0"/>
          </a:p>
        </p:txBody>
      </p:sp>
      <p:sp>
        <p:nvSpPr>
          <p:cNvPr id="4" name="Slide Number Placeholder 3"/>
          <p:cNvSpPr>
            <a:spLocks noGrp="1"/>
          </p:cNvSpPr>
          <p:nvPr>
            <p:ph type="sldNum" sz="quarter" idx="10"/>
          </p:nvPr>
        </p:nvSpPr>
        <p:spPr/>
        <p:txBody>
          <a:bodyPr/>
          <a:lstStyle/>
          <a:p>
            <a:fld id="{05FED97C-DE68-49C7-8D75-BDEABEFB354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03708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So here is a snapshot of 5years comparison</a:t>
            </a:r>
            <a:r>
              <a:rPr lang="en-US" baseline="0" dirty="0" smtClean="0"/>
              <a:t> of 2011 v 2015.  Its great news both plastic bottles &amp; cans decreases, but 6,000 increase in cigarette butts must be bad for not only our health as a community but our environmental health as well. The total </a:t>
            </a:r>
            <a:r>
              <a:rPr lang="en-US" baseline="0" dirty="0" err="1" smtClean="0"/>
              <a:t>lbs</a:t>
            </a:r>
            <a:r>
              <a:rPr lang="en-US" baseline="0" dirty="0" smtClean="0"/>
              <a:t> &amp; trash bags used decreased so that’s a good thing for our landfill.  However, the ultimate goal of the ICC is not to continue to have all these cleanups </a:t>
            </a:r>
            <a:r>
              <a:rPr lang="en-US" baseline="0" dirty="0" err="1" smtClean="0"/>
              <a:t>bc</a:t>
            </a:r>
            <a:r>
              <a:rPr lang="en-US" baseline="0" dirty="0" smtClean="0"/>
              <a:t> its costly, but the ultimate goal is to have a </a:t>
            </a:r>
            <a:r>
              <a:rPr lang="en-US" baseline="0" dirty="0" err="1" smtClean="0"/>
              <a:t>behavoir</a:t>
            </a:r>
            <a:r>
              <a:rPr lang="en-US" baseline="0" dirty="0" smtClean="0"/>
              <a:t> change and that we won’t be needing cleanups </a:t>
            </a:r>
            <a:r>
              <a:rPr lang="en-US" baseline="0" dirty="0" err="1" smtClean="0"/>
              <a:t>bc</a:t>
            </a:r>
            <a:r>
              <a:rPr lang="en-US" baseline="0" dirty="0" smtClean="0"/>
              <a:t> our island is beautiful and trash free. </a:t>
            </a:r>
            <a:endParaRPr lang="en-US" dirty="0"/>
          </a:p>
        </p:txBody>
      </p:sp>
      <p:sp>
        <p:nvSpPr>
          <p:cNvPr id="4" name="Slide Number Placeholder 3"/>
          <p:cNvSpPr>
            <a:spLocks noGrp="1"/>
          </p:cNvSpPr>
          <p:nvPr>
            <p:ph type="sldNum" sz="quarter" idx="10"/>
          </p:nvPr>
        </p:nvSpPr>
        <p:spPr/>
        <p:txBody>
          <a:bodyPr/>
          <a:lstStyle/>
          <a:p>
            <a:fld id="{05FED97C-DE68-49C7-8D75-BDEABEFB354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007160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2"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60" y="2166374"/>
            <a:ext cx="11471565" cy="1739347"/>
          </a:xfrm>
        </p:spPr>
        <p:txBody>
          <a:bodyPr tIns="45720" bIns="45720" anchor="ctr">
            <a:normAutofit/>
          </a:bodyPr>
          <a:lstStyle>
            <a:lvl1pPr algn="ctr">
              <a:lnSpc>
                <a:spcPct val="80000"/>
              </a:lnSpc>
              <a:defRPr sz="60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996255"/>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92402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82527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7"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3" y="6422864"/>
            <a:ext cx="2743196" cy="365125"/>
          </a:xfrm>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5" name="Footer Placeholder 4"/>
          <p:cNvSpPr>
            <a:spLocks noGrp="1"/>
          </p:cNvSpPr>
          <p:nvPr>
            <p:ph type="ftr" sz="quarter" idx="11"/>
          </p:nvPr>
        </p:nvSpPr>
        <p:spPr>
          <a:xfrm>
            <a:off x="3776136" y="6422864"/>
            <a:ext cx="4279669" cy="365125"/>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073055" y="6422864"/>
            <a:ext cx="879759" cy="365125"/>
          </a:xfrm>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82825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A99003-C776-4E62-A1AE-5CE118CE1BA9}" type="datetime1">
              <a:rPr lang="en-US" smtClean="0">
                <a:solidFill>
                  <a:prstClr val="black">
                    <a:tint val="75000"/>
                  </a:prstClr>
                </a:solidFill>
              </a:rPr>
              <a:pPr/>
              <a:t>3/28/2016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EFB203-9E20-4897-85AA-B9C62048EC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9145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E5DA2-CE6C-4556-82C2-C5B4B9DBF776}" type="datetime1">
              <a:rPr lang="en-US" smtClean="0">
                <a:solidFill>
                  <a:prstClr val="black">
                    <a:tint val="75000"/>
                  </a:prstClr>
                </a:solidFill>
              </a:rPr>
              <a:pPr/>
              <a:t>3/28/2016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EFB203-9E20-4897-85AA-B9C62048EC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6178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837AA0-836C-407B-A395-52E5B915ADF8}" type="datetime1">
              <a:rPr lang="en-US" smtClean="0">
                <a:solidFill>
                  <a:prstClr val="black">
                    <a:tint val="75000"/>
                  </a:prstClr>
                </a:solidFill>
              </a:rPr>
              <a:pPr/>
              <a:t>3/28/2016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EFB203-9E20-4897-85AA-B9C62048EC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2083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9935B5-EB4C-4373-871F-05C6953CAA49}" type="datetime1">
              <a:rPr lang="en-US" smtClean="0">
                <a:solidFill>
                  <a:prstClr val="black">
                    <a:tint val="75000"/>
                  </a:prstClr>
                </a:solidFill>
              </a:rPr>
              <a:pPr/>
              <a:t>3/28/2016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EFB203-9E20-4897-85AA-B9C62048EC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8855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636284-ED5B-4449-BABC-33FF0C433A3D}" type="datetime1">
              <a:rPr lang="en-US" smtClean="0">
                <a:solidFill>
                  <a:prstClr val="black">
                    <a:tint val="75000"/>
                  </a:prstClr>
                </a:solidFill>
              </a:rPr>
              <a:pPr/>
              <a:t>3/28/2016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EFB203-9E20-4897-85AA-B9C62048EC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708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A83038-4EE9-4864-A817-9DCFBB87AB11}" type="datetime1">
              <a:rPr lang="en-US" smtClean="0">
                <a:solidFill>
                  <a:prstClr val="black">
                    <a:tint val="75000"/>
                  </a:prstClr>
                </a:solidFill>
              </a:rPr>
              <a:pPr/>
              <a:t>3/28/2016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EFB203-9E20-4897-85AA-B9C62048EC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2312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E426B9-8424-4BB2-A218-D446DF5A8262}" type="datetime1">
              <a:rPr lang="en-US" smtClean="0">
                <a:solidFill>
                  <a:prstClr val="black">
                    <a:tint val="75000"/>
                  </a:prstClr>
                </a:solidFill>
              </a:rPr>
              <a:pPr/>
              <a:t>3/28/2016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EFB203-9E20-4897-85AA-B9C62048EC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3151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16C091-2D10-4279-A50A-FEFD5046A16F}" type="datetime1">
              <a:rPr lang="en-US" smtClean="0">
                <a:solidFill>
                  <a:prstClr val="black">
                    <a:tint val="75000"/>
                  </a:prstClr>
                </a:solidFill>
              </a:rPr>
              <a:pPr/>
              <a:t>3/28/2016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EFB203-9E20-4897-85AA-B9C62048EC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4614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33854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788C4C-9679-48E0-A0F6-41365428894A}" type="datetime1">
              <a:rPr lang="en-US" smtClean="0">
                <a:solidFill>
                  <a:prstClr val="black">
                    <a:tint val="75000"/>
                  </a:prstClr>
                </a:solidFill>
              </a:rPr>
              <a:pPr/>
              <a:t>3/28/2016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EFB203-9E20-4897-85AA-B9C62048EC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7872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BCC690-85AF-46D8-92E7-509CD29613EF}" type="datetime1">
              <a:rPr lang="en-US" smtClean="0">
                <a:solidFill>
                  <a:prstClr val="black">
                    <a:tint val="75000"/>
                  </a:prstClr>
                </a:solidFill>
              </a:rPr>
              <a:pPr/>
              <a:t>3/28/2016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EFB203-9E20-4897-85AA-B9C62048EC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0816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DA329A-4948-4ADB-A110-62D94869ECEA}" type="datetime1">
              <a:rPr lang="en-US" smtClean="0">
                <a:solidFill>
                  <a:prstClr val="black">
                    <a:tint val="75000"/>
                  </a:prstClr>
                </a:solidFill>
              </a:rPr>
              <a:pPr/>
              <a:t>3/28/2016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EFB203-9E20-4897-85AA-B9C62048EC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7331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342B08-BEAD-4F31-AB5F-9E6040AC6E2E}"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201082-E87A-4566-A7D4-2CF5F3E3E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964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342B08-BEAD-4F31-AB5F-9E6040AC6E2E}"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201082-E87A-4566-A7D4-2CF5F3E3E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664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342B08-BEAD-4F31-AB5F-9E6040AC6E2E}"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201082-E87A-4566-A7D4-2CF5F3E3E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712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342B08-BEAD-4F31-AB5F-9E6040AC6E2E}" type="datetimeFigureOut">
              <a:rPr lang="en-US" smtClean="0">
                <a:solidFill>
                  <a:prstClr val="black">
                    <a:tint val="75000"/>
                  </a:prstClr>
                </a:solidFill>
              </a:rPr>
              <a:pPr/>
              <a:t>3/28/2016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201082-E87A-4566-A7D4-2CF5F3E3E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141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342B08-BEAD-4F31-AB5F-9E6040AC6E2E}" type="datetimeFigureOut">
              <a:rPr lang="en-US" smtClean="0">
                <a:solidFill>
                  <a:prstClr val="black">
                    <a:tint val="75000"/>
                  </a:prstClr>
                </a:solidFill>
              </a:rPr>
              <a:pPr/>
              <a:t>3/28/2016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201082-E87A-4566-A7D4-2CF5F3E3E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189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342B08-BEAD-4F31-AB5F-9E6040AC6E2E}" type="datetimeFigureOut">
              <a:rPr lang="en-US" smtClean="0">
                <a:solidFill>
                  <a:prstClr val="black">
                    <a:tint val="75000"/>
                  </a:prstClr>
                </a:solidFill>
              </a:rPr>
              <a:pPr/>
              <a:t>3/28/2016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201082-E87A-4566-A7D4-2CF5F3E3E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819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42B08-BEAD-4F31-AB5F-9E6040AC6E2E}" type="datetimeFigureOut">
              <a:rPr lang="en-US" smtClean="0">
                <a:solidFill>
                  <a:prstClr val="black">
                    <a:tint val="75000"/>
                  </a:prstClr>
                </a:solidFill>
              </a:rPr>
              <a:pPr/>
              <a:t>3/28/2016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201082-E87A-4566-A7D4-2CF5F3E3E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10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2"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3191" y="4010341"/>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7FCCCE5C-EFD9-4777-8E8F-C3654510CBB9}" type="datetimeFigureOut">
              <a:rPr lang="en-US" smtClean="0">
                <a:solidFill>
                  <a:srgbClr val="1F497D"/>
                </a:solidFill>
              </a:rPr>
              <a:pPr/>
              <a:t>3/28/2016</a:t>
            </a:fld>
            <a:endParaRPr lang="en-US">
              <a:solidFill>
                <a:srgbClr val="1F497D"/>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1F497D"/>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4111830-1A07-4467-A345-BEA7A4FF391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55444880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342B08-BEAD-4F31-AB5F-9E6040AC6E2E}" type="datetimeFigureOut">
              <a:rPr lang="en-US" smtClean="0">
                <a:solidFill>
                  <a:prstClr val="black">
                    <a:tint val="75000"/>
                  </a:prstClr>
                </a:solidFill>
              </a:rPr>
              <a:pPr/>
              <a:t>3/28/2016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201082-E87A-4566-A7D4-2CF5F3E3E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818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342B08-BEAD-4F31-AB5F-9E6040AC6E2E}" type="datetimeFigureOut">
              <a:rPr lang="en-US" smtClean="0">
                <a:solidFill>
                  <a:prstClr val="black">
                    <a:tint val="75000"/>
                  </a:prstClr>
                </a:solidFill>
              </a:rPr>
              <a:pPr/>
              <a:t>3/28/2016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201082-E87A-4566-A7D4-2CF5F3E3E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969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342B08-BEAD-4F31-AB5F-9E6040AC6E2E}"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201082-E87A-4566-A7D4-2CF5F3E3E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958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342B08-BEAD-4F31-AB5F-9E6040AC6E2E}"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201082-E87A-4566-A7D4-2CF5F3E3E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337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4"/>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45"/>
            <a:ext cx="7766936"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321709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1364742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71"/>
            <a:ext cx="8596668" cy="1826581"/>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011608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6"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310729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53" y="2160983"/>
            <a:ext cx="4185623"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75753" y="2737253"/>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5" y="2160983"/>
            <a:ext cx="418561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88392" y="2737253"/>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511231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25839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037999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333789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4760464" y="514929"/>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753252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0"/>
            <a:ext cx="8596667"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677336" y="5367338"/>
            <a:ext cx="8596667"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509709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549426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41" y="609600"/>
            <a:ext cx="8094135"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
        <p:nvSpPr>
          <p:cNvPr id="20" name="TextBox 19"/>
          <p:cNvSpPr txBox="1"/>
          <p:nvPr/>
        </p:nvSpPr>
        <p:spPr>
          <a:xfrm>
            <a:off x="541871" y="790378"/>
            <a:ext cx="609600" cy="584776"/>
          </a:xfrm>
          <a:prstGeom prst="rect">
            <a:avLst/>
          </a:prstGeom>
        </p:spPr>
        <p:txBody>
          <a:bodyPr vert="horz" lIns="68580" tIns="34290" rIns="68580" bIns="34290" rtlCol="0" anchor="ctr">
            <a:noAutofit/>
          </a:bodyPr>
          <a:lstStyle/>
          <a:p>
            <a:r>
              <a:rPr lang="en-US" sz="6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68580" tIns="34290" rIns="68580" bIns="34290" rtlCol="0" anchor="ctr">
            <a:noAutofit/>
          </a:bodyPr>
          <a:lstStyle/>
          <a:p>
            <a:r>
              <a:rPr lang="en-US" sz="6000" dirty="0">
                <a:ln w="3175" cmpd="sng">
                  <a:noFill/>
                </a:ln>
                <a:solidFill>
                  <a:srgbClr val="90C226">
                    <a:lumMod val="60000"/>
                    <a:lumOff val="40000"/>
                  </a:srgbClr>
                </a:solidFill>
                <a:latin typeface="Arial"/>
              </a:rPr>
              <a:t>”</a:t>
            </a:r>
            <a:endParaRPr lang="en-US" sz="1350" dirty="0">
              <a:solidFill>
                <a:srgbClr val="90C226">
                  <a:lumMod val="60000"/>
                  <a:lumOff val="40000"/>
                </a:srgbClr>
              </a:solidFill>
              <a:latin typeface="Arial"/>
            </a:endParaRPr>
          </a:p>
        </p:txBody>
      </p:sp>
    </p:spTree>
    <p:extLst>
      <p:ext uri="{BB962C8B-B14F-4D97-AF65-F5344CB8AC3E}">
        <p14:creationId xmlns:p14="http://schemas.microsoft.com/office/powerpoint/2010/main" val="19494633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9324119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41" y="609600"/>
            <a:ext cx="8094135"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
        <p:nvSpPr>
          <p:cNvPr id="24" name="TextBox 23"/>
          <p:cNvSpPr txBox="1"/>
          <p:nvPr/>
        </p:nvSpPr>
        <p:spPr>
          <a:xfrm>
            <a:off x="541871" y="790378"/>
            <a:ext cx="609600" cy="584776"/>
          </a:xfrm>
          <a:prstGeom prst="rect">
            <a:avLst/>
          </a:prstGeom>
        </p:spPr>
        <p:txBody>
          <a:bodyPr vert="horz" lIns="68580" tIns="34290" rIns="68580" bIns="34290" rtlCol="0" anchor="ctr">
            <a:noAutofit/>
          </a:bodyPr>
          <a:lstStyle/>
          <a:p>
            <a:r>
              <a:rPr lang="en-US" sz="6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68580" tIns="34290" rIns="68580" bIns="34290" rtlCol="0" anchor="ctr">
            <a:noAutofit/>
          </a:bodyPr>
          <a:lstStyle/>
          <a:p>
            <a:r>
              <a:rPr lang="en-US" sz="6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344658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8588203"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894855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6146450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80" y="609606"/>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42" y="609600"/>
            <a:ext cx="7060151"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300560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1"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1"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18864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4281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33913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90"/>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7745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CCE5C-EFD9-4777-8E8F-C3654510CBB9}" type="datetimeFigureOut">
              <a:rPr lang="en-US" smtClean="0">
                <a:solidFill>
                  <a:prstClr val="white"/>
                </a:solidFill>
              </a:rPr>
              <a:pPr/>
              <a:t>3/28/2016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80376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71" y="6422864"/>
            <a:ext cx="3000895" cy="365125"/>
          </a:xfrm>
          <a:prstGeom prst="rect">
            <a:avLst/>
          </a:prstGeom>
        </p:spPr>
        <p:txBody>
          <a:bodyPr vert="horz" lIns="91440" tIns="45720" rIns="45720" bIns="45720" rtlCol="0" anchor="ctr"/>
          <a:lstStyle>
            <a:lvl1pPr algn="l">
              <a:defRPr sz="1050">
                <a:solidFill>
                  <a:schemeClr val="tx1"/>
                </a:solidFill>
              </a:defRPr>
            </a:lvl1pPr>
          </a:lstStyle>
          <a:p>
            <a:fld id="{7FCCCE5C-EFD9-4777-8E8F-C3654510CBB9}" type="datetimeFigureOut">
              <a:rPr lang="en-US" smtClean="0">
                <a:solidFill>
                  <a:prstClr val="white"/>
                </a:solidFill>
              </a:rPr>
              <a:pPr/>
              <a:t>3/28/2016</a:t>
            </a:fld>
            <a:endParaRPr lang="en-US">
              <a:solidFill>
                <a:prstClr val="white"/>
              </a:solidFill>
            </a:endParaRPr>
          </a:p>
        </p:txBody>
      </p:sp>
      <p:sp>
        <p:nvSpPr>
          <p:cNvPr id="5" name="Footer Placeholder 4"/>
          <p:cNvSpPr>
            <a:spLocks noGrp="1"/>
          </p:cNvSpPr>
          <p:nvPr>
            <p:ph type="ftr" sz="quarter" idx="3"/>
          </p:nvPr>
        </p:nvSpPr>
        <p:spPr>
          <a:xfrm>
            <a:off x="5596471" y="642286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10658927" y="6422864"/>
            <a:ext cx="946264" cy="365125"/>
          </a:xfrm>
          <a:prstGeom prst="rect">
            <a:avLst/>
          </a:prstGeom>
        </p:spPr>
        <p:txBody>
          <a:bodyPr vert="horz" lIns="45720" tIns="45720" rIns="91440" bIns="45720" rtlCol="0" anchor="ctr"/>
          <a:lstStyle>
            <a:lvl1pPr algn="l">
              <a:defRPr sz="1200" b="0">
                <a:solidFill>
                  <a:schemeClr val="tx1"/>
                </a:solidFill>
              </a:defRPr>
            </a:lvl1pPr>
          </a:lstStyle>
          <a:p>
            <a:fld id="{44111830-1A07-4467-A345-BEA7A4FF39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487193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62BCA-5B9B-4037-B364-B899F52770F5}" type="datetime1">
              <a:rPr lang="en-US" smtClean="0">
                <a:solidFill>
                  <a:prstClr val="black">
                    <a:tint val="75000"/>
                  </a:prstClr>
                </a:solidFill>
              </a:rPr>
              <a:pPr/>
              <a:t>3/28/2016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FB203-9E20-4897-85AA-B9C62048EC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4831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42B08-BEAD-4F31-AB5F-9E6040AC6E2E}"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01082-E87A-4566-A7D4-2CF5F3E3EB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9152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4"/>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74"/>
            <a:ext cx="911939"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FEEBFD95-EC7A-44BA-9CD6-068DDC8759FD}" type="datetimeFigureOut">
              <a:rPr lang="en-US" smtClean="0">
                <a:solidFill>
                  <a:prstClr val="black">
                    <a:tint val="75000"/>
                  </a:prstClr>
                </a:solidFill>
              </a:rPr>
              <a:pPr/>
              <a:t>3/28/2016</a:t>
            </a:fld>
            <a:endParaRPr lang="en-US">
              <a:solidFill>
                <a:prstClr val="black">
                  <a:tint val="75000"/>
                </a:prstClr>
              </a:solidFill>
            </a:endParaRPr>
          </a:p>
        </p:txBody>
      </p:sp>
      <p:sp>
        <p:nvSpPr>
          <p:cNvPr id="5" name="Footer Placeholder 4"/>
          <p:cNvSpPr>
            <a:spLocks noGrp="1"/>
          </p:cNvSpPr>
          <p:nvPr>
            <p:ph type="ftr" sz="quarter" idx="3"/>
          </p:nvPr>
        </p:nvSpPr>
        <p:spPr>
          <a:xfrm>
            <a:off x="677335" y="6041374"/>
            <a:ext cx="6297612"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5" y="6041374"/>
            <a:ext cx="683339" cy="365125"/>
          </a:xfrm>
          <a:prstGeom prst="rect">
            <a:avLst/>
          </a:prstGeom>
        </p:spPr>
        <p:txBody>
          <a:bodyPr vert="horz" lIns="91440" tIns="45720" rIns="91440" bIns="45720" rtlCol="0" anchor="ctr"/>
          <a:lstStyle>
            <a:lvl1pPr algn="r">
              <a:defRPr sz="675">
                <a:solidFill>
                  <a:schemeClr val="accent1"/>
                </a:solidFill>
              </a:defRPr>
            </a:lvl1pPr>
          </a:lstStyle>
          <a:p>
            <a:fld id="{9962156C-CE3D-49E0-B7FB-115EF608065B}"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858373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7EFB203-9E20-4897-85AA-B9C62048ECD1}" type="slidenum">
              <a:rPr lang="en-US" smtClean="0">
                <a:solidFill>
                  <a:prstClr val="black">
                    <a:tint val="75000"/>
                  </a:prstClr>
                </a:solidFill>
              </a:rPr>
              <a:pPr/>
              <a:t>1</a:t>
            </a:fld>
            <a:endParaRPr lang="en-US" dirty="0">
              <a:solidFill>
                <a:prstClr val="black">
                  <a:tint val="75000"/>
                </a:prstClr>
              </a:solidFill>
            </a:endParaRPr>
          </a:p>
        </p:txBody>
      </p:sp>
      <p:pic>
        <p:nvPicPr>
          <p:cNvPr id="5" name="Picture 4" descr="gcmp logo small.jpg"/>
          <p:cNvPicPr>
            <a:picLocks noChangeAspect="1"/>
          </p:cNvPicPr>
          <p:nvPr/>
        </p:nvPicPr>
        <p:blipFill>
          <a:blip r:embed="rId3" cstate="print">
            <a:clrChange>
              <a:clrFrom>
                <a:srgbClr val="ADB8BF"/>
              </a:clrFrom>
              <a:clrTo>
                <a:srgbClr val="ADB8BF">
                  <a:alpha val="0"/>
                </a:srgbClr>
              </a:clrTo>
            </a:clrChange>
            <a:lum bright="-8000"/>
            <a:alphaModFix/>
          </a:blip>
          <a:stretch>
            <a:fillRect/>
          </a:stretch>
        </p:blipFill>
        <p:spPr>
          <a:xfrm>
            <a:off x="2895601" y="609600"/>
            <a:ext cx="6081315" cy="5867400"/>
          </a:xfrm>
          <a:prstGeom prst="ellipse">
            <a:avLst/>
          </a:prstGeom>
          <a:solidFill>
            <a:schemeClr val="accent1"/>
          </a:solidFill>
        </p:spPr>
      </p:pic>
    </p:spTree>
    <p:extLst>
      <p:ext uri="{BB962C8B-B14F-4D97-AF65-F5344CB8AC3E}">
        <p14:creationId xmlns:p14="http://schemas.microsoft.com/office/powerpoint/2010/main" val="14175640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Public Outreach &amp; Education</a:t>
            </a:r>
            <a:endParaRPr lang="en-US" b="1" dirty="0">
              <a:solidFill>
                <a:schemeClr val="tx2">
                  <a:lumMod val="75000"/>
                </a:schemeClr>
              </a:solidFill>
            </a:endParaRPr>
          </a:p>
        </p:txBody>
      </p:sp>
      <p:sp>
        <p:nvSpPr>
          <p:cNvPr id="3" name="Content Placeholder 2"/>
          <p:cNvSpPr>
            <a:spLocks noGrp="1"/>
          </p:cNvSpPr>
          <p:nvPr>
            <p:ph idx="1"/>
          </p:nvPr>
        </p:nvSpPr>
        <p:spPr>
          <a:xfrm>
            <a:off x="609600" y="1371600"/>
            <a:ext cx="10972800" cy="1981200"/>
          </a:xfrm>
          <a:solidFill>
            <a:schemeClr val="bg1">
              <a:alpha val="48000"/>
            </a:schemeClr>
          </a:solidFill>
        </p:spPr>
        <p:txBody>
          <a:bodyPr>
            <a:normAutofit fontScale="92500" lnSpcReduction="20000"/>
          </a:bodyPr>
          <a:lstStyle/>
          <a:p>
            <a:r>
              <a:rPr lang="en-US" b="1" dirty="0" smtClean="0">
                <a:solidFill>
                  <a:schemeClr val="tx2">
                    <a:lumMod val="75000"/>
                  </a:schemeClr>
                </a:solidFill>
              </a:rPr>
              <a:t>Watershed Awareness</a:t>
            </a:r>
          </a:p>
          <a:p>
            <a:r>
              <a:rPr lang="en-US" b="1" dirty="0" err="1" smtClean="0">
                <a:solidFill>
                  <a:schemeClr val="tx2">
                    <a:lumMod val="75000"/>
                  </a:schemeClr>
                </a:solidFill>
              </a:rPr>
              <a:t>Kika</a:t>
            </a:r>
            <a:r>
              <a:rPr lang="en-US" b="1" dirty="0" smtClean="0">
                <a:solidFill>
                  <a:schemeClr val="tx2">
                    <a:lumMod val="75000"/>
                  </a:schemeClr>
                </a:solidFill>
              </a:rPr>
              <a:t> Clearwater Summer Camp</a:t>
            </a:r>
          </a:p>
          <a:p>
            <a:r>
              <a:rPr lang="en-US" b="1" dirty="0" smtClean="0">
                <a:solidFill>
                  <a:schemeClr val="tx2">
                    <a:lumMod val="75000"/>
                  </a:schemeClr>
                </a:solidFill>
              </a:rPr>
              <a:t>Man Land and Sea Newsletters</a:t>
            </a:r>
          </a:p>
          <a:p>
            <a:r>
              <a:rPr lang="en-US" b="1" dirty="0">
                <a:solidFill>
                  <a:schemeClr val="tx2">
                    <a:lumMod val="75000"/>
                  </a:schemeClr>
                </a:solidFill>
              </a:rPr>
              <a:t>Earth day, Arbor day, Career day, and more!</a:t>
            </a:r>
          </a:p>
          <a:p>
            <a:endParaRPr lang="en-US" b="1" dirty="0" smtClean="0">
              <a:solidFill>
                <a:schemeClr val="tx2">
                  <a:lumMod val="75000"/>
                </a:schemeClr>
              </a:solidFill>
            </a:endParaRPr>
          </a:p>
          <a:p>
            <a:pPr>
              <a:buNone/>
            </a:pPr>
            <a:endParaRPr lang="en-US" b="1" dirty="0" smtClean="0">
              <a:solidFill>
                <a:schemeClr val="tx2">
                  <a:lumMod val="75000"/>
                </a:schemeClr>
              </a:solidFill>
            </a:endParaRPr>
          </a:p>
          <a:p>
            <a:pPr>
              <a:buNone/>
            </a:pP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0" y="4000500"/>
            <a:ext cx="38608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8" y="3850588"/>
            <a:ext cx="3143177" cy="247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7600" y="3886200"/>
            <a:ext cx="3048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280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2000" r="-12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7EFB203-9E20-4897-85AA-B9C62048ECD1}" type="slidenum">
              <a:rPr lang="en-US" smtClean="0">
                <a:solidFill>
                  <a:prstClr val="black">
                    <a:tint val="75000"/>
                  </a:prstClr>
                </a:solidFill>
              </a:rPr>
              <a:pPr/>
              <a:t>11</a:t>
            </a:fld>
            <a:endParaRPr lang="en-US">
              <a:solidFill>
                <a:prstClr val="black">
                  <a:tint val="75000"/>
                </a:prstClr>
              </a:solidFill>
            </a:endParaRPr>
          </a:p>
        </p:txBody>
      </p:sp>
      <p:sp>
        <p:nvSpPr>
          <p:cNvPr id="6" name="Slide Number Placeholder 3"/>
          <p:cNvSpPr txBox="1">
            <a:spLocks/>
          </p:cNvSpPr>
          <p:nvPr/>
        </p:nvSpPr>
        <p:spPr>
          <a:xfrm>
            <a:off x="8737600" y="6356361"/>
            <a:ext cx="2844800" cy="365125"/>
          </a:xfrm>
          <a:prstGeom prst="rect">
            <a:avLst/>
          </a:prstGeom>
        </p:spPr>
        <p:txBody>
          <a:bodyPr vert="horz" lIns="91440" tIns="45720" rIns="91440" bIns="45720" rtlCol="0" anchor="ctr"/>
          <a:lstStyle/>
          <a:p>
            <a:pPr algn="r">
              <a:defRPr/>
            </a:pPr>
            <a:fld id="{47EFB203-9E20-4897-85AA-B9C62048ECD1}" type="slidenum">
              <a:rPr lang="en-US" sz="1200">
                <a:solidFill>
                  <a:prstClr val="black">
                    <a:tint val="75000"/>
                  </a:prstClr>
                </a:solidFill>
              </a:rPr>
              <a:pPr algn="r">
                <a:defRPr/>
              </a:pPr>
              <a:t>11</a:t>
            </a:fld>
            <a:endParaRPr lang="en-US" sz="1200">
              <a:solidFill>
                <a:prstClr val="black">
                  <a:tint val="75000"/>
                </a:prstClr>
              </a:solidFill>
            </a:endParaRPr>
          </a:p>
        </p:txBody>
      </p:sp>
      <p:sp>
        <p:nvSpPr>
          <p:cNvPr id="8" name="Rectangle 7"/>
          <p:cNvSpPr/>
          <p:nvPr/>
        </p:nvSpPr>
        <p:spPr>
          <a:xfrm>
            <a:off x="609600" y="838200"/>
            <a:ext cx="10972800" cy="707886"/>
          </a:xfrm>
          <a:prstGeom prst="rect">
            <a:avLst/>
          </a:prstGeom>
        </p:spPr>
        <p:txBody>
          <a:bodyPr wrap="square">
            <a:spAutoFit/>
          </a:bodyPr>
          <a:lstStyle/>
          <a:p>
            <a:r>
              <a:rPr lang="en-US" sz="4000" b="1" dirty="0">
                <a:solidFill>
                  <a:prstClr val="white"/>
                </a:solidFill>
              </a:rPr>
              <a:t>Guam International Coastal Cleanup</a:t>
            </a:r>
            <a:endParaRPr lang="en-US" sz="4000" dirty="0">
              <a:solidFill>
                <a:prstClr val="black"/>
              </a:solidFill>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1600" y="1715704"/>
            <a:ext cx="6705600" cy="338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8" y="3581951"/>
            <a:ext cx="5632449"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819" y="1752603"/>
            <a:ext cx="59817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93365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wheel(1)">
                                      <p:cBhvr>
                                        <p:cTn id="7" dur="20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heel(1)">
                                      <p:cBhvr>
                                        <p:cTn id="12" dur="20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wheel(1)">
                                      <p:cBhvr>
                                        <p:cTn id="1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2000" r="-12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7EFB203-9E20-4897-85AA-B9C62048ECD1}" type="slidenum">
              <a:rPr lang="en-US" smtClean="0">
                <a:solidFill>
                  <a:prstClr val="black">
                    <a:tint val="75000"/>
                  </a:prstClr>
                </a:solidFill>
              </a:rPr>
              <a:pPr/>
              <a:t>12</a:t>
            </a:fld>
            <a:endParaRPr lang="en-US">
              <a:solidFill>
                <a:prstClr val="black">
                  <a:tint val="75000"/>
                </a:prstClr>
              </a:solidFill>
            </a:endParaRPr>
          </a:p>
        </p:txBody>
      </p:sp>
      <p:sp>
        <p:nvSpPr>
          <p:cNvPr id="6" name="Slide Number Placeholder 3"/>
          <p:cNvSpPr txBox="1">
            <a:spLocks/>
          </p:cNvSpPr>
          <p:nvPr/>
        </p:nvSpPr>
        <p:spPr>
          <a:xfrm>
            <a:off x="8737600" y="6356361"/>
            <a:ext cx="2844800" cy="365125"/>
          </a:xfrm>
          <a:prstGeom prst="rect">
            <a:avLst/>
          </a:prstGeom>
        </p:spPr>
        <p:txBody>
          <a:bodyPr vert="horz" lIns="91440" tIns="45720" rIns="91440" bIns="45720" rtlCol="0" anchor="ctr"/>
          <a:lstStyle/>
          <a:p>
            <a:pPr algn="r">
              <a:defRPr/>
            </a:pPr>
            <a:fld id="{47EFB203-9E20-4897-85AA-B9C62048ECD1}" type="slidenum">
              <a:rPr lang="en-US" sz="1200">
                <a:solidFill>
                  <a:prstClr val="black">
                    <a:tint val="75000"/>
                  </a:prstClr>
                </a:solidFill>
              </a:rPr>
              <a:pPr algn="r">
                <a:defRPr/>
              </a:pPr>
              <a:t>12</a:t>
            </a:fld>
            <a:endParaRPr lang="en-US" sz="1200">
              <a:solidFill>
                <a:prstClr val="black">
                  <a:tint val="75000"/>
                </a:prstClr>
              </a:solidFill>
            </a:endParaRPr>
          </a:p>
        </p:txBody>
      </p:sp>
      <p:sp>
        <p:nvSpPr>
          <p:cNvPr id="8" name="Rectangle 7"/>
          <p:cNvSpPr/>
          <p:nvPr/>
        </p:nvSpPr>
        <p:spPr>
          <a:xfrm>
            <a:off x="609600" y="838200"/>
            <a:ext cx="10972800" cy="707886"/>
          </a:xfrm>
          <a:prstGeom prst="rect">
            <a:avLst/>
          </a:prstGeom>
        </p:spPr>
        <p:txBody>
          <a:bodyPr wrap="square">
            <a:spAutoFit/>
          </a:bodyPr>
          <a:lstStyle/>
          <a:p>
            <a:pPr algn="ctr"/>
            <a:r>
              <a:rPr lang="en-US" sz="4000" b="1" dirty="0">
                <a:solidFill>
                  <a:prstClr val="white"/>
                </a:solidFill>
              </a:rPr>
              <a:t>Top 3 Items 2011-2015</a:t>
            </a:r>
            <a:endParaRPr lang="en-US" sz="4000" dirty="0">
              <a:solidFill>
                <a:prstClr val="black"/>
              </a:solidFill>
            </a:endParaRPr>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0800" y="1752600"/>
            <a:ext cx="9448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7417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2000" r="-12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7EFB203-9E20-4897-85AA-B9C62048ECD1}" type="slidenum">
              <a:rPr lang="en-US" smtClean="0">
                <a:solidFill>
                  <a:prstClr val="black">
                    <a:tint val="75000"/>
                  </a:prstClr>
                </a:solidFill>
              </a:rPr>
              <a:pPr/>
              <a:t>13</a:t>
            </a:fld>
            <a:endParaRPr lang="en-US">
              <a:solidFill>
                <a:prstClr val="black">
                  <a:tint val="75000"/>
                </a:prstClr>
              </a:solidFill>
            </a:endParaRPr>
          </a:p>
        </p:txBody>
      </p:sp>
      <p:sp>
        <p:nvSpPr>
          <p:cNvPr id="6" name="Slide Number Placeholder 3"/>
          <p:cNvSpPr txBox="1">
            <a:spLocks/>
          </p:cNvSpPr>
          <p:nvPr/>
        </p:nvSpPr>
        <p:spPr>
          <a:xfrm>
            <a:off x="8737600" y="6356361"/>
            <a:ext cx="2844800" cy="365125"/>
          </a:xfrm>
          <a:prstGeom prst="rect">
            <a:avLst/>
          </a:prstGeom>
        </p:spPr>
        <p:txBody>
          <a:bodyPr vert="horz" lIns="91440" tIns="45720" rIns="91440" bIns="45720" rtlCol="0" anchor="ctr"/>
          <a:lstStyle/>
          <a:p>
            <a:pPr algn="r">
              <a:defRPr/>
            </a:pPr>
            <a:fld id="{47EFB203-9E20-4897-85AA-B9C62048ECD1}" type="slidenum">
              <a:rPr lang="en-US" sz="1200">
                <a:solidFill>
                  <a:prstClr val="black">
                    <a:tint val="75000"/>
                  </a:prstClr>
                </a:solidFill>
              </a:rPr>
              <a:pPr algn="r">
                <a:defRPr/>
              </a:pPr>
              <a:t>13</a:t>
            </a:fld>
            <a:endParaRPr lang="en-US" sz="1200">
              <a:solidFill>
                <a:prstClr val="black">
                  <a:tint val="75000"/>
                </a:prstClr>
              </a:solidFill>
            </a:endParaRPr>
          </a:p>
        </p:txBody>
      </p:sp>
      <p:sp>
        <p:nvSpPr>
          <p:cNvPr id="8" name="Rectangle 7"/>
          <p:cNvSpPr/>
          <p:nvPr/>
        </p:nvSpPr>
        <p:spPr>
          <a:xfrm>
            <a:off x="609600" y="838200"/>
            <a:ext cx="10972800" cy="707886"/>
          </a:xfrm>
          <a:prstGeom prst="rect">
            <a:avLst/>
          </a:prstGeom>
        </p:spPr>
        <p:txBody>
          <a:bodyPr wrap="square">
            <a:spAutoFit/>
          </a:bodyPr>
          <a:lstStyle/>
          <a:p>
            <a:pPr algn="ctr"/>
            <a:r>
              <a:rPr lang="en-US" sz="4000" b="1" dirty="0">
                <a:solidFill>
                  <a:prstClr val="white"/>
                </a:solidFill>
              </a:rPr>
              <a:t>Snap shot 2011 v. 2015 data</a:t>
            </a:r>
            <a:endParaRPr lang="en-US" sz="4000" dirty="0">
              <a:solidFill>
                <a:prstClr val="black"/>
              </a:solidFill>
            </a:endParaRPr>
          </a:p>
        </p:txBody>
      </p:sp>
      <p:sp>
        <p:nvSpPr>
          <p:cNvPr id="2" name="Rectangle 1"/>
          <p:cNvSpPr/>
          <p:nvPr/>
        </p:nvSpPr>
        <p:spPr>
          <a:xfrm>
            <a:off x="914400" y="2362206"/>
            <a:ext cx="10261600" cy="3170099"/>
          </a:xfrm>
          <a:prstGeom prst="rect">
            <a:avLst/>
          </a:prstGeom>
          <a:solidFill>
            <a:schemeClr val="bg1">
              <a:alpha val="70000"/>
            </a:schemeClr>
          </a:solidFill>
        </p:spPr>
        <p:txBody>
          <a:bodyPr wrap="square">
            <a:spAutoFit/>
          </a:bodyPr>
          <a:lstStyle/>
          <a:p>
            <a:r>
              <a:rPr lang="en-US" sz="2000" dirty="0">
                <a:solidFill>
                  <a:prstClr val="black"/>
                </a:solidFill>
              </a:rPr>
              <a:t>Items			2011		2015		Difference</a:t>
            </a:r>
          </a:p>
          <a:p>
            <a:r>
              <a:rPr lang="en-US" sz="2000" dirty="0">
                <a:solidFill>
                  <a:prstClr val="black"/>
                </a:solidFill>
              </a:rPr>
              <a:t>			Amount	%	Amount	%</a:t>
            </a:r>
          </a:p>
          <a:p>
            <a:r>
              <a:rPr lang="en-US" sz="2000" dirty="0">
                <a:solidFill>
                  <a:prstClr val="black"/>
                </a:solidFill>
              </a:rPr>
              <a:t>Beverage Cans		18,756	21.14	13,625	14.67	˅5,131</a:t>
            </a:r>
          </a:p>
          <a:p>
            <a:r>
              <a:rPr lang="en-US" sz="2000" dirty="0">
                <a:solidFill>
                  <a:prstClr val="black"/>
                </a:solidFill>
              </a:rPr>
              <a:t>Cigarette Butts		10,108	11.39	16,822	18.11	</a:t>
            </a:r>
            <a:r>
              <a:rPr lang="en-US" sz="2000" b="1" dirty="0">
                <a:solidFill>
                  <a:srgbClr val="FF0000"/>
                </a:solidFill>
              </a:rPr>
              <a:t>˄</a:t>
            </a:r>
            <a:r>
              <a:rPr lang="en-US" sz="2000" dirty="0">
                <a:solidFill>
                  <a:prstClr val="black"/>
                </a:solidFill>
              </a:rPr>
              <a:t> </a:t>
            </a:r>
            <a:r>
              <a:rPr lang="en-US" sz="2000" b="1" dirty="0">
                <a:solidFill>
                  <a:srgbClr val="FF0000"/>
                </a:solidFill>
              </a:rPr>
              <a:t>6,714</a:t>
            </a:r>
          </a:p>
          <a:p>
            <a:r>
              <a:rPr lang="en-US" sz="2000" dirty="0">
                <a:solidFill>
                  <a:prstClr val="black"/>
                </a:solidFill>
              </a:rPr>
              <a:t>Plastic Beverage Bottles	9,861	11.12	8,538	9.19	 ˅1,323</a:t>
            </a:r>
          </a:p>
          <a:p>
            <a:r>
              <a:rPr lang="en-US" sz="2000" dirty="0">
                <a:solidFill>
                  <a:prstClr val="black"/>
                </a:solidFill>
              </a:rPr>
              <a:t> 					 </a:t>
            </a:r>
          </a:p>
          <a:p>
            <a:r>
              <a:rPr lang="en-US" sz="2000" dirty="0">
                <a:solidFill>
                  <a:prstClr val="black"/>
                </a:solidFill>
              </a:rPr>
              <a:t>Participation		3876		4134		</a:t>
            </a:r>
            <a:r>
              <a:rPr lang="en-US" sz="2000" b="1" dirty="0">
                <a:solidFill>
                  <a:srgbClr val="00B050"/>
                </a:solidFill>
              </a:rPr>
              <a:t>˄ 258</a:t>
            </a:r>
          </a:p>
          <a:p>
            <a:r>
              <a:rPr lang="en-US" sz="2000" dirty="0">
                <a:solidFill>
                  <a:prstClr val="black"/>
                </a:solidFill>
              </a:rPr>
              <a:t>Total pieces of trash	88,714		92,875		˄4,161</a:t>
            </a:r>
          </a:p>
          <a:p>
            <a:r>
              <a:rPr lang="en-US" sz="2000" dirty="0">
                <a:solidFill>
                  <a:prstClr val="black"/>
                </a:solidFill>
              </a:rPr>
              <a:t>Total pounds of trash	24,302	 </a:t>
            </a:r>
            <a:r>
              <a:rPr lang="en-US" sz="2000" dirty="0" err="1">
                <a:solidFill>
                  <a:prstClr val="black"/>
                </a:solidFill>
              </a:rPr>
              <a:t>lbs</a:t>
            </a:r>
            <a:r>
              <a:rPr lang="en-US" sz="2000" dirty="0">
                <a:solidFill>
                  <a:prstClr val="black"/>
                </a:solidFill>
              </a:rPr>
              <a:t>	21,167	</a:t>
            </a:r>
            <a:r>
              <a:rPr lang="en-US" sz="2000" dirty="0" err="1">
                <a:solidFill>
                  <a:prstClr val="black"/>
                </a:solidFill>
              </a:rPr>
              <a:t>lbs</a:t>
            </a:r>
            <a:r>
              <a:rPr lang="en-US" sz="2000" dirty="0">
                <a:solidFill>
                  <a:prstClr val="black"/>
                </a:solidFill>
              </a:rPr>
              <a:t>	</a:t>
            </a:r>
            <a:r>
              <a:rPr lang="en-US" sz="2000" b="1" dirty="0">
                <a:solidFill>
                  <a:srgbClr val="00B050"/>
                </a:solidFill>
              </a:rPr>
              <a:t>˅ 3,135</a:t>
            </a:r>
          </a:p>
          <a:p>
            <a:r>
              <a:rPr lang="en-US" sz="2000" dirty="0">
                <a:solidFill>
                  <a:prstClr val="black"/>
                </a:solidFill>
              </a:rPr>
              <a:t>Total trash bags used	1,925		1,776		</a:t>
            </a:r>
            <a:r>
              <a:rPr lang="en-US" sz="2000" b="1" dirty="0">
                <a:solidFill>
                  <a:srgbClr val="00B050"/>
                </a:solidFill>
              </a:rPr>
              <a:t>˅ 149</a:t>
            </a:r>
          </a:p>
        </p:txBody>
      </p:sp>
    </p:spTree>
    <p:extLst>
      <p:ext uri="{BB962C8B-B14F-4D97-AF65-F5344CB8AC3E}">
        <p14:creationId xmlns:p14="http://schemas.microsoft.com/office/powerpoint/2010/main" val="7094268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Manell-Geus Project</a:t>
            </a:r>
            <a:endParaRPr lang="en-US" dirty="0"/>
          </a:p>
        </p:txBody>
      </p:sp>
      <p:sp>
        <p:nvSpPr>
          <p:cNvPr id="3" name="Subtitle 2"/>
          <p:cNvSpPr>
            <a:spLocks noGrp="1"/>
          </p:cNvSpPr>
          <p:nvPr>
            <p:ph type="subTitle" idx="1"/>
          </p:nvPr>
        </p:nvSpPr>
        <p:spPr/>
        <p:txBody>
          <a:bodyPr>
            <a:normAutofit/>
          </a:bodyPr>
          <a:lstStyle/>
          <a:p>
            <a:r>
              <a:rPr lang="en-US" dirty="0" smtClean="0"/>
              <a:t>Patrick Keeler</a:t>
            </a:r>
          </a:p>
          <a:p>
            <a:r>
              <a:rPr lang="en-US" dirty="0" smtClean="0"/>
              <a:t>Bureau of Statistics and Plans</a:t>
            </a:r>
          </a:p>
          <a:p>
            <a:r>
              <a:rPr lang="en-US" dirty="0" smtClean="0"/>
              <a:t>Coastal Management Division</a:t>
            </a:r>
            <a:endParaRPr lang="en-US" dirty="0"/>
          </a:p>
        </p:txBody>
      </p:sp>
      <p:pic>
        <p:nvPicPr>
          <p:cNvPr id="4" name="Picture 3"/>
          <p:cNvPicPr>
            <a:picLocks noChangeAspect="1"/>
          </p:cNvPicPr>
          <p:nvPr/>
        </p:nvPicPr>
        <p:blipFill>
          <a:blip r:embed="rId2" cstate="print"/>
          <a:stretch>
            <a:fillRect/>
          </a:stretch>
        </p:blipFill>
        <p:spPr>
          <a:xfrm>
            <a:off x="3" y="5639149"/>
            <a:ext cx="1130300" cy="1090661"/>
          </a:xfrm>
          <a:prstGeom prst="rect">
            <a:avLst/>
          </a:prstGeom>
        </p:spPr>
      </p:pic>
    </p:spTree>
    <p:extLst>
      <p:ext uri="{BB962C8B-B14F-4D97-AF65-F5344CB8AC3E}">
        <p14:creationId xmlns:p14="http://schemas.microsoft.com/office/powerpoint/2010/main" val="2937109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Grant Goals: “</a:t>
            </a:r>
            <a:r>
              <a:rPr lang="en-US" i="1" dirty="0" smtClean="0"/>
              <a:t>Develop a Framework for Assessing Green Infrastructure for Flood Mitigation</a:t>
            </a:r>
            <a:r>
              <a:rPr lang="en-US" dirty="0" smtClean="0"/>
              <a:t>”</a:t>
            </a:r>
            <a:endParaRPr lang="en-US" dirty="0"/>
          </a:p>
        </p:txBody>
      </p:sp>
      <p:sp>
        <p:nvSpPr>
          <p:cNvPr id="3" name="Content Placeholder 2"/>
          <p:cNvSpPr>
            <a:spLocks noGrp="1"/>
          </p:cNvSpPr>
          <p:nvPr>
            <p:ph idx="1"/>
          </p:nvPr>
        </p:nvSpPr>
        <p:spPr>
          <a:xfrm>
            <a:off x="3468699" y="3021585"/>
            <a:ext cx="6686551" cy="2833217"/>
          </a:xfrm>
        </p:spPr>
        <p:txBody>
          <a:bodyPr/>
          <a:lstStyle/>
          <a:p>
            <a:pPr marL="385763" indent="-385763">
              <a:buFont typeface="+mj-lt"/>
              <a:buAutoNum type="arabicPeriod"/>
            </a:pPr>
            <a:r>
              <a:rPr lang="en-US" dirty="0" smtClean="0"/>
              <a:t>Define the flooding problem</a:t>
            </a:r>
          </a:p>
          <a:p>
            <a:pPr marL="385763" indent="-385763">
              <a:buFont typeface="+mj-lt"/>
              <a:buAutoNum type="arabicPeriod"/>
            </a:pPr>
            <a:r>
              <a:rPr lang="en-US" dirty="0" smtClean="0"/>
              <a:t>Research existing infrastructure options</a:t>
            </a:r>
          </a:p>
          <a:p>
            <a:pPr marL="385763" indent="-385763">
              <a:buFont typeface="+mj-lt"/>
              <a:buAutoNum type="arabicPeriod"/>
            </a:pPr>
            <a:r>
              <a:rPr lang="en-US" dirty="0" smtClean="0"/>
              <a:t>Create green infrastructure matrix</a:t>
            </a:r>
            <a:endParaRPr lang="en-US" dirty="0"/>
          </a:p>
        </p:txBody>
      </p:sp>
      <p:sp>
        <p:nvSpPr>
          <p:cNvPr id="4" name="TextBox 3"/>
          <p:cNvSpPr txBox="1"/>
          <p:nvPr/>
        </p:nvSpPr>
        <p:spPr>
          <a:xfrm>
            <a:off x="1129384" y="6557923"/>
            <a:ext cx="1515397" cy="300082"/>
          </a:xfrm>
          <a:prstGeom prst="rect">
            <a:avLst/>
          </a:prstGeom>
          <a:noFill/>
        </p:spPr>
        <p:txBody>
          <a:bodyPr wrap="square" rtlCol="0">
            <a:spAutoFit/>
          </a:bodyPr>
          <a:lstStyle/>
          <a:p>
            <a:r>
              <a:rPr lang="en-US" sz="1350" dirty="0">
                <a:solidFill>
                  <a:prstClr val="black"/>
                </a:solidFill>
              </a:rPr>
              <a:t>(NOAA, 2015)</a:t>
            </a:r>
          </a:p>
        </p:txBody>
      </p:sp>
      <p:pic>
        <p:nvPicPr>
          <p:cNvPr id="5" name="Picture 4"/>
          <p:cNvPicPr>
            <a:picLocks noChangeAspect="1"/>
          </p:cNvPicPr>
          <p:nvPr/>
        </p:nvPicPr>
        <p:blipFill>
          <a:blip r:embed="rId3" cstate="print"/>
          <a:stretch>
            <a:fillRect/>
          </a:stretch>
        </p:blipFill>
        <p:spPr>
          <a:xfrm>
            <a:off x="4" y="5765207"/>
            <a:ext cx="1129383" cy="1092803"/>
          </a:xfrm>
          <a:prstGeom prst="rect">
            <a:avLst/>
          </a:prstGeom>
        </p:spPr>
      </p:pic>
    </p:spTree>
    <p:extLst>
      <p:ext uri="{BB962C8B-B14F-4D97-AF65-F5344CB8AC3E}">
        <p14:creationId xmlns:p14="http://schemas.microsoft.com/office/powerpoint/2010/main" val="561624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Manell-Geus: Brief synopsis</a:t>
            </a:r>
            <a:endParaRPr lang="en-US" dirty="0"/>
          </a:p>
        </p:txBody>
      </p:sp>
      <p:sp>
        <p:nvSpPr>
          <p:cNvPr id="4" name="Content Placeholder 3"/>
          <p:cNvSpPr>
            <a:spLocks noGrp="1"/>
          </p:cNvSpPr>
          <p:nvPr>
            <p:ph sz="half" idx="1"/>
          </p:nvPr>
        </p:nvSpPr>
        <p:spPr/>
        <p:txBody>
          <a:bodyPr>
            <a:normAutofit/>
          </a:bodyPr>
          <a:lstStyle/>
          <a:p>
            <a:r>
              <a:rPr lang="en-US" dirty="0" smtClean="0"/>
              <a:t>Sea grass and Coral Beds</a:t>
            </a:r>
          </a:p>
          <a:p>
            <a:r>
              <a:rPr lang="en-US" dirty="0" smtClean="0"/>
              <a:t>Strong fishing traditions</a:t>
            </a:r>
          </a:p>
          <a:p>
            <a:r>
              <a:rPr lang="en-US" dirty="0" smtClean="0"/>
              <a:t>Habitat for important species:</a:t>
            </a:r>
          </a:p>
          <a:p>
            <a:pPr marL="385763" indent="-385763">
              <a:buFont typeface="+mj-lt"/>
              <a:buAutoNum type="arabicPeriod"/>
            </a:pPr>
            <a:r>
              <a:rPr lang="en-US" dirty="0" err="1" smtClean="0"/>
              <a:t>Haggan</a:t>
            </a:r>
            <a:r>
              <a:rPr lang="en-US" dirty="0" smtClean="0"/>
              <a:t> (Sea Turtle)</a:t>
            </a:r>
          </a:p>
          <a:p>
            <a:pPr marL="385763" indent="-385763">
              <a:buFont typeface="+mj-lt"/>
              <a:buAutoNum type="arabicPeriod"/>
            </a:pPr>
            <a:r>
              <a:rPr lang="en-US" dirty="0" err="1" smtClean="0"/>
              <a:t>Mafute</a:t>
            </a:r>
            <a:endParaRPr lang="en-US" dirty="0" smtClean="0"/>
          </a:p>
          <a:p>
            <a:pPr marL="385763" indent="-385763">
              <a:buFont typeface="+mj-lt"/>
              <a:buAutoNum type="arabicPeriod"/>
            </a:pPr>
            <a:r>
              <a:rPr lang="en-US" dirty="0" err="1" smtClean="0"/>
              <a:t>Tiao</a:t>
            </a:r>
            <a:r>
              <a:rPr lang="en-US" dirty="0" smtClean="0"/>
              <a:t> (Goat Fish)</a:t>
            </a:r>
          </a:p>
          <a:p>
            <a:pPr marL="385763" indent="-385763">
              <a:buFont typeface="+mj-lt"/>
              <a:buAutoNum type="arabicPeriod"/>
            </a:pPr>
            <a:r>
              <a:rPr lang="en-US" dirty="0" err="1" smtClean="0"/>
              <a:t>Manahak</a:t>
            </a:r>
            <a:endParaRPr lang="en-US" dirty="0"/>
          </a:p>
        </p:txBody>
      </p:sp>
      <p:pic>
        <p:nvPicPr>
          <p:cNvPr id="6" name="Content Placeholder 5"/>
          <p:cNvPicPr>
            <a:picLocks noGrp="1" noChangeAspect="1"/>
          </p:cNvPicPr>
          <p:nvPr>
            <p:ph sz="half" idx="2"/>
          </p:nvPr>
        </p:nvPicPr>
        <p:blipFill>
          <a:blip r:embed="rId2" cstate="print"/>
          <a:stretch>
            <a:fillRect/>
          </a:stretch>
        </p:blipFill>
        <p:spPr>
          <a:xfrm>
            <a:off x="6917536" y="1706114"/>
            <a:ext cx="3750469" cy="3993126"/>
          </a:xfrm>
          <a:prstGeom prst="rect">
            <a:avLst/>
          </a:prstGeom>
        </p:spPr>
      </p:pic>
      <p:sp>
        <p:nvSpPr>
          <p:cNvPr id="3" name="TextBox 2"/>
          <p:cNvSpPr txBox="1"/>
          <p:nvPr/>
        </p:nvSpPr>
        <p:spPr>
          <a:xfrm>
            <a:off x="6917536" y="5699245"/>
            <a:ext cx="3750469" cy="300082"/>
          </a:xfrm>
          <a:prstGeom prst="rect">
            <a:avLst/>
          </a:prstGeom>
          <a:noFill/>
        </p:spPr>
        <p:txBody>
          <a:bodyPr wrap="square" rtlCol="0">
            <a:spAutoFit/>
          </a:bodyPr>
          <a:lstStyle/>
          <a:p>
            <a:r>
              <a:rPr lang="en-US" sz="1350" dirty="0">
                <a:solidFill>
                  <a:prstClr val="black"/>
                </a:solidFill>
              </a:rPr>
              <a:t>Figure1. Guam Aerial Image (NOAA,2015)</a:t>
            </a:r>
          </a:p>
        </p:txBody>
      </p:sp>
      <p:sp>
        <p:nvSpPr>
          <p:cNvPr id="5" name="TextBox 4"/>
          <p:cNvSpPr txBox="1"/>
          <p:nvPr/>
        </p:nvSpPr>
        <p:spPr>
          <a:xfrm>
            <a:off x="1194130" y="6451401"/>
            <a:ext cx="1764929" cy="300082"/>
          </a:xfrm>
          <a:prstGeom prst="rect">
            <a:avLst/>
          </a:prstGeom>
          <a:noFill/>
        </p:spPr>
        <p:txBody>
          <a:bodyPr wrap="square" rtlCol="0">
            <a:spAutoFit/>
          </a:bodyPr>
          <a:lstStyle/>
          <a:p>
            <a:r>
              <a:rPr lang="en-US" sz="1350" dirty="0">
                <a:solidFill>
                  <a:prstClr val="black"/>
                </a:solidFill>
              </a:rPr>
              <a:t>NOAA,2015</a:t>
            </a:r>
          </a:p>
        </p:txBody>
      </p:sp>
      <p:pic>
        <p:nvPicPr>
          <p:cNvPr id="7" name="Picture 6"/>
          <p:cNvPicPr>
            <a:picLocks noChangeAspect="1"/>
          </p:cNvPicPr>
          <p:nvPr/>
        </p:nvPicPr>
        <p:blipFill>
          <a:blip r:embed="rId3" cstate="print"/>
          <a:stretch>
            <a:fillRect/>
          </a:stretch>
        </p:blipFill>
        <p:spPr>
          <a:xfrm>
            <a:off x="64744" y="5627682"/>
            <a:ext cx="1129383" cy="1092803"/>
          </a:xfrm>
          <a:prstGeom prst="rect">
            <a:avLst/>
          </a:prstGeom>
        </p:spPr>
      </p:pic>
    </p:spTree>
    <p:extLst>
      <p:ext uri="{BB962C8B-B14F-4D97-AF65-F5344CB8AC3E}">
        <p14:creationId xmlns:p14="http://schemas.microsoft.com/office/powerpoint/2010/main" val="9779316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468" y="1273713"/>
            <a:ext cx="6683765" cy="960668"/>
          </a:xfrm>
        </p:spPr>
        <p:txBody>
          <a:bodyPr/>
          <a:lstStyle/>
          <a:p>
            <a:r>
              <a:rPr lang="en-US" dirty="0" smtClean="0"/>
              <a:t>Manell-Geus Cont.</a:t>
            </a:r>
            <a:endParaRPr lang="en-US" dirty="0"/>
          </a:p>
        </p:txBody>
      </p:sp>
      <p:sp>
        <p:nvSpPr>
          <p:cNvPr id="3" name="Content Placeholder 2"/>
          <p:cNvSpPr>
            <a:spLocks noGrp="1"/>
          </p:cNvSpPr>
          <p:nvPr>
            <p:ph sz="half" idx="1"/>
          </p:nvPr>
        </p:nvSpPr>
        <p:spPr>
          <a:xfrm>
            <a:off x="2953157" y="2286009"/>
            <a:ext cx="3235399" cy="2833217"/>
          </a:xfrm>
        </p:spPr>
        <p:txBody>
          <a:bodyPr>
            <a:normAutofit/>
          </a:bodyPr>
          <a:lstStyle/>
          <a:p>
            <a:r>
              <a:rPr lang="en-US" dirty="0" smtClean="0"/>
              <a:t>Ecosystem </a:t>
            </a:r>
            <a:r>
              <a:rPr lang="en-US" dirty="0"/>
              <a:t>a</a:t>
            </a:r>
            <a:r>
              <a:rPr lang="en-US" dirty="0" smtClean="0"/>
              <a:t>ffected by poor water quality.</a:t>
            </a:r>
          </a:p>
          <a:p>
            <a:r>
              <a:rPr lang="en-US" dirty="0" smtClean="0"/>
              <a:t>Causes:</a:t>
            </a:r>
          </a:p>
          <a:p>
            <a:pPr marL="685800" lvl="1" indent="-385763">
              <a:buFont typeface="+mj-lt"/>
              <a:buAutoNum type="arabicPeriod"/>
            </a:pPr>
            <a:r>
              <a:rPr lang="en-US" dirty="0" smtClean="0"/>
              <a:t>Erosion</a:t>
            </a:r>
          </a:p>
          <a:p>
            <a:pPr marL="685800" lvl="1" indent="-385763">
              <a:buFont typeface="+mj-lt"/>
              <a:buAutoNum type="arabicPeriod"/>
            </a:pPr>
            <a:r>
              <a:rPr lang="en-US" dirty="0" smtClean="0"/>
              <a:t>Sedimentation</a:t>
            </a:r>
            <a:endParaRPr lang="en-US" dirty="0"/>
          </a:p>
          <a:p>
            <a:pPr marL="685800" lvl="1" indent="-385763">
              <a:buFont typeface="+mj-lt"/>
              <a:buAutoNum type="arabicPeriod"/>
            </a:pPr>
            <a:r>
              <a:rPr lang="en-US" dirty="0" smtClean="0"/>
              <a:t> </a:t>
            </a:r>
            <a:r>
              <a:rPr lang="en-US" dirty="0"/>
              <a:t>Crown-of-Thorns</a:t>
            </a:r>
          </a:p>
          <a:p>
            <a:pPr marL="385763" indent="-385763">
              <a:buFont typeface="+mj-lt"/>
              <a:buAutoNum type="arabicPeriod"/>
            </a:pPr>
            <a:endParaRPr lang="en-US" dirty="0" smtClean="0"/>
          </a:p>
        </p:txBody>
      </p:sp>
      <p:pic>
        <p:nvPicPr>
          <p:cNvPr id="7" name="Content Placeholder 6"/>
          <p:cNvPicPr>
            <a:picLocks noGrp="1" noChangeAspect="1"/>
          </p:cNvPicPr>
          <p:nvPr>
            <p:ph sz="half" idx="2"/>
          </p:nvPr>
        </p:nvPicPr>
        <p:blipFill>
          <a:blip r:embed="rId2" cstate="print"/>
          <a:stretch>
            <a:fillRect/>
          </a:stretch>
        </p:blipFill>
        <p:spPr>
          <a:xfrm>
            <a:off x="6134006" y="857250"/>
            <a:ext cx="4534001" cy="2754262"/>
          </a:xfrm>
          <a:prstGeom prst="rect">
            <a:avLst/>
          </a:prstGeom>
        </p:spPr>
      </p:pic>
      <p:pic>
        <p:nvPicPr>
          <p:cNvPr id="4" name="Picture 3"/>
          <p:cNvPicPr>
            <a:picLocks noChangeAspect="1"/>
          </p:cNvPicPr>
          <p:nvPr/>
        </p:nvPicPr>
        <p:blipFill>
          <a:blip r:embed="rId3" cstate="print"/>
          <a:stretch>
            <a:fillRect/>
          </a:stretch>
        </p:blipFill>
        <p:spPr>
          <a:xfrm>
            <a:off x="7928494" y="3611521"/>
            <a:ext cx="2739513" cy="2386205"/>
          </a:xfrm>
          <a:prstGeom prst="rect">
            <a:avLst/>
          </a:prstGeom>
        </p:spPr>
      </p:pic>
      <p:pic>
        <p:nvPicPr>
          <p:cNvPr id="5" name="Picture 4"/>
          <p:cNvPicPr>
            <a:picLocks noChangeAspect="1"/>
          </p:cNvPicPr>
          <p:nvPr/>
        </p:nvPicPr>
        <p:blipFill>
          <a:blip r:embed="rId4" cstate="print"/>
          <a:stretch>
            <a:fillRect/>
          </a:stretch>
        </p:blipFill>
        <p:spPr>
          <a:xfrm>
            <a:off x="6127891" y="3600917"/>
            <a:ext cx="1794488" cy="2367116"/>
          </a:xfrm>
          <a:prstGeom prst="rect">
            <a:avLst/>
          </a:prstGeom>
        </p:spPr>
      </p:pic>
      <p:sp>
        <p:nvSpPr>
          <p:cNvPr id="8" name="TextBox 7"/>
          <p:cNvSpPr txBox="1"/>
          <p:nvPr/>
        </p:nvSpPr>
        <p:spPr>
          <a:xfrm>
            <a:off x="6121788" y="5723756"/>
            <a:ext cx="1667661" cy="300082"/>
          </a:xfrm>
          <a:prstGeom prst="rect">
            <a:avLst/>
          </a:prstGeom>
          <a:noFill/>
        </p:spPr>
        <p:txBody>
          <a:bodyPr wrap="square" rtlCol="0">
            <a:spAutoFit/>
          </a:bodyPr>
          <a:lstStyle/>
          <a:p>
            <a:r>
              <a:rPr lang="en-US" sz="1350" dirty="0">
                <a:solidFill>
                  <a:prstClr val="white"/>
                </a:solidFill>
              </a:rPr>
              <a:t>(Hanson,2005)</a:t>
            </a:r>
          </a:p>
        </p:txBody>
      </p:sp>
      <p:sp>
        <p:nvSpPr>
          <p:cNvPr id="9" name="TextBox 8"/>
          <p:cNvSpPr txBox="1"/>
          <p:nvPr/>
        </p:nvSpPr>
        <p:spPr>
          <a:xfrm>
            <a:off x="7928493" y="5702100"/>
            <a:ext cx="1460743" cy="300082"/>
          </a:xfrm>
          <a:prstGeom prst="rect">
            <a:avLst/>
          </a:prstGeom>
          <a:noFill/>
        </p:spPr>
        <p:txBody>
          <a:bodyPr wrap="square" rtlCol="0">
            <a:spAutoFit/>
          </a:bodyPr>
          <a:lstStyle/>
          <a:p>
            <a:r>
              <a:rPr lang="en-US" sz="1350" dirty="0">
                <a:solidFill>
                  <a:prstClr val="white"/>
                </a:solidFill>
              </a:rPr>
              <a:t>(Field,2014)</a:t>
            </a:r>
          </a:p>
        </p:txBody>
      </p:sp>
      <p:sp>
        <p:nvSpPr>
          <p:cNvPr id="10" name="TextBox 9"/>
          <p:cNvSpPr txBox="1"/>
          <p:nvPr/>
        </p:nvSpPr>
        <p:spPr>
          <a:xfrm>
            <a:off x="1181559" y="6516472"/>
            <a:ext cx="1736623" cy="300082"/>
          </a:xfrm>
          <a:prstGeom prst="rect">
            <a:avLst/>
          </a:prstGeom>
          <a:noFill/>
        </p:spPr>
        <p:txBody>
          <a:bodyPr wrap="square" rtlCol="0">
            <a:spAutoFit/>
          </a:bodyPr>
          <a:lstStyle/>
          <a:p>
            <a:r>
              <a:rPr lang="en-US" sz="1350" dirty="0">
                <a:solidFill>
                  <a:prstClr val="black"/>
                </a:solidFill>
              </a:rPr>
              <a:t>NOAA, 2015</a:t>
            </a:r>
          </a:p>
        </p:txBody>
      </p:sp>
      <p:sp>
        <p:nvSpPr>
          <p:cNvPr id="11" name="TextBox 10"/>
          <p:cNvSpPr txBox="1"/>
          <p:nvPr/>
        </p:nvSpPr>
        <p:spPr>
          <a:xfrm>
            <a:off x="6188555" y="3301795"/>
            <a:ext cx="1733831" cy="300082"/>
          </a:xfrm>
          <a:prstGeom prst="rect">
            <a:avLst/>
          </a:prstGeom>
          <a:noFill/>
        </p:spPr>
        <p:txBody>
          <a:bodyPr wrap="square" rtlCol="0">
            <a:spAutoFit/>
          </a:bodyPr>
          <a:lstStyle/>
          <a:p>
            <a:endParaRPr lang="en-US" sz="1350" dirty="0">
              <a:solidFill>
                <a:prstClr val="black"/>
              </a:solidFill>
            </a:endParaRPr>
          </a:p>
        </p:txBody>
      </p:sp>
      <p:pic>
        <p:nvPicPr>
          <p:cNvPr id="6" name="Picture 5"/>
          <p:cNvPicPr>
            <a:picLocks noChangeAspect="1"/>
          </p:cNvPicPr>
          <p:nvPr/>
        </p:nvPicPr>
        <p:blipFill>
          <a:blip r:embed="rId5" cstate="print"/>
          <a:stretch>
            <a:fillRect/>
          </a:stretch>
        </p:blipFill>
        <p:spPr>
          <a:xfrm>
            <a:off x="52175" y="5723761"/>
            <a:ext cx="1129383" cy="1092803"/>
          </a:xfrm>
          <a:prstGeom prst="rect">
            <a:avLst/>
          </a:prstGeom>
        </p:spPr>
      </p:pic>
    </p:spTree>
    <p:extLst>
      <p:ext uri="{BB962C8B-B14F-4D97-AF65-F5344CB8AC3E}">
        <p14:creationId xmlns:p14="http://schemas.microsoft.com/office/powerpoint/2010/main" val="2266004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Flooding Problem</a:t>
            </a:r>
            <a:endParaRPr lang="en-US" dirty="0"/>
          </a:p>
        </p:txBody>
      </p:sp>
      <p:sp>
        <p:nvSpPr>
          <p:cNvPr id="3" name="Content Placeholder 2"/>
          <p:cNvSpPr>
            <a:spLocks noGrp="1"/>
          </p:cNvSpPr>
          <p:nvPr>
            <p:ph idx="1"/>
          </p:nvPr>
        </p:nvSpPr>
        <p:spPr/>
        <p:txBody>
          <a:bodyPr>
            <a:normAutofit/>
          </a:bodyPr>
          <a:lstStyle/>
          <a:p>
            <a:r>
              <a:rPr lang="en-US" dirty="0" smtClean="0"/>
              <a:t>Study Parameters (Quantitative)</a:t>
            </a:r>
          </a:p>
          <a:p>
            <a:pPr>
              <a:buFontTx/>
              <a:buChar char="-"/>
            </a:pPr>
            <a:r>
              <a:rPr lang="en-US" dirty="0" smtClean="0"/>
              <a:t>Acre ft./year</a:t>
            </a:r>
          </a:p>
          <a:p>
            <a:pPr>
              <a:buFontTx/>
              <a:buChar char="-"/>
            </a:pPr>
            <a:r>
              <a:rPr lang="en-US" dirty="0" smtClean="0"/>
              <a:t>amount </a:t>
            </a:r>
            <a:r>
              <a:rPr lang="en-US" dirty="0"/>
              <a:t>of </a:t>
            </a:r>
            <a:r>
              <a:rPr lang="en-US" dirty="0" smtClean="0"/>
              <a:t>precipitation(in.) </a:t>
            </a:r>
            <a:r>
              <a:rPr lang="en-US" dirty="0"/>
              <a:t>(monthly and annually</a:t>
            </a:r>
            <a:r>
              <a:rPr lang="en-US" dirty="0" smtClean="0"/>
              <a:t>)</a:t>
            </a:r>
          </a:p>
          <a:p>
            <a:pPr>
              <a:buFontTx/>
              <a:buChar char="-"/>
            </a:pPr>
            <a:r>
              <a:rPr lang="en-US" dirty="0">
                <a:solidFill>
                  <a:schemeClr val="accent5"/>
                </a:solidFill>
              </a:rPr>
              <a:t>C</a:t>
            </a:r>
            <a:r>
              <a:rPr lang="en-US" dirty="0" smtClean="0">
                <a:solidFill>
                  <a:schemeClr val="accent5"/>
                </a:solidFill>
              </a:rPr>
              <a:t>osts of damage to habitat (i.e. flora/fauna/reef/water quality) </a:t>
            </a:r>
          </a:p>
          <a:p>
            <a:pPr>
              <a:buFontTx/>
              <a:buChar char="-"/>
            </a:pPr>
            <a:r>
              <a:rPr lang="en-US" dirty="0" smtClean="0">
                <a:solidFill>
                  <a:schemeClr val="accent5"/>
                </a:solidFill>
              </a:rPr>
              <a:t>Costs of damage to infrastructure (i.e. businesses, roads, homes, etc.)</a:t>
            </a:r>
            <a:endParaRPr lang="en-US" dirty="0" smtClean="0"/>
          </a:p>
          <a:p>
            <a:pPr>
              <a:buFontTx/>
              <a:buChar char="-"/>
            </a:pPr>
            <a:r>
              <a:rPr lang="en-US" dirty="0" smtClean="0"/>
              <a:t>Percentage </a:t>
            </a:r>
            <a:r>
              <a:rPr lang="en-US" dirty="0"/>
              <a:t>of Permeable </a:t>
            </a:r>
            <a:r>
              <a:rPr lang="en-US" dirty="0" smtClean="0"/>
              <a:t>Surfaces/ area of land developed</a:t>
            </a:r>
          </a:p>
          <a:p>
            <a:pPr>
              <a:buFontTx/>
              <a:buChar char="-"/>
            </a:pPr>
            <a:r>
              <a:rPr lang="en-US" dirty="0" smtClean="0"/>
              <a:t># of burns per year + acreage effected</a:t>
            </a:r>
          </a:p>
          <a:p>
            <a:r>
              <a:rPr lang="en-US" dirty="0" smtClean="0"/>
              <a:t>Qualitative</a:t>
            </a:r>
          </a:p>
          <a:p>
            <a:pPr>
              <a:buFontTx/>
              <a:buChar char="-"/>
            </a:pPr>
            <a:r>
              <a:rPr lang="en-US" dirty="0" smtClean="0"/>
              <a:t>Create and perform survey to assess local impacts</a:t>
            </a:r>
          </a:p>
          <a:p>
            <a:pPr lvl="1">
              <a:buFontTx/>
              <a:buChar char="-"/>
            </a:pPr>
            <a:r>
              <a:rPr lang="en-US" dirty="0" smtClean="0"/>
              <a:t>-i.e. perceived cost and if possible actual cost</a:t>
            </a:r>
          </a:p>
          <a:p>
            <a:pPr lvl="1">
              <a:buFontTx/>
              <a:buChar char="-"/>
            </a:pPr>
            <a:r>
              <a:rPr lang="en-US" dirty="0" smtClean="0"/>
              <a:t>Collect first hand accounts </a:t>
            </a:r>
          </a:p>
          <a:p>
            <a:pPr>
              <a:buFontTx/>
              <a:buChar char="-"/>
            </a:pPr>
            <a:endParaRPr lang="en-US" dirty="0"/>
          </a:p>
          <a:p>
            <a:pPr>
              <a:buFontTx/>
              <a:buChar char="-"/>
            </a:pPr>
            <a:endParaRPr lang="en-US" dirty="0" smtClean="0"/>
          </a:p>
        </p:txBody>
      </p:sp>
      <p:pic>
        <p:nvPicPr>
          <p:cNvPr id="4" name="Picture 3"/>
          <p:cNvPicPr>
            <a:picLocks noChangeAspect="1"/>
          </p:cNvPicPr>
          <p:nvPr/>
        </p:nvPicPr>
        <p:blipFill>
          <a:blip r:embed="rId2" cstate="print"/>
          <a:stretch>
            <a:fillRect/>
          </a:stretch>
        </p:blipFill>
        <p:spPr>
          <a:xfrm>
            <a:off x="4" y="5725161"/>
            <a:ext cx="1129383" cy="1092803"/>
          </a:xfrm>
          <a:prstGeom prst="rect">
            <a:avLst/>
          </a:prstGeom>
        </p:spPr>
      </p:pic>
    </p:spTree>
    <p:extLst>
      <p:ext uri="{BB962C8B-B14F-4D97-AF65-F5344CB8AC3E}">
        <p14:creationId xmlns:p14="http://schemas.microsoft.com/office/powerpoint/2010/main" val="19829281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Infrastructure (G.I.)</a:t>
            </a:r>
            <a:endParaRPr lang="en-US" dirty="0"/>
          </a:p>
        </p:txBody>
      </p:sp>
      <p:sp>
        <p:nvSpPr>
          <p:cNvPr id="3" name="Content Placeholder 2"/>
          <p:cNvSpPr>
            <a:spLocks noGrp="1"/>
          </p:cNvSpPr>
          <p:nvPr>
            <p:ph idx="1"/>
          </p:nvPr>
        </p:nvSpPr>
        <p:spPr/>
        <p:txBody>
          <a:bodyPr>
            <a:normAutofit/>
          </a:bodyPr>
          <a:lstStyle/>
          <a:p>
            <a:r>
              <a:rPr lang="en-US" dirty="0" smtClean="0"/>
              <a:t>Why the need?</a:t>
            </a:r>
          </a:p>
          <a:p>
            <a:pPr>
              <a:buFontTx/>
              <a:buChar char="-"/>
            </a:pPr>
            <a:r>
              <a:rPr lang="en-US" dirty="0" smtClean="0"/>
              <a:t>Reduces risk of sewer overflow, water contamination, erosion, damage, costs, etc.</a:t>
            </a:r>
          </a:p>
          <a:p>
            <a:pPr marL="0" indent="0">
              <a:buNone/>
            </a:pPr>
            <a:endParaRPr lang="en-US" dirty="0"/>
          </a:p>
          <a:p>
            <a:r>
              <a:rPr lang="en-US" dirty="0" smtClean="0"/>
              <a:t>Options:</a:t>
            </a:r>
          </a:p>
          <a:p>
            <a:pPr>
              <a:buFontTx/>
              <a:buChar char="-"/>
            </a:pPr>
            <a:r>
              <a:rPr lang="en-US" dirty="0" smtClean="0"/>
              <a:t>Rain Gardens/</a:t>
            </a:r>
            <a:r>
              <a:rPr lang="en-US" dirty="0" err="1" smtClean="0"/>
              <a:t>Bioswales</a:t>
            </a:r>
            <a:endParaRPr lang="en-US" dirty="0" smtClean="0"/>
          </a:p>
          <a:p>
            <a:pPr>
              <a:buFontTx/>
              <a:buChar char="-"/>
            </a:pPr>
            <a:r>
              <a:rPr lang="en-US" dirty="0" smtClean="0"/>
              <a:t>Green Roofs</a:t>
            </a:r>
          </a:p>
          <a:p>
            <a:pPr>
              <a:buFontTx/>
              <a:buChar char="-"/>
            </a:pPr>
            <a:r>
              <a:rPr lang="en-US" dirty="0" smtClean="0"/>
              <a:t>Permeable Pavements</a:t>
            </a:r>
          </a:p>
          <a:p>
            <a:pPr>
              <a:buFontTx/>
              <a:buChar char="-"/>
            </a:pPr>
            <a:r>
              <a:rPr lang="en-US" dirty="0" smtClean="0"/>
              <a:t>Water Harvesting</a:t>
            </a:r>
          </a:p>
        </p:txBody>
      </p:sp>
      <p:sp>
        <p:nvSpPr>
          <p:cNvPr id="4" name="TextBox 3"/>
          <p:cNvSpPr txBox="1"/>
          <p:nvPr/>
        </p:nvSpPr>
        <p:spPr>
          <a:xfrm>
            <a:off x="3371237" y="5480869"/>
            <a:ext cx="6426611" cy="300082"/>
          </a:xfrm>
          <a:prstGeom prst="rect">
            <a:avLst/>
          </a:prstGeom>
          <a:noFill/>
        </p:spPr>
        <p:txBody>
          <a:bodyPr wrap="square" rtlCol="0">
            <a:spAutoFit/>
          </a:bodyPr>
          <a:lstStyle/>
          <a:p>
            <a:endParaRPr lang="en-US" sz="1350" i="1" dirty="0">
              <a:solidFill>
                <a:prstClr val="black"/>
              </a:solidFill>
            </a:endParaRPr>
          </a:p>
        </p:txBody>
      </p:sp>
      <p:pic>
        <p:nvPicPr>
          <p:cNvPr id="5" name="Picture 4"/>
          <p:cNvPicPr>
            <a:picLocks noChangeAspect="1"/>
          </p:cNvPicPr>
          <p:nvPr/>
        </p:nvPicPr>
        <p:blipFill>
          <a:blip r:embed="rId2" cstate="print"/>
          <a:stretch>
            <a:fillRect/>
          </a:stretch>
        </p:blipFill>
        <p:spPr>
          <a:xfrm>
            <a:off x="4" y="5725161"/>
            <a:ext cx="1129383" cy="1092803"/>
          </a:xfrm>
          <a:prstGeom prst="rect">
            <a:avLst/>
          </a:prstGeom>
        </p:spPr>
      </p:pic>
    </p:spTree>
    <p:extLst>
      <p:ext uri="{BB962C8B-B14F-4D97-AF65-F5344CB8AC3E}">
        <p14:creationId xmlns:p14="http://schemas.microsoft.com/office/powerpoint/2010/main" val="3722712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981200" y="1447800"/>
            <a:ext cx="8229600" cy="4800600"/>
          </a:xfrm>
          <a:prstGeom prst="rect">
            <a:avLst/>
          </a:prstGeom>
          <a:solidFill>
            <a:schemeClr val="bg1">
              <a:alpha val="60000"/>
            </a:schemeClr>
          </a:solidFill>
        </p:spPr>
        <p:txBody>
          <a:bodyPr vert="horz" lIns="91440" tIns="45720" rIns="91440" bIns="45720" rtlCol="0">
            <a:normAutofit lnSpcReduction="10000"/>
          </a:bodyPr>
          <a:lstStyle/>
          <a:p>
            <a:pPr algn="ctr">
              <a:spcBef>
                <a:spcPct val="20000"/>
              </a:spcBef>
              <a:buFont typeface="Arial" pitchFamily="34" charset="0"/>
              <a:buNone/>
              <a:defRPr/>
            </a:pPr>
            <a:endParaRPr lang="en-US" sz="3200" dirty="0">
              <a:solidFill>
                <a:prstClr val="black"/>
              </a:solidFill>
            </a:endParaRPr>
          </a:p>
          <a:p>
            <a:pPr algn="ctr">
              <a:spcBef>
                <a:spcPct val="20000"/>
              </a:spcBef>
              <a:buFont typeface="Arial" pitchFamily="34" charset="0"/>
              <a:buNone/>
              <a:defRPr/>
            </a:pPr>
            <a:r>
              <a:rPr lang="en-US" sz="3200" b="1" dirty="0">
                <a:solidFill>
                  <a:srgbClr val="1F497D">
                    <a:lumMod val="75000"/>
                  </a:srgbClr>
                </a:solidFill>
                <a:latin typeface="Arial" pitchFamily="34" charset="0"/>
                <a:cs typeface="Arial" pitchFamily="34" charset="0"/>
              </a:rPr>
              <a:t>To manage Guam’s coastal resources, in partnership with network agencies and the community to protect, conserve, restore and enhance the environment and resources of Guam by ensuring the balance of economic development with environmentally prudent use of coastal resources for current and future generations.</a:t>
            </a:r>
          </a:p>
          <a:p>
            <a:pPr algn="ctr">
              <a:spcBef>
                <a:spcPct val="20000"/>
              </a:spcBef>
              <a:buFont typeface="Arial" pitchFamily="34" charset="0"/>
              <a:buNone/>
              <a:defRPr/>
            </a:pPr>
            <a:endParaRPr lang="en-US" sz="3200" dirty="0">
              <a:solidFill>
                <a:prstClr val="black"/>
              </a:solidFill>
            </a:endParaRPr>
          </a:p>
        </p:txBody>
      </p:sp>
      <p:sp>
        <p:nvSpPr>
          <p:cNvPr id="5" name="Slide Number Placeholder 4"/>
          <p:cNvSpPr>
            <a:spLocks noGrp="1"/>
          </p:cNvSpPr>
          <p:nvPr>
            <p:ph type="sldNum" sz="quarter" idx="12"/>
          </p:nvPr>
        </p:nvSpPr>
        <p:spPr/>
        <p:txBody>
          <a:bodyPr/>
          <a:lstStyle/>
          <a:p>
            <a:fld id="{47EFB203-9E20-4897-85AA-B9C62048ECD1}" type="slidenum">
              <a:rPr lang="en-US" smtClean="0">
                <a:solidFill>
                  <a:prstClr val="black">
                    <a:tint val="75000"/>
                  </a:prstClr>
                </a:solidFill>
              </a:rPr>
              <a:pPr/>
              <a:t>2</a:t>
            </a:fld>
            <a:endParaRPr lang="en-US" dirty="0">
              <a:solidFill>
                <a:prstClr val="black">
                  <a:tint val="75000"/>
                </a:prstClr>
              </a:solidFill>
            </a:endParaRPr>
          </a:p>
        </p:txBody>
      </p:sp>
      <p:sp>
        <p:nvSpPr>
          <p:cNvPr id="6" name="Rectangle 5"/>
          <p:cNvSpPr/>
          <p:nvPr/>
        </p:nvSpPr>
        <p:spPr>
          <a:xfrm>
            <a:off x="1981200" y="228600"/>
            <a:ext cx="8153400" cy="923330"/>
          </a:xfrm>
          <a:prstGeom prst="rect">
            <a:avLst/>
          </a:prstGeom>
          <a:solidFill>
            <a:schemeClr val="bg2">
              <a:alpha val="55000"/>
            </a:schemeClr>
          </a:solidFill>
        </p:spPr>
        <p:txBody>
          <a:bodyPr wrap="square" lIns="91440" tIns="45720" rIns="91440" bIns="45720">
            <a:spAutoFit/>
          </a:bodyPr>
          <a:lstStyle/>
          <a:p>
            <a:pPr algn="ctr"/>
            <a:r>
              <a:rPr lang="en-US" sz="5400" b="1" dirty="0">
                <a:ln w="1905"/>
                <a:solidFill>
                  <a:srgbClr val="1F497D">
                    <a:lumMod val="75000"/>
                  </a:srgbClr>
                </a:solidFill>
                <a:effectLst>
                  <a:innerShdw blurRad="69850" dist="43180" dir="5400000">
                    <a:srgbClr val="000000">
                      <a:alpha val="65000"/>
                    </a:srgbClr>
                  </a:innerShdw>
                </a:effectLst>
              </a:rPr>
              <a:t>GCMP’s Mission</a:t>
            </a:r>
          </a:p>
        </p:txBody>
      </p:sp>
    </p:spTree>
    <p:extLst>
      <p:ext uri="{BB962C8B-B14F-4D97-AF65-F5344CB8AC3E}">
        <p14:creationId xmlns:p14="http://schemas.microsoft.com/office/powerpoint/2010/main" val="29583895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 Cont.</a:t>
            </a:r>
            <a:endParaRPr lang="en-US" dirty="0"/>
          </a:p>
        </p:txBody>
      </p:sp>
      <p:sp>
        <p:nvSpPr>
          <p:cNvPr id="4" name="Text Placeholder 3"/>
          <p:cNvSpPr>
            <a:spLocks noGrp="1"/>
          </p:cNvSpPr>
          <p:nvPr>
            <p:ph type="body" idx="1"/>
          </p:nvPr>
        </p:nvSpPr>
        <p:spPr/>
        <p:txBody>
          <a:bodyPr/>
          <a:lstStyle/>
          <a:p>
            <a:r>
              <a:rPr lang="en-US" dirty="0" smtClean="0"/>
              <a:t>Rain Gardens</a:t>
            </a:r>
            <a:endParaRPr lang="en-US" dirty="0"/>
          </a:p>
        </p:txBody>
      </p:sp>
      <p:sp>
        <p:nvSpPr>
          <p:cNvPr id="3" name="Content Placeholder 2"/>
          <p:cNvSpPr>
            <a:spLocks noGrp="1"/>
          </p:cNvSpPr>
          <p:nvPr>
            <p:ph sz="half" idx="2"/>
          </p:nvPr>
        </p:nvSpPr>
        <p:spPr/>
        <p:txBody>
          <a:bodyPr>
            <a:normAutofit/>
          </a:bodyPr>
          <a:lstStyle/>
          <a:p>
            <a:r>
              <a:rPr lang="en-US" dirty="0" smtClean="0"/>
              <a:t>Rain Gardens are landscaped depressions designed to filter storm water runoff by utilizing vegetation as well as drains if necessary. </a:t>
            </a:r>
            <a:endParaRPr lang="en-US" dirty="0"/>
          </a:p>
          <a:p>
            <a:pPr marL="385763" indent="-385763">
              <a:buFont typeface="+mj-lt"/>
              <a:buAutoNum type="arabicPeriod"/>
            </a:pPr>
            <a:r>
              <a:rPr lang="en-US" dirty="0" smtClean="0"/>
              <a:t>Benefits- minimize the amount of runoff entering storm drains.</a:t>
            </a:r>
          </a:p>
          <a:p>
            <a:pPr marL="385763" indent="-385763">
              <a:buFont typeface="+mj-lt"/>
              <a:buAutoNum type="arabicPeriod"/>
            </a:pPr>
            <a:r>
              <a:rPr lang="en-US" dirty="0" smtClean="0"/>
              <a:t>Act as vegetative filtration system, reducing the amount of some pollutants</a:t>
            </a:r>
          </a:p>
          <a:p>
            <a:pPr marL="685800" lvl="1" indent="-385763">
              <a:buFont typeface="+mj-lt"/>
              <a:buAutoNum type="arabicPeriod"/>
            </a:pPr>
            <a:r>
              <a:rPr lang="en-US" dirty="0" smtClean="0"/>
              <a:t>-Carbon sequestration</a:t>
            </a:r>
          </a:p>
          <a:p>
            <a:endParaRPr lang="en-US" dirty="0"/>
          </a:p>
          <a:p>
            <a:pPr marL="0" indent="0">
              <a:buNone/>
            </a:pPr>
            <a:endParaRPr lang="en-US" dirty="0" smtClean="0"/>
          </a:p>
        </p:txBody>
      </p:sp>
      <p:sp>
        <p:nvSpPr>
          <p:cNvPr id="5" name="Text Placeholder 4"/>
          <p:cNvSpPr>
            <a:spLocks noGrp="1"/>
          </p:cNvSpPr>
          <p:nvPr>
            <p:ph type="body" sz="quarter" idx="3"/>
          </p:nvPr>
        </p:nvSpPr>
        <p:spPr/>
        <p:txBody>
          <a:bodyPr/>
          <a:lstStyle/>
          <a:p>
            <a:r>
              <a:rPr lang="en-US" dirty="0" smtClean="0"/>
              <a:t>Bioswales</a:t>
            </a:r>
            <a:endParaRPr lang="en-US" dirty="0"/>
          </a:p>
        </p:txBody>
      </p:sp>
      <p:sp>
        <p:nvSpPr>
          <p:cNvPr id="6" name="Content Placeholder 5"/>
          <p:cNvSpPr>
            <a:spLocks noGrp="1"/>
          </p:cNvSpPr>
          <p:nvPr>
            <p:ph sz="quarter" idx="4"/>
          </p:nvPr>
        </p:nvSpPr>
        <p:spPr/>
        <p:txBody>
          <a:bodyPr/>
          <a:lstStyle/>
          <a:p>
            <a:r>
              <a:rPr lang="en-US" dirty="0" smtClean="0"/>
              <a:t>Bioswales- landscaping technique used to redirect storm water. Most effective when coupled with rain gardens (depending on geography)</a:t>
            </a:r>
          </a:p>
          <a:p>
            <a:pPr marL="0" indent="0">
              <a:buNone/>
            </a:pPr>
            <a:endParaRPr lang="en-US" dirty="0" smtClean="0"/>
          </a:p>
        </p:txBody>
      </p:sp>
      <p:sp>
        <p:nvSpPr>
          <p:cNvPr id="7" name="TextBox 6"/>
          <p:cNvSpPr txBox="1"/>
          <p:nvPr/>
        </p:nvSpPr>
        <p:spPr>
          <a:xfrm>
            <a:off x="8990372" y="5624671"/>
            <a:ext cx="1677629" cy="300082"/>
          </a:xfrm>
          <a:prstGeom prst="rect">
            <a:avLst/>
          </a:prstGeom>
          <a:noFill/>
        </p:spPr>
        <p:txBody>
          <a:bodyPr wrap="square" rtlCol="0">
            <a:spAutoFit/>
          </a:bodyPr>
          <a:lstStyle/>
          <a:p>
            <a:r>
              <a:rPr lang="en-US" sz="1350" dirty="0">
                <a:solidFill>
                  <a:prstClr val="black"/>
                </a:solidFill>
              </a:rPr>
              <a:t>(</a:t>
            </a:r>
            <a:r>
              <a:rPr lang="en-US" sz="1350" dirty="0" err="1">
                <a:solidFill>
                  <a:prstClr val="black"/>
                </a:solidFill>
              </a:rPr>
              <a:t>Volkening</a:t>
            </a:r>
            <a:r>
              <a:rPr lang="en-US" sz="1350" dirty="0">
                <a:solidFill>
                  <a:prstClr val="black"/>
                </a:solidFill>
              </a:rPr>
              <a:t>, 2016)</a:t>
            </a:r>
          </a:p>
        </p:txBody>
      </p:sp>
      <p:pic>
        <p:nvPicPr>
          <p:cNvPr id="8" name="Picture 7"/>
          <p:cNvPicPr>
            <a:picLocks noChangeAspect="1"/>
          </p:cNvPicPr>
          <p:nvPr/>
        </p:nvPicPr>
        <p:blipFill>
          <a:blip r:embed="rId2" cstate="print"/>
          <a:stretch>
            <a:fillRect/>
          </a:stretch>
        </p:blipFill>
        <p:spPr>
          <a:xfrm>
            <a:off x="-2447" y="5765207"/>
            <a:ext cx="1129383" cy="1092803"/>
          </a:xfrm>
          <a:prstGeom prst="rect">
            <a:avLst/>
          </a:prstGeom>
        </p:spPr>
      </p:pic>
    </p:spTree>
    <p:extLst>
      <p:ext uri="{BB962C8B-B14F-4D97-AF65-F5344CB8AC3E}">
        <p14:creationId xmlns:p14="http://schemas.microsoft.com/office/powerpoint/2010/main" val="26668337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tretch>
            <a:fillRect/>
          </a:stretch>
        </p:blipFill>
        <p:spPr>
          <a:xfrm>
            <a:off x="5811956" y="857250"/>
            <a:ext cx="4856045" cy="5143500"/>
          </a:xfrm>
          <a:prstGeom prst="rect">
            <a:avLst/>
          </a:prstGeom>
        </p:spPr>
      </p:pic>
      <p:sp>
        <p:nvSpPr>
          <p:cNvPr id="10" name="TextBox 9"/>
          <p:cNvSpPr txBox="1"/>
          <p:nvPr/>
        </p:nvSpPr>
        <p:spPr>
          <a:xfrm>
            <a:off x="5802629" y="3714353"/>
            <a:ext cx="1611123" cy="300082"/>
          </a:xfrm>
          <a:prstGeom prst="rect">
            <a:avLst/>
          </a:prstGeom>
          <a:noFill/>
        </p:spPr>
        <p:txBody>
          <a:bodyPr wrap="square" rtlCol="0">
            <a:spAutoFit/>
          </a:bodyPr>
          <a:lstStyle/>
          <a:p>
            <a:r>
              <a:rPr lang="en-US" sz="1350" dirty="0">
                <a:solidFill>
                  <a:prstClr val="black"/>
                </a:solidFill>
              </a:rPr>
              <a:t>Bioswale </a:t>
            </a:r>
            <a:r>
              <a:rPr lang="en-US" sz="1350" dirty="0">
                <a:solidFill>
                  <a:prstClr val="black"/>
                </a:solidFill>
                <a:sym typeface="Wingdings" panose="05000000000000000000" pitchFamily="2" charset="2"/>
              </a:rPr>
              <a:t></a:t>
            </a:r>
            <a:endParaRPr lang="en-US" sz="1350" dirty="0">
              <a:solidFill>
                <a:prstClr val="black"/>
              </a:solidFill>
            </a:endParaRPr>
          </a:p>
        </p:txBody>
      </p:sp>
      <p:sp>
        <p:nvSpPr>
          <p:cNvPr id="11" name="TextBox 10"/>
          <p:cNvSpPr txBox="1"/>
          <p:nvPr/>
        </p:nvSpPr>
        <p:spPr>
          <a:xfrm>
            <a:off x="6744935" y="5381317"/>
            <a:ext cx="2002095" cy="300082"/>
          </a:xfrm>
          <a:prstGeom prst="rect">
            <a:avLst/>
          </a:prstGeom>
          <a:noFill/>
        </p:spPr>
        <p:txBody>
          <a:bodyPr wrap="square" rtlCol="0">
            <a:spAutoFit/>
          </a:bodyPr>
          <a:lstStyle/>
          <a:p>
            <a:r>
              <a:rPr lang="en-US" sz="1350" dirty="0">
                <a:solidFill>
                  <a:prstClr val="black"/>
                </a:solidFill>
              </a:rPr>
              <a:t>Rain Garden </a:t>
            </a:r>
            <a:r>
              <a:rPr lang="en-US" sz="1350" dirty="0">
                <a:solidFill>
                  <a:prstClr val="black"/>
                </a:solidFill>
                <a:sym typeface="Wingdings" panose="05000000000000000000" pitchFamily="2" charset="2"/>
              </a:rPr>
              <a:t></a:t>
            </a:r>
            <a:endParaRPr lang="en-US" sz="1350" dirty="0">
              <a:solidFill>
                <a:prstClr val="black"/>
              </a:solidFill>
            </a:endParaRPr>
          </a:p>
        </p:txBody>
      </p:sp>
      <p:sp>
        <p:nvSpPr>
          <p:cNvPr id="12" name="Title 11"/>
          <p:cNvSpPr>
            <a:spLocks noGrp="1"/>
          </p:cNvSpPr>
          <p:nvPr>
            <p:ph type="title"/>
          </p:nvPr>
        </p:nvSpPr>
        <p:spPr>
          <a:xfrm>
            <a:off x="2460748" y="1363721"/>
            <a:ext cx="6683765" cy="960668"/>
          </a:xfrm>
        </p:spPr>
        <p:txBody>
          <a:bodyPr/>
          <a:lstStyle/>
          <a:p>
            <a:r>
              <a:rPr lang="en-US" dirty="0" smtClean="0"/>
              <a:t>Rain Gardens cont.</a:t>
            </a:r>
            <a:endParaRPr lang="en-US" dirty="0"/>
          </a:p>
        </p:txBody>
      </p:sp>
      <p:sp>
        <p:nvSpPr>
          <p:cNvPr id="13" name="Content Placeholder 12"/>
          <p:cNvSpPr>
            <a:spLocks noGrp="1"/>
          </p:cNvSpPr>
          <p:nvPr>
            <p:ph sz="half" idx="1"/>
          </p:nvPr>
        </p:nvSpPr>
        <p:spPr>
          <a:xfrm>
            <a:off x="2576562" y="2420574"/>
            <a:ext cx="3235399" cy="2833217"/>
          </a:xfrm>
        </p:spPr>
        <p:txBody>
          <a:bodyPr/>
          <a:lstStyle/>
          <a:p>
            <a:r>
              <a:rPr lang="en-US" dirty="0" smtClean="0"/>
              <a:t>Cost</a:t>
            </a:r>
          </a:p>
          <a:p>
            <a:pPr>
              <a:buFontTx/>
              <a:buChar char="-"/>
            </a:pPr>
            <a:r>
              <a:rPr lang="en-US" dirty="0" smtClean="0"/>
              <a:t>Vegetation </a:t>
            </a:r>
            <a:r>
              <a:rPr lang="en-US" dirty="0"/>
              <a:t>planted (</a:t>
            </a:r>
            <a:r>
              <a:rPr lang="en-US" dirty="0" err="1"/>
              <a:t>vetiver</a:t>
            </a:r>
            <a:r>
              <a:rPr lang="en-US" dirty="0"/>
              <a:t>/</a:t>
            </a:r>
            <a:r>
              <a:rPr lang="en-US" dirty="0" err="1"/>
              <a:t>perenialls</a:t>
            </a:r>
            <a:r>
              <a:rPr lang="en-US" dirty="0" smtClean="0"/>
              <a:t>)</a:t>
            </a:r>
          </a:p>
          <a:p>
            <a:pPr>
              <a:buFontTx/>
              <a:buChar char="-"/>
            </a:pPr>
            <a:r>
              <a:rPr lang="en-US" dirty="0"/>
              <a:t>L</a:t>
            </a:r>
            <a:r>
              <a:rPr lang="en-US" dirty="0" smtClean="0"/>
              <a:t>abor cost</a:t>
            </a:r>
          </a:p>
          <a:p>
            <a:pPr>
              <a:buFontTx/>
              <a:buChar char="-"/>
            </a:pPr>
            <a:endParaRPr lang="en-US" dirty="0"/>
          </a:p>
          <a:p>
            <a:pPr marL="0" indent="0">
              <a:buNone/>
            </a:pPr>
            <a:endParaRPr lang="en-US" dirty="0" smtClean="0"/>
          </a:p>
        </p:txBody>
      </p:sp>
      <p:sp>
        <p:nvSpPr>
          <p:cNvPr id="14" name="Content Placeholder 13"/>
          <p:cNvSpPr>
            <a:spLocks noGrp="1"/>
          </p:cNvSpPr>
          <p:nvPr>
            <p:ph sz="half" idx="2"/>
          </p:nvPr>
        </p:nvSpPr>
        <p:spPr/>
        <p:txBody>
          <a:bodyPr/>
          <a:lstStyle/>
          <a:p>
            <a:endParaRPr lang="en-US"/>
          </a:p>
        </p:txBody>
      </p:sp>
      <p:sp>
        <p:nvSpPr>
          <p:cNvPr id="2" name="TextBox 1"/>
          <p:cNvSpPr txBox="1"/>
          <p:nvPr/>
        </p:nvSpPr>
        <p:spPr>
          <a:xfrm>
            <a:off x="5811962" y="5658323"/>
            <a:ext cx="1618775" cy="323165"/>
          </a:xfrm>
          <a:prstGeom prst="rect">
            <a:avLst/>
          </a:prstGeom>
          <a:noFill/>
        </p:spPr>
        <p:txBody>
          <a:bodyPr wrap="square" rtlCol="0">
            <a:spAutoFit/>
          </a:bodyPr>
          <a:lstStyle/>
          <a:p>
            <a:r>
              <a:rPr lang="en-US" sz="1500" dirty="0">
                <a:solidFill>
                  <a:prstClr val="white"/>
                </a:solidFill>
              </a:rPr>
              <a:t>(Volkening,2016)</a:t>
            </a:r>
          </a:p>
        </p:txBody>
      </p:sp>
      <p:pic>
        <p:nvPicPr>
          <p:cNvPr id="3" name="Picture 2"/>
          <p:cNvPicPr>
            <a:picLocks noChangeAspect="1"/>
          </p:cNvPicPr>
          <p:nvPr/>
        </p:nvPicPr>
        <p:blipFill>
          <a:blip r:embed="rId3" cstate="print"/>
          <a:stretch>
            <a:fillRect/>
          </a:stretch>
        </p:blipFill>
        <p:spPr>
          <a:xfrm>
            <a:off x="4" y="5783692"/>
            <a:ext cx="1129383" cy="1092803"/>
          </a:xfrm>
          <a:prstGeom prst="rect">
            <a:avLst/>
          </a:prstGeom>
        </p:spPr>
      </p:pic>
    </p:spTree>
    <p:extLst>
      <p:ext uri="{BB962C8B-B14F-4D97-AF65-F5344CB8AC3E}">
        <p14:creationId xmlns:p14="http://schemas.microsoft.com/office/powerpoint/2010/main" val="32187800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G.I. Cont.</a:t>
            </a:r>
            <a:endParaRPr lang="en-US" dirty="0"/>
          </a:p>
        </p:txBody>
      </p:sp>
      <p:sp>
        <p:nvSpPr>
          <p:cNvPr id="6" name="Content Placeholder 5"/>
          <p:cNvSpPr>
            <a:spLocks noGrp="1"/>
          </p:cNvSpPr>
          <p:nvPr>
            <p:ph idx="1"/>
          </p:nvPr>
        </p:nvSpPr>
        <p:spPr>
          <a:xfrm>
            <a:off x="1632399" y="2501168"/>
            <a:ext cx="6686551" cy="2833217"/>
          </a:xfrm>
        </p:spPr>
        <p:txBody>
          <a:bodyPr>
            <a:normAutofit fontScale="92500" lnSpcReduction="10000"/>
          </a:bodyPr>
          <a:lstStyle/>
          <a:p>
            <a:r>
              <a:rPr lang="en-US" dirty="0" smtClean="0"/>
              <a:t>Green Roofs- roof of a building covered partially to completely with vegetation and growing medium.</a:t>
            </a:r>
          </a:p>
          <a:p>
            <a:pPr marL="0" indent="0">
              <a:buNone/>
            </a:pPr>
            <a:endParaRPr lang="en-US" dirty="0"/>
          </a:p>
          <a:p>
            <a:r>
              <a:rPr lang="en-US" dirty="0" smtClean="0"/>
              <a:t>Benefits</a:t>
            </a:r>
          </a:p>
          <a:p>
            <a:pPr marL="0" indent="0">
              <a:buNone/>
            </a:pPr>
            <a:r>
              <a:rPr lang="en-US" dirty="0" smtClean="0"/>
              <a:t>-regulate storm water runoff (reduce flood risk)</a:t>
            </a:r>
          </a:p>
          <a:p>
            <a:pPr marL="0" indent="0">
              <a:buNone/>
            </a:pPr>
            <a:r>
              <a:rPr lang="en-US" dirty="0" smtClean="0"/>
              <a:t>-water pollutant control</a:t>
            </a:r>
          </a:p>
          <a:p>
            <a:pPr marL="0" indent="0">
              <a:buNone/>
            </a:pPr>
            <a:r>
              <a:rPr lang="en-US" dirty="0" smtClean="0"/>
              <a:t>-energy saving</a:t>
            </a:r>
          </a:p>
          <a:p>
            <a:pPr marL="0" indent="0">
              <a:buNone/>
            </a:pPr>
            <a:r>
              <a:rPr lang="en-US" dirty="0" smtClean="0"/>
              <a:t>-aesthetics</a:t>
            </a:r>
          </a:p>
          <a:p>
            <a:pPr marL="0" indent="0">
              <a:buNone/>
            </a:pPr>
            <a:r>
              <a:rPr lang="en-US" dirty="0" smtClean="0"/>
              <a:t>-improve air quality</a:t>
            </a:r>
          </a:p>
          <a:p>
            <a:pPr marL="0" indent="0">
              <a:buNone/>
            </a:pPr>
            <a:r>
              <a:rPr lang="en-US" dirty="0" smtClean="0"/>
              <a:t>-support local biodiversity</a:t>
            </a:r>
          </a:p>
          <a:p>
            <a:pPr marL="0" indent="0">
              <a:buNone/>
            </a:pPr>
            <a:r>
              <a:rPr lang="en-US" dirty="0" smtClean="0"/>
              <a:t>- food production</a:t>
            </a:r>
          </a:p>
        </p:txBody>
      </p:sp>
      <p:pic>
        <p:nvPicPr>
          <p:cNvPr id="8" name="Picture 7"/>
          <p:cNvPicPr>
            <a:picLocks noChangeAspect="1"/>
          </p:cNvPicPr>
          <p:nvPr/>
        </p:nvPicPr>
        <p:blipFill>
          <a:blip r:embed="rId2" cstate="print"/>
          <a:stretch>
            <a:fillRect/>
          </a:stretch>
        </p:blipFill>
        <p:spPr>
          <a:xfrm>
            <a:off x="7309977" y="890284"/>
            <a:ext cx="3346040" cy="1567169"/>
          </a:xfrm>
          <a:prstGeom prst="rect">
            <a:avLst/>
          </a:prstGeom>
        </p:spPr>
      </p:pic>
      <p:pic>
        <p:nvPicPr>
          <p:cNvPr id="9" name="Picture 8"/>
          <p:cNvPicPr>
            <a:picLocks noChangeAspect="1"/>
          </p:cNvPicPr>
          <p:nvPr/>
        </p:nvPicPr>
        <p:blipFill>
          <a:blip r:embed="rId3" cstate="print"/>
          <a:stretch>
            <a:fillRect/>
          </a:stretch>
        </p:blipFill>
        <p:spPr>
          <a:xfrm>
            <a:off x="7297996" y="4668016"/>
            <a:ext cx="3342423" cy="1332734"/>
          </a:xfrm>
          <a:prstGeom prst="rect">
            <a:avLst/>
          </a:prstGeom>
        </p:spPr>
      </p:pic>
      <p:sp>
        <p:nvSpPr>
          <p:cNvPr id="2" name="TextBox 1"/>
          <p:cNvSpPr txBox="1"/>
          <p:nvPr/>
        </p:nvSpPr>
        <p:spPr>
          <a:xfrm>
            <a:off x="7270416" y="5769994"/>
            <a:ext cx="1565105" cy="300082"/>
          </a:xfrm>
          <a:prstGeom prst="rect">
            <a:avLst/>
          </a:prstGeom>
          <a:noFill/>
        </p:spPr>
        <p:txBody>
          <a:bodyPr wrap="square" rtlCol="0">
            <a:spAutoFit/>
          </a:bodyPr>
          <a:lstStyle/>
          <a:p>
            <a:r>
              <a:rPr lang="en-US" sz="1350" dirty="0">
                <a:solidFill>
                  <a:prstClr val="white"/>
                </a:solidFill>
              </a:rPr>
              <a:t>(Admin,2011)</a:t>
            </a:r>
          </a:p>
        </p:txBody>
      </p:sp>
      <p:pic>
        <p:nvPicPr>
          <p:cNvPr id="3" name="Picture 2"/>
          <p:cNvPicPr>
            <a:picLocks noChangeAspect="1"/>
          </p:cNvPicPr>
          <p:nvPr/>
        </p:nvPicPr>
        <p:blipFill>
          <a:blip r:embed="rId4" cstate="print"/>
          <a:stretch>
            <a:fillRect/>
          </a:stretch>
        </p:blipFill>
        <p:spPr>
          <a:xfrm>
            <a:off x="4" y="5769999"/>
            <a:ext cx="1129383" cy="1092803"/>
          </a:xfrm>
          <a:prstGeom prst="rect">
            <a:avLst/>
          </a:prstGeom>
        </p:spPr>
      </p:pic>
    </p:spTree>
    <p:extLst>
      <p:ext uri="{BB962C8B-B14F-4D97-AF65-F5344CB8AC3E}">
        <p14:creationId xmlns:p14="http://schemas.microsoft.com/office/powerpoint/2010/main" val="249528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noAutofit/>
          </a:bodyPr>
          <a:lstStyle/>
          <a:p>
            <a:r>
              <a:rPr lang="en-US" sz="2400" dirty="0"/>
              <a:t>Green Roofs Cont.	</a:t>
            </a:r>
          </a:p>
        </p:txBody>
      </p:sp>
      <p:sp>
        <p:nvSpPr>
          <p:cNvPr id="19" name="Content Placeholder 18"/>
          <p:cNvSpPr>
            <a:spLocks noGrp="1"/>
          </p:cNvSpPr>
          <p:nvPr>
            <p:ph idx="1"/>
          </p:nvPr>
        </p:nvSpPr>
        <p:spPr/>
        <p:txBody>
          <a:bodyPr/>
          <a:lstStyle/>
          <a:p>
            <a:endParaRPr lang="en-US"/>
          </a:p>
        </p:txBody>
      </p:sp>
      <p:sp>
        <p:nvSpPr>
          <p:cNvPr id="20" name="Text Placeholder 19"/>
          <p:cNvSpPr>
            <a:spLocks noGrp="1"/>
          </p:cNvSpPr>
          <p:nvPr>
            <p:ph type="body" sz="half" idx="2"/>
          </p:nvPr>
        </p:nvSpPr>
        <p:spPr/>
        <p:txBody>
          <a:bodyPr>
            <a:normAutofit/>
          </a:bodyPr>
          <a:lstStyle/>
          <a:p>
            <a:r>
              <a:rPr lang="en-US" sz="1500" dirty="0"/>
              <a:t>Important note: Due to materials used in building houses in Guam, it is necessary to install an impermeable layer in between roof itself and growing medium. </a:t>
            </a:r>
          </a:p>
        </p:txBody>
      </p:sp>
      <p:sp>
        <p:nvSpPr>
          <p:cNvPr id="8" name="TextBox 7"/>
          <p:cNvSpPr txBox="1"/>
          <p:nvPr/>
        </p:nvSpPr>
        <p:spPr>
          <a:xfrm>
            <a:off x="5815786" y="3135876"/>
            <a:ext cx="1316295" cy="300082"/>
          </a:xfrm>
          <a:prstGeom prst="rect">
            <a:avLst/>
          </a:prstGeom>
          <a:noFill/>
        </p:spPr>
        <p:txBody>
          <a:bodyPr wrap="square" rtlCol="0">
            <a:spAutoFit/>
          </a:bodyPr>
          <a:lstStyle/>
          <a:p>
            <a:r>
              <a:rPr lang="en-US" sz="1350" dirty="0">
                <a:solidFill>
                  <a:prstClr val="white"/>
                </a:solidFill>
              </a:rPr>
              <a:t>Image 7</a:t>
            </a:r>
          </a:p>
        </p:txBody>
      </p:sp>
      <p:sp>
        <p:nvSpPr>
          <p:cNvPr id="9" name="TextBox 8"/>
          <p:cNvSpPr txBox="1"/>
          <p:nvPr/>
        </p:nvSpPr>
        <p:spPr>
          <a:xfrm>
            <a:off x="5938773" y="5768463"/>
            <a:ext cx="1448699" cy="300082"/>
          </a:xfrm>
          <a:prstGeom prst="rect">
            <a:avLst/>
          </a:prstGeom>
          <a:noFill/>
        </p:spPr>
        <p:txBody>
          <a:bodyPr wrap="square" rtlCol="0">
            <a:spAutoFit/>
          </a:bodyPr>
          <a:lstStyle/>
          <a:p>
            <a:r>
              <a:rPr lang="en-US" sz="1350" dirty="0">
                <a:solidFill>
                  <a:prstClr val="white"/>
                </a:solidFill>
              </a:rPr>
              <a:t>Image 9</a:t>
            </a:r>
          </a:p>
        </p:txBody>
      </p:sp>
      <p:pic>
        <p:nvPicPr>
          <p:cNvPr id="10" name="Picture 9"/>
          <p:cNvPicPr>
            <a:picLocks noChangeAspect="1"/>
          </p:cNvPicPr>
          <p:nvPr/>
        </p:nvPicPr>
        <p:blipFill>
          <a:blip r:embed="rId2" cstate="print"/>
          <a:stretch>
            <a:fillRect/>
          </a:stretch>
        </p:blipFill>
        <p:spPr>
          <a:xfrm>
            <a:off x="6288890" y="885136"/>
            <a:ext cx="4379119" cy="5115614"/>
          </a:xfrm>
          <a:prstGeom prst="rect">
            <a:avLst/>
          </a:prstGeom>
        </p:spPr>
      </p:pic>
      <p:sp>
        <p:nvSpPr>
          <p:cNvPr id="12" name="TextBox 11"/>
          <p:cNvSpPr txBox="1"/>
          <p:nvPr/>
        </p:nvSpPr>
        <p:spPr>
          <a:xfrm>
            <a:off x="8283448" y="5723756"/>
            <a:ext cx="2734673" cy="300082"/>
          </a:xfrm>
          <a:prstGeom prst="rect">
            <a:avLst/>
          </a:prstGeom>
          <a:noFill/>
        </p:spPr>
        <p:txBody>
          <a:bodyPr wrap="square" rtlCol="0">
            <a:spAutoFit/>
          </a:bodyPr>
          <a:lstStyle/>
          <a:p>
            <a:r>
              <a:rPr lang="en-US" sz="1350" dirty="0">
                <a:solidFill>
                  <a:prstClr val="black"/>
                </a:solidFill>
              </a:rPr>
              <a:t>(Green Roof Features,2007)</a:t>
            </a:r>
          </a:p>
        </p:txBody>
      </p:sp>
      <p:pic>
        <p:nvPicPr>
          <p:cNvPr id="2" name="Picture 1"/>
          <p:cNvPicPr>
            <a:picLocks noChangeAspect="1"/>
          </p:cNvPicPr>
          <p:nvPr/>
        </p:nvPicPr>
        <p:blipFill>
          <a:blip r:embed="rId3" cstate="print"/>
          <a:stretch>
            <a:fillRect/>
          </a:stretch>
        </p:blipFill>
        <p:spPr>
          <a:xfrm>
            <a:off x="4" y="5723761"/>
            <a:ext cx="1129383" cy="1092803"/>
          </a:xfrm>
          <a:prstGeom prst="rect">
            <a:avLst/>
          </a:prstGeom>
        </p:spPr>
      </p:pic>
    </p:spTree>
    <p:extLst>
      <p:ext uri="{BB962C8B-B14F-4D97-AF65-F5344CB8AC3E}">
        <p14:creationId xmlns:p14="http://schemas.microsoft.com/office/powerpoint/2010/main" val="3286479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Permeable Pavements</a:t>
            </a:r>
            <a:endParaRPr lang="en-US" dirty="0"/>
          </a:p>
        </p:txBody>
      </p:sp>
      <p:sp>
        <p:nvSpPr>
          <p:cNvPr id="3" name="Content Placeholder 2"/>
          <p:cNvSpPr>
            <a:spLocks noGrp="1"/>
          </p:cNvSpPr>
          <p:nvPr>
            <p:ph idx="1"/>
          </p:nvPr>
        </p:nvSpPr>
        <p:spPr/>
        <p:txBody>
          <a:bodyPr/>
          <a:lstStyle/>
          <a:p>
            <a:r>
              <a:rPr lang="en-US" dirty="0" smtClean="0"/>
              <a:t>Unlike impermeable pavements, permeable pavements allow for water infiltration.</a:t>
            </a:r>
          </a:p>
          <a:p>
            <a:pPr marL="0" indent="0">
              <a:buNone/>
            </a:pPr>
            <a:endParaRPr lang="en-US" dirty="0"/>
          </a:p>
          <a:p>
            <a:pPr marL="0" indent="0">
              <a:buNone/>
            </a:pPr>
            <a:endParaRPr lang="en-US" dirty="0" smtClean="0"/>
          </a:p>
        </p:txBody>
      </p:sp>
      <p:pic>
        <p:nvPicPr>
          <p:cNvPr id="1026" name="Picture 2" descr="http://www.vwrrc.vt.edu/swc/NonPBMPSpecsMarch11/VASWMBMPSpec7PERMEABLEPAVEMENT_clip_image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9907" y="3096818"/>
            <a:ext cx="4221956" cy="23931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10306" y="5162123"/>
            <a:ext cx="2002095" cy="300082"/>
          </a:xfrm>
          <a:prstGeom prst="rect">
            <a:avLst/>
          </a:prstGeom>
          <a:noFill/>
        </p:spPr>
        <p:txBody>
          <a:bodyPr wrap="square" rtlCol="0">
            <a:spAutoFit/>
          </a:bodyPr>
          <a:lstStyle/>
          <a:p>
            <a:r>
              <a:rPr lang="en-US" sz="1350" dirty="0">
                <a:solidFill>
                  <a:prstClr val="black"/>
                </a:solidFill>
              </a:rPr>
              <a:t>(Smith,2006)</a:t>
            </a:r>
          </a:p>
        </p:txBody>
      </p:sp>
      <p:pic>
        <p:nvPicPr>
          <p:cNvPr id="6" name="Picture 5"/>
          <p:cNvPicPr>
            <a:picLocks noChangeAspect="1"/>
          </p:cNvPicPr>
          <p:nvPr/>
        </p:nvPicPr>
        <p:blipFill>
          <a:blip r:embed="rId3" cstate="print"/>
          <a:stretch>
            <a:fillRect/>
          </a:stretch>
        </p:blipFill>
        <p:spPr>
          <a:xfrm>
            <a:off x="1636803" y="3246494"/>
            <a:ext cx="4566124" cy="2243483"/>
          </a:xfrm>
          <a:prstGeom prst="rect">
            <a:avLst/>
          </a:prstGeom>
        </p:spPr>
      </p:pic>
      <p:sp>
        <p:nvSpPr>
          <p:cNvPr id="8" name="TextBox 7"/>
          <p:cNvSpPr txBox="1"/>
          <p:nvPr/>
        </p:nvSpPr>
        <p:spPr>
          <a:xfrm>
            <a:off x="1629431" y="5212978"/>
            <a:ext cx="1751868" cy="300082"/>
          </a:xfrm>
          <a:prstGeom prst="rect">
            <a:avLst/>
          </a:prstGeom>
          <a:noFill/>
        </p:spPr>
        <p:txBody>
          <a:bodyPr wrap="square" rtlCol="0">
            <a:spAutoFit/>
          </a:bodyPr>
          <a:lstStyle/>
          <a:p>
            <a:r>
              <a:rPr lang="en-US" sz="1350" dirty="0">
                <a:solidFill>
                  <a:prstClr val="black"/>
                </a:solidFill>
              </a:rPr>
              <a:t>(Johansen,2010)</a:t>
            </a:r>
          </a:p>
        </p:txBody>
      </p:sp>
      <p:pic>
        <p:nvPicPr>
          <p:cNvPr id="4" name="Picture 3"/>
          <p:cNvPicPr>
            <a:picLocks noChangeAspect="1"/>
          </p:cNvPicPr>
          <p:nvPr/>
        </p:nvPicPr>
        <p:blipFill>
          <a:blip r:embed="rId4" cstate="print"/>
          <a:stretch>
            <a:fillRect/>
          </a:stretch>
        </p:blipFill>
        <p:spPr>
          <a:xfrm>
            <a:off x="4" y="5765207"/>
            <a:ext cx="1129383" cy="1092803"/>
          </a:xfrm>
          <a:prstGeom prst="rect">
            <a:avLst/>
          </a:prstGeom>
        </p:spPr>
      </p:pic>
    </p:spTree>
    <p:extLst>
      <p:ext uri="{BB962C8B-B14F-4D97-AF65-F5344CB8AC3E}">
        <p14:creationId xmlns:p14="http://schemas.microsoft.com/office/powerpoint/2010/main" val="4126224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Permeable Pavements cont. </a:t>
            </a:r>
            <a:endParaRPr lang="en-US" dirty="0"/>
          </a:p>
        </p:txBody>
      </p:sp>
      <p:sp>
        <p:nvSpPr>
          <p:cNvPr id="10" name="Content Placeholder 9"/>
          <p:cNvSpPr>
            <a:spLocks noGrp="1"/>
          </p:cNvSpPr>
          <p:nvPr>
            <p:ph sz="half" idx="1"/>
          </p:nvPr>
        </p:nvSpPr>
        <p:spPr/>
        <p:txBody>
          <a:bodyPr>
            <a:normAutofit/>
          </a:bodyPr>
          <a:lstStyle/>
          <a:p>
            <a:r>
              <a:rPr lang="en-US" u="sng" dirty="0" smtClean="0"/>
              <a:t>Pros</a:t>
            </a:r>
          </a:p>
          <a:p>
            <a:pPr>
              <a:buFontTx/>
              <a:buChar char="-"/>
            </a:pPr>
            <a:r>
              <a:rPr lang="en-US" dirty="0" smtClean="0"/>
              <a:t>Reduce runoff by large percentage</a:t>
            </a:r>
          </a:p>
          <a:p>
            <a:pPr>
              <a:buFontTx/>
              <a:buChar char="-"/>
            </a:pPr>
            <a:r>
              <a:rPr lang="en-US" dirty="0" smtClean="0"/>
              <a:t>Preventative measure against over-flooding</a:t>
            </a:r>
          </a:p>
          <a:p>
            <a:pPr>
              <a:buFontTx/>
              <a:buChar char="-"/>
            </a:pPr>
            <a:r>
              <a:rPr lang="en-US" dirty="0" smtClean="0"/>
              <a:t>Improve water quality by trapping pollutants </a:t>
            </a:r>
          </a:p>
          <a:p>
            <a:pPr marL="0" indent="0">
              <a:buNone/>
            </a:pPr>
            <a:endParaRPr lang="en-US" dirty="0" smtClean="0"/>
          </a:p>
        </p:txBody>
      </p:sp>
      <p:sp>
        <p:nvSpPr>
          <p:cNvPr id="11" name="Content Placeholder 10"/>
          <p:cNvSpPr>
            <a:spLocks noGrp="1"/>
          </p:cNvSpPr>
          <p:nvPr>
            <p:ph sz="half" idx="2"/>
          </p:nvPr>
        </p:nvSpPr>
        <p:spPr/>
        <p:txBody>
          <a:bodyPr>
            <a:normAutofit/>
          </a:bodyPr>
          <a:lstStyle/>
          <a:p>
            <a:r>
              <a:rPr lang="en-US" u="sng" dirty="0" smtClean="0"/>
              <a:t>Cons</a:t>
            </a:r>
          </a:p>
          <a:p>
            <a:pPr>
              <a:buFontTx/>
              <a:buChar char="-"/>
            </a:pPr>
            <a:r>
              <a:rPr lang="en-US" dirty="0" smtClean="0"/>
              <a:t>Depending on type; some require more upkeep.</a:t>
            </a:r>
          </a:p>
          <a:p>
            <a:pPr>
              <a:buFontTx/>
              <a:buChar char="-"/>
            </a:pPr>
            <a:r>
              <a:rPr lang="en-US" dirty="0" smtClean="0"/>
              <a:t>Not all meant for heavy water load areas (i.e. Guam)</a:t>
            </a:r>
          </a:p>
          <a:p>
            <a:pPr>
              <a:buFontTx/>
              <a:buChar char="-"/>
            </a:pPr>
            <a:r>
              <a:rPr lang="en-US" dirty="0" smtClean="0"/>
              <a:t>Some have negative downstream effect, raising ground water level</a:t>
            </a:r>
          </a:p>
          <a:p>
            <a:pPr>
              <a:buFontTx/>
              <a:buChar char="-"/>
            </a:pPr>
            <a:endParaRPr lang="en-US" dirty="0"/>
          </a:p>
        </p:txBody>
      </p:sp>
      <p:pic>
        <p:nvPicPr>
          <p:cNvPr id="2" name="Picture 1"/>
          <p:cNvPicPr>
            <a:picLocks noChangeAspect="1"/>
          </p:cNvPicPr>
          <p:nvPr/>
        </p:nvPicPr>
        <p:blipFill>
          <a:blip r:embed="rId2" cstate="print"/>
          <a:stretch>
            <a:fillRect/>
          </a:stretch>
        </p:blipFill>
        <p:spPr>
          <a:xfrm>
            <a:off x="-1656" y="5765207"/>
            <a:ext cx="1129383" cy="1092803"/>
          </a:xfrm>
          <a:prstGeom prst="rect">
            <a:avLst/>
          </a:prstGeom>
        </p:spPr>
      </p:pic>
    </p:spTree>
    <p:extLst>
      <p:ext uri="{BB962C8B-B14F-4D97-AF65-F5344CB8AC3E}">
        <p14:creationId xmlns:p14="http://schemas.microsoft.com/office/powerpoint/2010/main" val="3594125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G.I. Cont.</a:t>
            </a:r>
            <a:endParaRPr lang="en-US" dirty="0"/>
          </a:p>
        </p:txBody>
      </p:sp>
      <p:sp>
        <p:nvSpPr>
          <p:cNvPr id="8" name="Content Placeholder 7"/>
          <p:cNvSpPr>
            <a:spLocks noGrp="1"/>
          </p:cNvSpPr>
          <p:nvPr>
            <p:ph sz="half" idx="1"/>
          </p:nvPr>
        </p:nvSpPr>
        <p:spPr>
          <a:xfrm>
            <a:off x="3383311" y="2435332"/>
            <a:ext cx="3235399" cy="2833217"/>
          </a:xfrm>
        </p:spPr>
        <p:txBody>
          <a:bodyPr>
            <a:normAutofit/>
          </a:bodyPr>
          <a:lstStyle/>
          <a:p>
            <a:r>
              <a:rPr lang="en-US" dirty="0" smtClean="0"/>
              <a:t>Water Harvesting- direct collection of rain water.</a:t>
            </a:r>
          </a:p>
          <a:p>
            <a:endParaRPr lang="en-US" dirty="0"/>
          </a:p>
          <a:p>
            <a:r>
              <a:rPr lang="en-US" dirty="0" smtClean="0"/>
              <a:t>Benefits:</a:t>
            </a:r>
          </a:p>
          <a:p>
            <a:pPr lvl="1">
              <a:buFontTx/>
              <a:buChar char="-"/>
            </a:pPr>
            <a:r>
              <a:rPr lang="en-US" dirty="0" smtClean="0"/>
              <a:t>Able to reduce storm water runoff. Diminishing flooding.</a:t>
            </a:r>
          </a:p>
          <a:p>
            <a:pPr lvl="1">
              <a:buFontTx/>
              <a:buChar char="-"/>
            </a:pPr>
            <a:r>
              <a:rPr lang="en-US" dirty="0" smtClean="0"/>
              <a:t>Reduces water bills</a:t>
            </a:r>
          </a:p>
          <a:p>
            <a:pPr lvl="1">
              <a:buFontTx/>
              <a:buChar char="-"/>
            </a:pPr>
            <a:r>
              <a:rPr lang="en-US" dirty="0" smtClean="0"/>
              <a:t>FREE to use for variety of projects</a:t>
            </a:r>
          </a:p>
          <a:p>
            <a:pPr marL="0" indent="0">
              <a:buNone/>
            </a:pPr>
            <a:endParaRPr lang="en-US" dirty="0"/>
          </a:p>
        </p:txBody>
      </p:sp>
      <p:pic>
        <p:nvPicPr>
          <p:cNvPr id="5" name="Content Placeholder 4"/>
          <p:cNvPicPr>
            <a:picLocks noGrp="1" noChangeAspect="1"/>
          </p:cNvPicPr>
          <p:nvPr>
            <p:ph sz="half" idx="2"/>
          </p:nvPr>
        </p:nvPicPr>
        <p:blipFill>
          <a:blip r:embed="rId2" cstate="print"/>
          <a:stretch>
            <a:fillRect/>
          </a:stretch>
        </p:blipFill>
        <p:spPr>
          <a:xfrm>
            <a:off x="7079767" y="857250"/>
            <a:ext cx="3588236" cy="2673324"/>
          </a:xfrm>
          <a:prstGeom prst="rect">
            <a:avLst/>
          </a:prstGeom>
        </p:spPr>
      </p:pic>
      <p:sp>
        <p:nvSpPr>
          <p:cNvPr id="2" name="TextBox 1"/>
          <p:cNvSpPr txBox="1"/>
          <p:nvPr/>
        </p:nvSpPr>
        <p:spPr>
          <a:xfrm>
            <a:off x="9720417" y="3334979"/>
            <a:ext cx="947584" cy="300082"/>
          </a:xfrm>
          <a:prstGeom prst="rect">
            <a:avLst/>
          </a:prstGeom>
          <a:noFill/>
        </p:spPr>
        <p:txBody>
          <a:bodyPr wrap="square" rtlCol="0">
            <a:spAutoFit/>
          </a:bodyPr>
          <a:lstStyle/>
          <a:p>
            <a:r>
              <a:rPr lang="en-US" sz="1350" dirty="0">
                <a:solidFill>
                  <a:prstClr val="white"/>
                </a:solidFill>
              </a:rPr>
              <a:t>Image 11</a:t>
            </a:r>
          </a:p>
        </p:txBody>
      </p:sp>
      <p:sp>
        <p:nvSpPr>
          <p:cNvPr id="4" name="TextBox 3"/>
          <p:cNvSpPr txBox="1"/>
          <p:nvPr/>
        </p:nvSpPr>
        <p:spPr>
          <a:xfrm>
            <a:off x="7216539" y="3155783"/>
            <a:ext cx="1183559" cy="300082"/>
          </a:xfrm>
          <a:prstGeom prst="rect">
            <a:avLst/>
          </a:prstGeom>
          <a:noFill/>
        </p:spPr>
        <p:txBody>
          <a:bodyPr wrap="square" rtlCol="0">
            <a:spAutoFit/>
          </a:bodyPr>
          <a:lstStyle/>
          <a:p>
            <a:r>
              <a:rPr lang="en-US" sz="1350" dirty="0">
                <a:solidFill>
                  <a:prstClr val="black"/>
                </a:solidFill>
              </a:rPr>
              <a:t>(Long, 2015)</a:t>
            </a:r>
          </a:p>
        </p:txBody>
      </p:sp>
      <p:pic>
        <p:nvPicPr>
          <p:cNvPr id="6" name="Picture 5"/>
          <p:cNvPicPr>
            <a:picLocks noChangeAspect="1"/>
          </p:cNvPicPr>
          <p:nvPr/>
        </p:nvPicPr>
        <p:blipFill>
          <a:blip r:embed="rId3" cstate="print"/>
          <a:stretch>
            <a:fillRect/>
          </a:stretch>
        </p:blipFill>
        <p:spPr>
          <a:xfrm>
            <a:off x="7278867" y="3432781"/>
            <a:ext cx="3461304" cy="2567973"/>
          </a:xfrm>
          <a:prstGeom prst="rect">
            <a:avLst/>
          </a:prstGeom>
        </p:spPr>
      </p:pic>
      <p:sp>
        <p:nvSpPr>
          <p:cNvPr id="10" name="Rectangle 9"/>
          <p:cNvSpPr/>
          <p:nvPr/>
        </p:nvSpPr>
        <p:spPr>
          <a:xfrm>
            <a:off x="7216540" y="5731305"/>
            <a:ext cx="1290097" cy="300082"/>
          </a:xfrm>
          <a:prstGeom prst="rect">
            <a:avLst/>
          </a:prstGeom>
        </p:spPr>
        <p:txBody>
          <a:bodyPr wrap="none">
            <a:spAutoFit/>
          </a:bodyPr>
          <a:lstStyle/>
          <a:p>
            <a:r>
              <a:rPr lang="en-US" sz="1350" dirty="0">
                <a:solidFill>
                  <a:prstClr val="black"/>
                </a:solidFill>
              </a:rPr>
              <a:t>(</a:t>
            </a:r>
            <a:r>
              <a:rPr lang="en-US" sz="1350" dirty="0" err="1">
                <a:solidFill>
                  <a:prstClr val="black"/>
                </a:solidFill>
              </a:rPr>
              <a:t>Songer</a:t>
            </a:r>
            <a:r>
              <a:rPr lang="en-US" sz="1350" dirty="0">
                <a:solidFill>
                  <a:prstClr val="black"/>
                </a:solidFill>
              </a:rPr>
              <a:t>, 2010)</a:t>
            </a:r>
          </a:p>
        </p:txBody>
      </p:sp>
      <p:pic>
        <p:nvPicPr>
          <p:cNvPr id="3" name="Picture 2"/>
          <p:cNvPicPr>
            <a:picLocks noChangeAspect="1"/>
          </p:cNvPicPr>
          <p:nvPr/>
        </p:nvPicPr>
        <p:blipFill>
          <a:blip r:embed="rId4" cstate="print"/>
          <a:stretch>
            <a:fillRect/>
          </a:stretch>
        </p:blipFill>
        <p:spPr>
          <a:xfrm>
            <a:off x="4" y="5765207"/>
            <a:ext cx="1129383" cy="1092803"/>
          </a:xfrm>
          <a:prstGeom prst="rect">
            <a:avLst/>
          </a:prstGeom>
        </p:spPr>
      </p:pic>
    </p:spTree>
    <p:extLst>
      <p:ext uri="{BB962C8B-B14F-4D97-AF65-F5344CB8AC3E}">
        <p14:creationId xmlns:p14="http://schemas.microsoft.com/office/powerpoint/2010/main" val="26856722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Actual Cost</a:t>
            </a:r>
            <a:endParaRPr lang="en-US" dirty="0"/>
          </a:p>
        </p:txBody>
      </p:sp>
      <p:sp>
        <p:nvSpPr>
          <p:cNvPr id="6" name="Content Placeholder 5"/>
          <p:cNvSpPr>
            <a:spLocks noGrp="1"/>
          </p:cNvSpPr>
          <p:nvPr>
            <p:ph idx="1"/>
          </p:nvPr>
        </p:nvSpPr>
        <p:spPr/>
        <p:txBody>
          <a:bodyPr/>
          <a:lstStyle/>
          <a:p>
            <a:r>
              <a:rPr lang="en-US" dirty="0" smtClean="0"/>
              <a:t>Get a local, reliable contractor to give estimates for equipment, installment, etc.</a:t>
            </a:r>
          </a:p>
          <a:p>
            <a:endParaRPr lang="en-US" dirty="0"/>
          </a:p>
          <a:p>
            <a:r>
              <a:rPr lang="en-US" dirty="0" smtClean="0"/>
              <a:t>Cost appraisals found for G.I. practices via research only pertain to the mainland</a:t>
            </a:r>
          </a:p>
          <a:p>
            <a:endParaRPr lang="en-US" dirty="0"/>
          </a:p>
          <a:p>
            <a:r>
              <a:rPr lang="en-US" dirty="0" smtClean="0"/>
              <a:t>Create incentives for proactive homeowners, citizens, and contractors.</a:t>
            </a:r>
            <a:endParaRPr lang="en-US" dirty="0"/>
          </a:p>
        </p:txBody>
      </p:sp>
      <p:pic>
        <p:nvPicPr>
          <p:cNvPr id="2" name="Picture 1"/>
          <p:cNvPicPr>
            <a:picLocks noChangeAspect="1"/>
          </p:cNvPicPr>
          <p:nvPr/>
        </p:nvPicPr>
        <p:blipFill>
          <a:blip r:embed="rId2" cstate="print"/>
          <a:stretch>
            <a:fillRect/>
          </a:stretch>
        </p:blipFill>
        <p:spPr>
          <a:xfrm>
            <a:off x="4" y="5725161"/>
            <a:ext cx="1129383" cy="1092803"/>
          </a:xfrm>
          <a:prstGeom prst="rect">
            <a:avLst/>
          </a:prstGeom>
        </p:spPr>
      </p:pic>
    </p:spTree>
    <p:extLst>
      <p:ext uri="{BB962C8B-B14F-4D97-AF65-F5344CB8AC3E}">
        <p14:creationId xmlns:p14="http://schemas.microsoft.com/office/powerpoint/2010/main" val="8943902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630" y="1086931"/>
            <a:ext cx="7886700" cy="994172"/>
          </a:xfrm>
        </p:spPr>
        <p:txBody>
          <a:bodyPr/>
          <a:lstStyle/>
          <a:p>
            <a:r>
              <a:rPr lang="en-US" dirty="0" smtClean="0"/>
              <a:t>		Green Infrastructure Matrix</a:t>
            </a:r>
            <a:endParaRPr lang="en-US" dirty="0"/>
          </a:p>
        </p:txBody>
      </p:sp>
      <p:pic>
        <p:nvPicPr>
          <p:cNvPr id="6" name="Content Placeholder 5"/>
          <p:cNvPicPr>
            <a:picLocks noGrp="1" noChangeAspect="1"/>
          </p:cNvPicPr>
          <p:nvPr>
            <p:ph idx="1"/>
          </p:nvPr>
        </p:nvPicPr>
        <p:blipFill>
          <a:blip r:embed="rId2" cstate="print"/>
          <a:stretch>
            <a:fillRect/>
          </a:stretch>
        </p:blipFill>
        <p:spPr>
          <a:xfrm>
            <a:off x="1524001" y="1584016"/>
            <a:ext cx="9144000" cy="4416734"/>
          </a:xfrm>
          <a:prstGeom prst="rect">
            <a:avLst/>
          </a:prstGeom>
        </p:spPr>
      </p:pic>
      <p:sp>
        <p:nvSpPr>
          <p:cNvPr id="5" name="TextBox 4"/>
          <p:cNvSpPr txBox="1"/>
          <p:nvPr/>
        </p:nvSpPr>
        <p:spPr>
          <a:xfrm>
            <a:off x="1756289" y="1307017"/>
            <a:ext cx="1360539" cy="300082"/>
          </a:xfrm>
          <a:prstGeom prst="rect">
            <a:avLst/>
          </a:prstGeom>
          <a:noFill/>
        </p:spPr>
        <p:txBody>
          <a:bodyPr wrap="square" rtlCol="0">
            <a:spAutoFit/>
          </a:bodyPr>
          <a:lstStyle/>
          <a:p>
            <a:r>
              <a:rPr lang="en-US" sz="1350" dirty="0">
                <a:solidFill>
                  <a:prstClr val="black"/>
                </a:solidFill>
              </a:rPr>
              <a:t>Example:</a:t>
            </a:r>
          </a:p>
        </p:txBody>
      </p:sp>
      <p:sp>
        <p:nvSpPr>
          <p:cNvPr id="8" name="TextBox 7"/>
          <p:cNvSpPr txBox="1"/>
          <p:nvPr/>
        </p:nvSpPr>
        <p:spPr>
          <a:xfrm>
            <a:off x="1634616" y="5624666"/>
            <a:ext cx="1935725" cy="300082"/>
          </a:xfrm>
          <a:prstGeom prst="rect">
            <a:avLst/>
          </a:prstGeom>
          <a:noFill/>
        </p:spPr>
        <p:txBody>
          <a:bodyPr wrap="square" rtlCol="0">
            <a:spAutoFit/>
          </a:bodyPr>
          <a:lstStyle/>
          <a:p>
            <a:r>
              <a:rPr lang="en-US" sz="1350" dirty="0">
                <a:solidFill>
                  <a:prstClr val="black"/>
                </a:solidFill>
              </a:rPr>
              <a:t>(Value, 2011)</a:t>
            </a:r>
          </a:p>
        </p:txBody>
      </p:sp>
      <p:pic>
        <p:nvPicPr>
          <p:cNvPr id="3" name="Picture 2"/>
          <p:cNvPicPr>
            <a:picLocks noChangeAspect="1"/>
          </p:cNvPicPr>
          <p:nvPr/>
        </p:nvPicPr>
        <p:blipFill>
          <a:blip r:embed="rId3" cstate="print"/>
          <a:stretch>
            <a:fillRect/>
          </a:stretch>
        </p:blipFill>
        <p:spPr>
          <a:xfrm>
            <a:off x="1" y="5766731"/>
            <a:ext cx="1127859" cy="1091279"/>
          </a:xfrm>
          <a:prstGeom prst="rect">
            <a:avLst/>
          </a:prstGeom>
        </p:spPr>
      </p:pic>
    </p:spTree>
    <p:extLst>
      <p:ext uri="{BB962C8B-B14F-4D97-AF65-F5344CB8AC3E}">
        <p14:creationId xmlns:p14="http://schemas.microsoft.com/office/powerpoint/2010/main" val="3506104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Involvement</a:t>
            </a:r>
            <a:endParaRPr lang="en-US" dirty="0"/>
          </a:p>
        </p:txBody>
      </p:sp>
      <p:sp>
        <p:nvSpPr>
          <p:cNvPr id="3" name="Content Placeholder 2"/>
          <p:cNvSpPr>
            <a:spLocks noGrp="1"/>
          </p:cNvSpPr>
          <p:nvPr>
            <p:ph idx="1"/>
          </p:nvPr>
        </p:nvSpPr>
        <p:spPr/>
        <p:txBody>
          <a:bodyPr/>
          <a:lstStyle/>
          <a:p>
            <a:r>
              <a:rPr lang="en-US" dirty="0" smtClean="0"/>
              <a:t>Community itself can be extremely effective tool when mobilized properly</a:t>
            </a:r>
          </a:p>
          <a:p>
            <a:pPr lvl="1">
              <a:buFontTx/>
              <a:buChar char="-"/>
            </a:pPr>
            <a:r>
              <a:rPr lang="en-US" dirty="0" smtClean="0"/>
              <a:t>With </a:t>
            </a:r>
            <a:r>
              <a:rPr lang="en-US" dirty="0"/>
              <a:t>enough volunteers, directed properly, we </a:t>
            </a:r>
            <a:r>
              <a:rPr lang="en-US" dirty="0" smtClean="0"/>
              <a:t>should be </a:t>
            </a:r>
            <a:r>
              <a:rPr lang="en-US" dirty="0"/>
              <a:t>able to establish effective riparian buffers (streambed fortifiers) and erosion controllers, simply by </a:t>
            </a:r>
            <a:r>
              <a:rPr lang="en-US" dirty="0" smtClean="0"/>
              <a:t>increasing indigenous vegetation.</a:t>
            </a:r>
          </a:p>
          <a:p>
            <a:pPr lvl="1">
              <a:buFontTx/>
              <a:buChar char="-"/>
            </a:pPr>
            <a:r>
              <a:rPr lang="en-US" dirty="0" smtClean="0"/>
              <a:t>Reforestation best option for long term alleviation of </a:t>
            </a:r>
            <a:endParaRPr lang="en-US" dirty="0"/>
          </a:p>
          <a:p>
            <a:pPr lvl="1">
              <a:buFontTx/>
              <a:buChar char="-"/>
            </a:pPr>
            <a:r>
              <a:rPr lang="en-US" dirty="0" smtClean="0"/>
              <a:t>Increased education =  increased environmental consciousness</a:t>
            </a:r>
          </a:p>
        </p:txBody>
      </p:sp>
      <p:pic>
        <p:nvPicPr>
          <p:cNvPr id="4" name="Picture 3"/>
          <p:cNvPicPr>
            <a:picLocks noChangeAspect="1"/>
          </p:cNvPicPr>
          <p:nvPr/>
        </p:nvPicPr>
        <p:blipFill>
          <a:blip r:embed="rId2" cstate="print"/>
          <a:stretch>
            <a:fillRect/>
          </a:stretch>
        </p:blipFill>
        <p:spPr>
          <a:xfrm>
            <a:off x="4" y="5725161"/>
            <a:ext cx="1129383" cy="1092803"/>
          </a:xfrm>
          <a:prstGeom prst="rect">
            <a:avLst/>
          </a:prstGeom>
        </p:spPr>
      </p:pic>
    </p:spTree>
    <p:extLst>
      <p:ext uri="{BB962C8B-B14F-4D97-AF65-F5344CB8AC3E}">
        <p14:creationId xmlns:p14="http://schemas.microsoft.com/office/powerpoint/2010/main" val="3660695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2067911" y="512382"/>
            <a:ext cx="4038600"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prstClr val="white"/>
                </a:solidFill>
                <a:effectLst>
                  <a:outerShdw blurRad="50800" dist="39000" dir="5460000" algn="tl">
                    <a:srgbClr val="000000">
                      <a:alpha val="38000"/>
                    </a:srgbClr>
                  </a:outerShdw>
                </a:effectLst>
              </a:rPr>
              <a:t>About GCMP</a:t>
            </a:r>
          </a:p>
        </p:txBody>
      </p:sp>
      <p:sp>
        <p:nvSpPr>
          <p:cNvPr id="6" name="Rectangle 5"/>
          <p:cNvSpPr/>
          <p:nvPr/>
        </p:nvSpPr>
        <p:spPr>
          <a:xfrm>
            <a:off x="202324" y="1421526"/>
            <a:ext cx="11637579"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Arial" pitchFamily="34" charset="0"/>
              <a:buChar char="•"/>
            </a:pPr>
            <a:r>
              <a:rPr lang="en-US" sz="3200" b="1" dirty="0">
                <a:ln w="11430"/>
                <a:solidFill>
                  <a:prstClr val="white"/>
                </a:solidFill>
                <a:effectLst>
                  <a:outerShdw blurRad="50800" dist="39000" dir="5460000" algn="tl">
                    <a:srgbClr val="000000">
                      <a:alpha val="38000"/>
                    </a:srgbClr>
                  </a:outerShdw>
                </a:effectLst>
              </a:rPr>
              <a:t>Established in 1979 through the Coastal Zone Management Act</a:t>
            </a:r>
          </a:p>
          <a:p>
            <a:pPr>
              <a:buFont typeface="Arial" pitchFamily="34" charset="0"/>
              <a:buChar char="•"/>
            </a:pPr>
            <a:r>
              <a:rPr lang="en-US" sz="3200" b="1" dirty="0">
                <a:ln w="11430"/>
                <a:solidFill>
                  <a:prstClr val="white"/>
                </a:solidFill>
                <a:effectLst>
                  <a:outerShdw blurRad="50800" dist="39000" dir="5460000" algn="tl">
                    <a:srgbClr val="000000">
                      <a:alpha val="38000"/>
                    </a:srgbClr>
                  </a:outerShdw>
                </a:effectLst>
              </a:rPr>
              <a:t>100% Federally Funded</a:t>
            </a:r>
          </a:p>
          <a:p>
            <a:pPr>
              <a:buFont typeface="Arial" pitchFamily="34" charset="0"/>
              <a:buChar char="•"/>
            </a:pPr>
            <a:r>
              <a:rPr lang="en-US" sz="3200" b="1" dirty="0">
                <a:ln w="11430"/>
                <a:solidFill>
                  <a:prstClr val="white"/>
                </a:solidFill>
                <a:effectLst>
                  <a:outerShdw blurRad="50800" dist="39000" dir="5460000" algn="tl">
                    <a:srgbClr val="000000">
                      <a:alpha val="38000"/>
                    </a:srgbClr>
                  </a:outerShdw>
                </a:effectLst>
              </a:rPr>
              <a:t>CA between NOAA and BSP, Office of the Governor </a:t>
            </a:r>
          </a:p>
          <a:p>
            <a:pPr>
              <a:buFont typeface="Arial" pitchFamily="34" charset="0"/>
              <a:buChar char="•"/>
            </a:pPr>
            <a:r>
              <a:rPr lang="en-US" sz="3200" b="1" dirty="0">
                <a:ln w="11430"/>
                <a:solidFill>
                  <a:prstClr val="white"/>
                </a:solidFill>
                <a:effectLst>
                  <a:outerShdw blurRad="50800" dist="39000" dir="5460000" algn="tl">
                    <a:srgbClr val="000000">
                      <a:alpha val="38000"/>
                    </a:srgbClr>
                  </a:outerShdw>
                </a:effectLst>
              </a:rPr>
              <a:t>EO78-37 Establishes Network Authority (Guam EPA, DLM, DPR SHPO</a:t>
            </a:r>
          </a:p>
        </p:txBody>
      </p:sp>
    </p:spTree>
    <p:extLst>
      <p:ext uri="{BB962C8B-B14F-4D97-AF65-F5344CB8AC3E}">
        <p14:creationId xmlns:p14="http://schemas.microsoft.com/office/powerpoint/2010/main" val="1093565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Outreach and Education</a:t>
            </a:r>
            <a:endParaRPr lang="en-US" dirty="0"/>
          </a:p>
        </p:txBody>
      </p:sp>
      <p:sp>
        <p:nvSpPr>
          <p:cNvPr id="3" name="Content Placeholder 2"/>
          <p:cNvSpPr>
            <a:spLocks noGrp="1"/>
          </p:cNvSpPr>
          <p:nvPr>
            <p:ph idx="1"/>
          </p:nvPr>
        </p:nvSpPr>
        <p:spPr/>
        <p:txBody>
          <a:bodyPr/>
          <a:lstStyle/>
          <a:p>
            <a:r>
              <a:rPr lang="en-US" dirty="0" smtClean="0"/>
              <a:t>Determine what if any G.I. is already present in area</a:t>
            </a:r>
          </a:p>
          <a:p>
            <a:r>
              <a:rPr lang="en-US" dirty="0" smtClean="0"/>
              <a:t>Work together with the community to come to a consensus on what would benefit and fit the community best. </a:t>
            </a:r>
          </a:p>
          <a:p>
            <a:r>
              <a:rPr lang="en-US" dirty="0" smtClean="0"/>
              <a:t>Communicate findings to invested government branches as well as other stakeholders. </a:t>
            </a:r>
          </a:p>
          <a:p>
            <a:pPr lvl="1"/>
            <a:r>
              <a:rPr lang="en-US" dirty="0" smtClean="0"/>
              <a:t>Advise officials on best possible courses. (Ex. Pass legislation increasing penalty for setting fires; </a:t>
            </a:r>
            <a:r>
              <a:rPr lang="en-US" smtClean="0"/>
              <a:t>create incentives, etc. )</a:t>
            </a:r>
            <a:endParaRPr lang="en-US" dirty="0" smtClean="0"/>
          </a:p>
        </p:txBody>
      </p:sp>
      <p:sp>
        <p:nvSpPr>
          <p:cNvPr id="4" name="Text Placeholder 3"/>
          <p:cNvSpPr>
            <a:spLocks noGrp="1"/>
          </p:cNvSpPr>
          <p:nvPr>
            <p:ph type="body" sz="half" idx="2"/>
          </p:nvPr>
        </p:nvSpPr>
        <p:spPr>
          <a:xfrm>
            <a:off x="4328693" y="4208871"/>
            <a:ext cx="2628899" cy="5425547"/>
          </a:xfrm>
        </p:spPr>
        <p:txBody>
          <a:bodyPr/>
          <a:lstStyle/>
          <a:p>
            <a:endParaRPr lang="en-US" dirty="0"/>
          </a:p>
        </p:txBody>
      </p:sp>
      <p:pic>
        <p:nvPicPr>
          <p:cNvPr id="1026" name="Picture 2" descr="http://www.justice.gov/sites/default/files/styles/large/public/usao-gu/press-releases/images/2015/04/01/2.jpg?itok=AyJ6VFh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2899" y="3929498"/>
            <a:ext cx="3771900" cy="20463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22897" y="5698830"/>
            <a:ext cx="1662883" cy="300082"/>
          </a:xfrm>
          <a:prstGeom prst="rect">
            <a:avLst/>
          </a:prstGeom>
          <a:noFill/>
        </p:spPr>
        <p:txBody>
          <a:bodyPr wrap="square" rtlCol="0">
            <a:spAutoFit/>
          </a:bodyPr>
          <a:lstStyle/>
          <a:p>
            <a:r>
              <a:rPr lang="en-US" sz="1350" dirty="0">
                <a:solidFill>
                  <a:prstClr val="black"/>
                </a:solidFill>
              </a:rPr>
              <a:t>(Guam, 2014)</a:t>
            </a:r>
          </a:p>
        </p:txBody>
      </p:sp>
      <p:pic>
        <p:nvPicPr>
          <p:cNvPr id="6" name="Picture 5"/>
          <p:cNvPicPr>
            <a:picLocks noChangeAspect="1"/>
          </p:cNvPicPr>
          <p:nvPr/>
        </p:nvPicPr>
        <p:blipFill>
          <a:blip r:embed="rId4" cstate="print"/>
          <a:stretch>
            <a:fillRect/>
          </a:stretch>
        </p:blipFill>
        <p:spPr>
          <a:xfrm>
            <a:off x="4" y="5702332"/>
            <a:ext cx="1129383" cy="1092803"/>
          </a:xfrm>
          <a:prstGeom prst="rect">
            <a:avLst/>
          </a:prstGeom>
        </p:spPr>
      </p:pic>
    </p:spTree>
    <p:extLst>
      <p:ext uri="{BB962C8B-B14F-4D97-AF65-F5344CB8AC3E}">
        <p14:creationId xmlns:p14="http://schemas.microsoft.com/office/powerpoint/2010/main" val="23101466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EFB203-9E20-4897-85AA-B9C62048ECD1}" type="slidenum">
              <a:rPr lang="en-US" smtClean="0">
                <a:solidFill>
                  <a:srgbClr val="90C226"/>
                </a:solidFill>
              </a:rPr>
              <a:pPr/>
              <a:t>31</a:t>
            </a:fld>
            <a:endParaRPr lang="en-US">
              <a:solidFill>
                <a:srgbClr val="90C226"/>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875"/>
            <a:ext cx="12192000" cy="6858000"/>
          </a:xfrm>
          <a:prstGeom prst="rect">
            <a:avLst/>
          </a:prstGeom>
        </p:spPr>
      </p:pic>
      <p:sp>
        <p:nvSpPr>
          <p:cNvPr id="8" name="Content Placeholder 2"/>
          <p:cNvSpPr>
            <a:spLocks noGrp="1"/>
          </p:cNvSpPr>
          <p:nvPr>
            <p:ph idx="1"/>
          </p:nvPr>
        </p:nvSpPr>
        <p:spPr>
          <a:xfrm>
            <a:off x="812800" y="1447803"/>
            <a:ext cx="10972800" cy="4525963"/>
          </a:xfrm>
        </p:spPr>
        <p:txBody>
          <a:bodyPr>
            <a:normAutofit/>
          </a:bodyPr>
          <a:lstStyle/>
          <a:p>
            <a:pPr>
              <a:buNone/>
            </a:pPr>
            <a:r>
              <a:rPr lang="en-US" b="1" u="sng" cap="small" dirty="0" smtClean="0">
                <a:solidFill>
                  <a:schemeClr val="tx2">
                    <a:lumMod val="75000"/>
                  </a:schemeClr>
                </a:solidFill>
              </a:rPr>
              <a:t>What is it?</a:t>
            </a:r>
          </a:p>
          <a:p>
            <a:pPr algn="just">
              <a:buFont typeface="Wingdings" pitchFamily="2" charset="2"/>
              <a:buChar char="§"/>
            </a:pPr>
            <a:r>
              <a:rPr lang="en-US" b="1" dirty="0" smtClean="0">
                <a:solidFill>
                  <a:schemeClr val="tx2">
                    <a:lumMod val="75000"/>
                  </a:schemeClr>
                </a:solidFill>
              </a:rPr>
              <a:t>A process allowing coastal states and territories to review proposed activities and projects in order to manage coastal uses and resources, and to facilitate cooperation and coordination with Federal agencies under the Coastal Zone Management Act. </a:t>
            </a:r>
          </a:p>
          <a:p>
            <a:pPr algn="just">
              <a:buNone/>
            </a:pPr>
            <a:endParaRPr lang="en-US" b="1" dirty="0" smtClean="0">
              <a:solidFill>
                <a:schemeClr val="tx2">
                  <a:lumMod val="75000"/>
                </a:schemeClr>
              </a:solidFill>
            </a:endParaRPr>
          </a:p>
          <a:p>
            <a:pPr algn="just">
              <a:buNone/>
            </a:pPr>
            <a:r>
              <a:rPr lang="en-US" b="1" dirty="0" smtClean="0">
                <a:solidFill>
                  <a:schemeClr val="tx2">
                    <a:lumMod val="75000"/>
                  </a:schemeClr>
                </a:solidFill>
              </a:rPr>
              <a:t>Reviewing all projects and activities:</a:t>
            </a:r>
          </a:p>
          <a:p>
            <a:pPr marL="742950" indent="-742950" algn="just">
              <a:buFont typeface="+mj-lt"/>
              <a:buAutoNum type="arabicPeriod"/>
            </a:pPr>
            <a:r>
              <a:rPr lang="en-US" b="1" dirty="0" smtClean="0">
                <a:solidFill>
                  <a:schemeClr val="tx2">
                    <a:lumMod val="75000"/>
                  </a:schemeClr>
                </a:solidFill>
              </a:rPr>
              <a:t>Federal Agency Activities;</a:t>
            </a:r>
          </a:p>
          <a:p>
            <a:pPr marL="742950" indent="-742950" algn="just">
              <a:buFont typeface="+mj-lt"/>
              <a:buAutoNum type="arabicPeriod"/>
            </a:pPr>
            <a:r>
              <a:rPr lang="en-US" b="1" dirty="0" smtClean="0">
                <a:solidFill>
                  <a:schemeClr val="tx2">
                    <a:lumMod val="75000"/>
                  </a:schemeClr>
                </a:solidFill>
              </a:rPr>
              <a:t>Activities Requiring a Federal License or permit; and</a:t>
            </a:r>
          </a:p>
          <a:p>
            <a:pPr marL="742950" indent="-742950" algn="just">
              <a:buFont typeface="+mj-lt"/>
              <a:buAutoNum type="arabicPeriod"/>
            </a:pPr>
            <a:r>
              <a:rPr lang="en-US" b="1" dirty="0" smtClean="0">
                <a:solidFill>
                  <a:schemeClr val="tx2">
                    <a:lumMod val="75000"/>
                  </a:schemeClr>
                </a:solidFill>
              </a:rPr>
              <a:t>Federal Assistance to Local Governments.</a:t>
            </a:r>
          </a:p>
        </p:txBody>
      </p:sp>
      <p:sp>
        <p:nvSpPr>
          <p:cNvPr id="9" name="Slide Number Placeholder 3"/>
          <p:cNvSpPr txBox="1">
            <a:spLocks/>
          </p:cNvSpPr>
          <p:nvPr/>
        </p:nvSpPr>
        <p:spPr>
          <a:xfrm>
            <a:off x="8940800" y="6508761"/>
            <a:ext cx="2844800" cy="365125"/>
          </a:xfrm>
          <a:prstGeom prst="rect">
            <a:avLst/>
          </a:prstGeom>
        </p:spPr>
        <p:txBody>
          <a:bodyPr vert="horz" lIns="91440" tIns="45720" rIns="91440" bIns="45720" rtlCol="0" anchor="ctr"/>
          <a:lstStyle/>
          <a:p>
            <a:pPr algn="r">
              <a:defRPr/>
            </a:pPr>
            <a:fld id="{47EFB203-9E20-4897-85AA-B9C62048ECD1}" type="slidenum">
              <a:rPr lang="en-US" sz="1200">
                <a:solidFill>
                  <a:prstClr val="black">
                    <a:tint val="75000"/>
                  </a:prstClr>
                </a:solidFill>
              </a:rPr>
              <a:pPr algn="r">
                <a:defRPr/>
              </a:pPr>
              <a:t>31</a:t>
            </a:fld>
            <a:endParaRPr lang="en-US" sz="1200">
              <a:solidFill>
                <a:prstClr val="black">
                  <a:tint val="75000"/>
                </a:prstClr>
              </a:solidFill>
            </a:endParaRPr>
          </a:p>
        </p:txBody>
      </p:sp>
      <p:sp>
        <p:nvSpPr>
          <p:cNvPr id="7" name="Title 1"/>
          <p:cNvSpPr>
            <a:spLocks noGrp="1"/>
          </p:cNvSpPr>
          <p:nvPr>
            <p:ph type="title"/>
          </p:nvPr>
        </p:nvSpPr>
        <p:spPr>
          <a:xfrm>
            <a:off x="812800" y="427038"/>
            <a:ext cx="10972800" cy="1143000"/>
          </a:xfrm>
        </p:spPr>
        <p:txBody>
          <a:bodyPr/>
          <a:lstStyle/>
          <a:p>
            <a:r>
              <a:rPr lang="en-US" b="1" dirty="0" smtClean="0">
                <a:solidFill>
                  <a:schemeClr val="tx2">
                    <a:lumMod val="75000"/>
                  </a:schemeClr>
                </a:solidFill>
              </a:rPr>
              <a:t>Federal Consistency</a:t>
            </a:r>
            <a:endParaRPr lang="en-US" b="1" dirty="0">
              <a:solidFill>
                <a:schemeClr val="tx2">
                  <a:lumMod val="75000"/>
                </a:schemeClr>
              </a:solidFill>
            </a:endParaRPr>
          </a:p>
        </p:txBody>
      </p:sp>
    </p:spTree>
    <p:extLst>
      <p:ext uri="{BB962C8B-B14F-4D97-AF65-F5344CB8AC3E}">
        <p14:creationId xmlns:p14="http://schemas.microsoft.com/office/powerpoint/2010/main" val="3676781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EFB203-9E20-4897-85AA-B9C62048ECD1}" type="slidenum">
              <a:rPr lang="en-US" smtClean="0">
                <a:solidFill>
                  <a:srgbClr val="90C226"/>
                </a:solidFill>
              </a:rPr>
              <a:pPr/>
              <a:t>32</a:t>
            </a:fld>
            <a:endParaRPr lang="en-US">
              <a:solidFill>
                <a:srgbClr val="90C226"/>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875"/>
            <a:ext cx="12192000" cy="6858000"/>
          </a:xfrm>
          <a:prstGeom prst="rect">
            <a:avLst/>
          </a:prstGeom>
        </p:spPr>
      </p:pic>
      <p:sp>
        <p:nvSpPr>
          <p:cNvPr id="9" name="Slide Number Placeholder 3"/>
          <p:cNvSpPr txBox="1">
            <a:spLocks/>
          </p:cNvSpPr>
          <p:nvPr/>
        </p:nvSpPr>
        <p:spPr>
          <a:xfrm>
            <a:off x="8940800" y="6508761"/>
            <a:ext cx="2844800" cy="365125"/>
          </a:xfrm>
          <a:prstGeom prst="rect">
            <a:avLst/>
          </a:prstGeom>
        </p:spPr>
        <p:txBody>
          <a:bodyPr vert="horz" lIns="91440" tIns="45720" rIns="91440" bIns="45720" rtlCol="0" anchor="ctr"/>
          <a:lstStyle/>
          <a:p>
            <a:pPr algn="r">
              <a:defRPr/>
            </a:pPr>
            <a:fld id="{47EFB203-9E20-4897-85AA-B9C62048ECD1}" type="slidenum">
              <a:rPr lang="en-US" sz="1200">
                <a:solidFill>
                  <a:prstClr val="black">
                    <a:tint val="75000"/>
                  </a:prstClr>
                </a:solidFill>
              </a:rPr>
              <a:pPr algn="r">
                <a:defRPr/>
              </a:pPr>
              <a:t>32</a:t>
            </a:fld>
            <a:endParaRPr lang="en-US" sz="1200">
              <a:solidFill>
                <a:prstClr val="black">
                  <a:tint val="75000"/>
                </a:prstClr>
              </a:solidFill>
            </a:endParaRPr>
          </a:p>
        </p:txBody>
      </p:sp>
      <p:sp>
        <p:nvSpPr>
          <p:cNvPr id="10" name="Title 1"/>
          <p:cNvSpPr>
            <a:spLocks noGrp="1"/>
          </p:cNvSpPr>
          <p:nvPr>
            <p:ph type="title"/>
          </p:nvPr>
        </p:nvSpPr>
        <p:spPr>
          <a:xfrm>
            <a:off x="7400131" y="4462207"/>
            <a:ext cx="4267200" cy="550493"/>
          </a:xfrm>
        </p:spPr>
        <p:txBody>
          <a:bodyPr>
            <a:normAutofit fontScale="90000"/>
          </a:bodyPr>
          <a:lstStyle/>
          <a:p>
            <a:pPr algn="l"/>
            <a:r>
              <a:rPr lang="en-US" sz="2700" dirty="0" smtClean="0">
                <a:effectLst>
                  <a:outerShdw blurRad="38100" dist="38100" dir="2700000" algn="tl">
                    <a:srgbClr val="000000">
                      <a:alpha val="43137"/>
                    </a:srgbClr>
                  </a:outerShdw>
                </a:effectLst>
              </a:rPr>
              <a:t>Terminal </a:t>
            </a:r>
            <a:r>
              <a:rPr lang="en-US" sz="2700" dirty="0">
                <a:effectLst>
                  <a:outerShdw blurRad="38100" dist="38100" dir="2700000" algn="tl">
                    <a:srgbClr val="000000">
                      <a:alpha val="43137"/>
                    </a:srgbClr>
                  </a:outerShdw>
                </a:effectLst>
              </a:rPr>
              <a:t>High Altitude Area </a:t>
            </a:r>
            <a:r>
              <a:rPr lang="en-US" sz="2700" dirty="0" smtClean="0">
                <a:effectLst>
                  <a:outerShdw blurRad="38100" dist="38100" dir="2700000" algn="tl">
                    <a:srgbClr val="000000">
                      <a:alpha val="43137"/>
                    </a:srgbClr>
                  </a:outerShdw>
                </a:effectLst>
              </a:rPr>
              <a:t>Defense (THAAD)</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endParaRPr lang="en-US" sz="3200" b="1" dirty="0">
              <a:solidFill>
                <a:schemeClr val="tx2">
                  <a:lumMod val="75000"/>
                </a:schemeClr>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5984" y="1929534"/>
            <a:ext cx="5184832" cy="2163047"/>
          </a:xfrm>
          <a:prstGeom prst="rect">
            <a:avLst/>
          </a:prstGeom>
          <a:ln>
            <a:noFill/>
          </a:ln>
          <a:effectLst>
            <a:outerShdw blurRad="292100" dist="139700" dir="2700000" algn="tl" rotWithShape="0">
              <a:srgbClr val="333333">
                <a:alpha val="65000"/>
              </a:srgbClr>
            </a:outerShdw>
          </a:effectLst>
        </p:spPr>
      </p:pic>
      <p:sp>
        <p:nvSpPr>
          <p:cNvPr id="14" name="Title 1"/>
          <p:cNvSpPr txBox="1">
            <a:spLocks/>
          </p:cNvSpPr>
          <p:nvPr/>
        </p:nvSpPr>
        <p:spPr>
          <a:xfrm>
            <a:off x="2768903" y="4530956"/>
            <a:ext cx="3899325" cy="15386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prstClr val="black"/>
                </a:solidFill>
                <a:effectLst>
                  <a:outerShdw blurRad="38100" dist="38100" dir="2700000" algn="tl">
                    <a:srgbClr val="000000">
                      <a:alpha val="43137"/>
                    </a:srgbClr>
                  </a:outerShdw>
                </a:effectLst>
              </a:rPr>
              <a:t>Realistic Urban</a:t>
            </a:r>
          </a:p>
          <a:p>
            <a:pPr algn="l"/>
            <a:r>
              <a:rPr lang="en-US" sz="2800" dirty="0" smtClean="0">
                <a:solidFill>
                  <a:prstClr val="black"/>
                </a:solidFill>
                <a:effectLst>
                  <a:outerShdw blurRad="38100" dist="38100" dir="2700000" algn="tl">
                    <a:srgbClr val="000000">
                      <a:alpha val="43137"/>
                    </a:srgbClr>
                  </a:outerShdw>
                </a:effectLst>
              </a:rPr>
              <a:t>Training Exercise</a:t>
            </a:r>
          </a:p>
          <a:p>
            <a:pPr algn="l"/>
            <a:r>
              <a:rPr lang="en-US" sz="2800" dirty="0" smtClean="0">
                <a:solidFill>
                  <a:prstClr val="black"/>
                </a:solidFill>
                <a:effectLst>
                  <a:outerShdw blurRad="38100" dist="38100" dir="2700000" algn="tl">
                    <a:srgbClr val="000000">
                      <a:alpha val="43137"/>
                    </a:srgbClr>
                  </a:outerShdw>
                </a:effectLst>
              </a:rPr>
              <a:t>(RUTEX)</a:t>
            </a:r>
            <a:endParaRPr lang="en-US" sz="2800" b="1" dirty="0">
              <a:solidFill>
                <a:srgbClr val="2C3C43">
                  <a:lumMod val="75000"/>
                </a:srgbClr>
              </a:solidFill>
              <a:effectLst>
                <a:outerShdw blurRad="38100" dist="38100" dir="2700000" algn="tl">
                  <a:srgbClr val="000000">
                    <a:alpha val="43137"/>
                  </a:srgbClr>
                </a:outerShdw>
              </a:effectLst>
            </a:endParaRPr>
          </a:p>
        </p:txBody>
      </p:sp>
      <p:sp>
        <p:nvSpPr>
          <p:cNvPr id="15" name="Title 1"/>
          <p:cNvSpPr txBox="1">
            <a:spLocks/>
          </p:cNvSpPr>
          <p:nvPr/>
        </p:nvSpPr>
        <p:spPr>
          <a:xfrm>
            <a:off x="7" y="527772"/>
            <a:ext cx="12191999" cy="9200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2C3C43">
                    <a:lumMod val="75000"/>
                  </a:srgbClr>
                </a:solidFill>
              </a:rPr>
              <a:t>Federal Agency Activities</a:t>
            </a:r>
          </a:p>
          <a:p>
            <a:r>
              <a:rPr lang="en-US" sz="4000" b="1" dirty="0">
                <a:solidFill>
                  <a:srgbClr val="2C3C43">
                    <a:lumMod val="75000"/>
                  </a:srgbClr>
                </a:solidFill>
              </a:rPr>
              <a:t>Project Cases</a:t>
            </a:r>
            <a:r>
              <a:rPr lang="en-US" b="1" dirty="0" smtClean="0">
                <a:solidFill>
                  <a:prstClr val="black"/>
                </a:solidFill>
              </a:rPr>
              <a:t/>
            </a:r>
            <a:br>
              <a:rPr lang="en-US" b="1" dirty="0" smtClean="0">
                <a:solidFill>
                  <a:prstClr val="black"/>
                </a:solidFill>
              </a:rPr>
            </a:br>
            <a:endParaRPr lang="en-US" b="1" dirty="0">
              <a:solidFill>
                <a:srgbClr val="2C3C43">
                  <a:lumMod val="75000"/>
                </a:srgbClr>
              </a:solidFill>
            </a:endParaRP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4754" r="5575"/>
          <a:stretch/>
        </p:blipFill>
        <p:spPr>
          <a:xfrm>
            <a:off x="187777" y="1356744"/>
            <a:ext cx="3876231" cy="182366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675" y="3429003"/>
            <a:ext cx="2324100" cy="2619375"/>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8796" y="2639468"/>
            <a:ext cx="4028839" cy="18914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4239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EFB203-9E20-4897-85AA-B9C62048ECD1}" type="slidenum">
              <a:rPr lang="en-US" smtClean="0">
                <a:solidFill>
                  <a:srgbClr val="90C226"/>
                </a:solidFill>
              </a:rPr>
              <a:pPr/>
              <a:t>33</a:t>
            </a:fld>
            <a:endParaRPr lang="en-US">
              <a:solidFill>
                <a:srgbClr val="90C226"/>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9" name="Slide Number Placeholder 3"/>
          <p:cNvSpPr txBox="1">
            <a:spLocks/>
          </p:cNvSpPr>
          <p:nvPr/>
        </p:nvSpPr>
        <p:spPr>
          <a:xfrm>
            <a:off x="8940800" y="6508761"/>
            <a:ext cx="2844800" cy="365125"/>
          </a:xfrm>
          <a:prstGeom prst="rect">
            <a:avLst/>
          </a:prstGeom>
        </p:spPr>
        <p:txBody>
          <a:bodyPr vert="horz" lIns="91440" tIns="45720" rIns="91440" bIns="45720" rtlCol="0" anchor="ctr"/>
          <a:lstStyle/>
          <a:p>
            <a:pPr algn="r">
              <a:defRPr/>
            </a:pPr>
            <a:fld id="{47EFB203-9E20-4897-85AA-B9C62048ECD1}" type="slidenum">
              <a:rPr lang="en-US" sz="1200">
                <a:solidFill>
                  <a:prstClr val="black">
                    <a:tint val="75000"/>
                  </a:prstClr>
                </a:solidFill>
              </a:rPr>
              <a:pPr algn="r">
                <a:defRPr/>
              </a:pPr>
              <a:t>33</a:t>
            </a:fld>
            <a:endParaRPr lang="en-US" sz="1200">
              <a:solidFill>
                <a:prstClr val="black">
                  <a:tint val="75000"/>
                </a:prstClr>
              </a:solidFill>
            </a:endParaRPr>
          </a:p>
        </p:txBody>
      </p:sp>
      <p:sp>
        <p:nvSpPr>
          <p:cNvPr id="10" name="Title 1"/>
          <p:cNvSpPr>
            <a:spLocks noGrp="1"/>
          </p:cNvSpPr>
          <p:nvPr>
            <p:ph type="title"/>
          </p:nvPr>
        </p:nvSpPr>
        <p:spPr>
          <a:xfrm>
            <a:off x="6361365" y="4388456"/>
            <a:ext cx="4860131" cy="2150456"/>
          </a:xfrm>
        </p:spPr>
        <p:txBody>
          <a:bodyPr>
            <a:noAutofit/>
          </a:bodyPr>
          <a:lstStyle/>
          <a:p>
            <a:r>
              <a:rPr lang="en-US" sz="2000" dirty="0" smtClean="0">
                <a:effectLst>
                  <a:outerShdw blurRad="38100" dist="38100" dir="2700000" algn="tl">
                    <a:srgbClr val="000000">
                      <a:alpha val="43137"/>
                    </a:srgbClr>
                  </a:outerShdw>
                </a:effectLst>
              </a:rPr>
              <a:t>-Guam Waterworks Authority Wastewater and Sewage Treatment Plants</a:t>
            </a:r>
            <a:br>
              <a:rPr lang="en-US" sz="20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-TriStar Terminals Guam, Inc.</a:t>
            </a:r>
            <a:br>
              <a:rPr lang="en-US" sz="2000" dirty="0" smtClean="0">
                <a:effectLst>
                  <a:outerShdw blurRad="38100" dist="38100" dir="2700000" algn="tl">
                    <a:srgbClr val="000000">
                      <a:alpha val="43137"/>
                    </a:srgbClr>
                  </a:outerShdw>
                </a:effectLst>
              </a:rPr>
            </a:br>
            <a:r>
              <a:rPr lang="en-US" sz="1400" dirty="0">
                <a:solidFill>
                  <a:srgbClr val="0070C0"/>
                </a:solidFill>
              </a:rPr>
              <a:t>REQUIRING </a:t>
            </a:r>
            <a:r>
              <a:rPr lang="en-US" sz="1400" dirty="0" smtClean="0">
                <a:solidFill>
                  <a:srgbClr val="0070C0"/>
                </a:solidFill>
              </a:rPr>
              <a:t>NPDES PERMIT</a:t>
            </a:r>
            <a:endParaRPr lang="en-US" sz="1400" b="1" dirty="0">
              <a:solidFill>
                <a:schemeClr val="tx2">
                  <a:lumMod val="75000"/>
                </a:schemeClr>
              </a:solidFill>
              <a:effectLst>
                <a:outerShdw blurRad="38100" dist="38100" dir="2700000" algn="tl">
                  <a:srgbClr val="000000">
                    <a:alpha val="43137"/>
                  </a:srgbClr>
                </a:outerShdw>
              </a:effectLst>
            </a:endParaRPr>
          </a:p>
        </p:txBody>
      </p:sp>
      <p:sp>
        <p:nvSpPr>
          <p:cNvPr id="14" name="Title 1"/>
          <p:cNvSpPr txBox="1">
            <a:spLocks/>
          </p:cNvSpPr>
          <p:nvPr/>
        </p:nvSpPr>
        <p:spPr>
          <a:xfrm>
            <a:off x="514668" y="4876800"/>
            <a:ext cx="4838488" cy="15386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prstClr val="black"/>
                </a:solidFill>
                <a:effectLst>
                  <a:outerShdw blurRad="38100" dist="38100" dir="2700000" algn="tl">
                    <a:srgbClr val="000000">
                      <a:alpha val="43137"/>
                    </a:srgbClr>
                  </a:outerShdw>
                </a:effectLst>
              </a:rPr>
              <a:t>Repair of Merizo Pier and Boat Ramp</a:t>
            </a:r>
          </a:p>
          <a:p>
            <a:r>
              <a:rPr lang="en-US" sz="1400" dirty="0">
                <a:solidFill>
                  <a:srgbClr val="0070C0"/>
                </a:solidFill>
              </a:rPr>
              <a:t>REQUIRING </a:t>
            </a:r>
            <a:r>
              <a:rPr lang="en-US" sz="1400" dirty="0" smtClean="0">
                <a:solidFill>
                  <a:srgbClr val="0070C0"/>
                </a:solidFill>
              </a:rPr>
              <a:t>ACOE </a:t>
            </a:r>
            <a:r>
              <a:rPr lang="en-US" sz="1400" dirty="0">
                <a:solidFill>
                  <a:srgbClr val="0070C0"/>
                </a:solidFill>
              </a:rPr>
              <a:t>PERMIT</a:t>
            </a:r>
            <a:endParaRPr lang="en-US" sz="1400" dirty="0" smtClean="0">
              <a:solidFill>
                <a:srgbClr val="0070C0"/>
              </a:solidFill>
            </a:endParaRPr>
          </a:p>
        </p:txBody>
      </p:sp>
      <p:sp>
        <p:nvSpPr>
          <p:cNvPr id="15" name="Title 1"/>
          <p:cNvSpPr txBox="1">
            <a:spLocks/>
          </p:cNvSpPr>
          <p:nvPr/>
        </p:nvSpPr>
        <p:spPr>
          <a:xfrm>
            <a:off x="7" y="970106"/>
            <a:ext cx="12191999" cy="9150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2C3C43">
                    <a:lumMod val="75000"/>
                  </a:srgbClr>
                </a:solidFill>
              </a:rPr>
              <a:t>Activities Requiring a</a:t>
            </a:r>
          </a:p>
          <a:p>
            <a:r>
              <a:rPr lang="en-US" b="1" dirty="0" smtClean="0">
                <a:solidFill>
                  <a:srgbClr val="2C3C43">
                    <a:lumMod val="75000"/>
                  </a:srgbClr>
                </a:solidFill>
              </a:rPr>
              <a:t>Federal License or Permit </a:t>
            </a:r>
          </a:p>
          <a:p>
            <a:r>
              <a:rPr lang="en-US" sz="4000" b="1" dirty="0" smtClean="0">
                <a:solidFill>
                  <a:srgbClr val="2C3C43">
                    <a:lumMod val="75000"/>
                  </a:srgbClr>
                </a:solidFill>
              </a:rPr>
              <a:t>Project Cases</a:t>
            </a:r>
            <a:r>
              <a:rPr lang="en-US" b="1" dirty="0" smtClean="0">
                <a:solidFill>
                  <a:prstClr val="black"/>
                </a:solidFill>
              </a:rPr>
              <a:t/>
            </a:r>
            <a:br>
              <a:rPr lang="en-US" b="1" dirty="0" smtClean="0">
                <a:solidFill>
                  <a:prstClr val="black"/>
                </a:solidFill>
              </a:rPr>
            </a:br>
            <a:endParaRPr lang="en-US" b="1" dirty="0">
              <a:solidFill>
                <a:srgbClr val="2C3C43">
                  <a:lumMod val="75000"/>
                </a:srgbClr>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668" y="2327693"/>
            <a:ext cx="4838488" cy="271814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4000" y="2438405"/>
            <a:ext cx="4414296" cy="2203135"/>
          </a:xfrm>
          <a:prstGeom prst="rect">
            <a:avLst/>
          </a:prstGeom>
        </p:spPr>
      </p:pic>
    </p:spTree>
    <p:extLst>
      <p:ext uri="{BB962C8B-B14F-4D97-AF65-F5344CB8AC3E}">
        <p14:creationId xmlns:p14="http://schemas.microsoft.com/office/powerpoint/2010/main" val="579858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EFB203-9E20-4897-85AA-B9C62048ECD1}" type="slidenum">
              <a:rPr lang="en-US" smtClean="0">
                <a:solidFill>
                  <a:srgbClr val="90C226"/>
                </a:solidFill>
              </a:rPr>
              <a:pPr/>
              <a:t>34</a:t>
            </a:fld>
            <a:endParaRPr lang="en-US">
              <a:solidFill>
                <a:srgbClr val="90C226"/>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Slide Number Placeholder 3"/>
          <p:cNvSpPr txBox="1">
            <a:spLocks/>
          </p:cNvSpPr>
          <p:nvPr/>
        </p:nvSpPr>
        <p:spPr>
          <a:xfrm>
            <a:off x="8940800" y="6508761"/>
            <a:ext cx="2844800" cy="365125"/>
          </a:xfrm>
          <a:prstGeom prst="rect">
            <a:avLst/>
          </a:prstGeom>
        </p:spPr>
        <p:txBody>
          <a:bodyPr vert="horz" lIns="91440" tIns="45720" rIns="91440" bIns="45720" rtlCol="0" anchor="ctr"/>
          <a:lstStyle/>
          <a:p>
            <a:pPr algn="r">
              <a:defRPr/>
            </a:pPr>
            <a:fld id="{47EFB203-9E20-4897-85AA-B9C62048ECD1}" type="slidenum">
              <a:rPr lang="en-US" sz="1200">
                <a:solidFill>
                  <a:prstClr val="black">
                    <a:tint val="75000"/>
                  </a:prstClr>
                </a:solidFill>
              </a:rPr>
              <a:pPr algn="r">
                <a:defRPr/>
              </a:pPr>
              <a:t>34</a:t>
            </a:fld>
            <a:endParaRPr lang="en-US" sz="1200">
              <a:solidFill>
                <a:prstClr val="black">
                  <a:tint val="75000"/>
                </a:prstClr>
              </a:solidFill>
            </a:endParaRPr>
          </a:p>
        </p:txBody>
      </p:sp>
      <p:sp>
        <p:nvSpPr>
          <p:cNvPr id="10" name="Title 1"/>
          <p:cNvSpPr>
            <a:spLocks noGrp="1"/>
          </p:cNvSpPr>
          <p:nvPr>
            <p:ph type="title"/>
          </p:nvPr>
        </p:nvSpPr>
        <p:spPr>
          <a:xfrm>
            <a:off x="6788009" y="4069599"/>
            <a:ext cx="5424235" cy="919021"/>
          </a:xfrm>
        </p:spPr>
        <p:txBody>
          <a:bodyPr>
            <a:noAutofit/>
          </a:bodyPr>
          <a:lstStyle/>
          <a:p>
            <a:r>
              <a:rPr lang="en-US" sz="2400" dirty="0" smtClean="0">
                <a:effectLst>
                  <a:outerShdw blurRad="38100" dist="38100" dir="2700000" algn="tl">
                    <a:srgbClr val="000000">
                      <a:alpha val="43137"/>
                    </a:srgbClr>
                  </a:outerShdw>
                </a:effectLst>
              </a:rPr>
              <a:t>Department of Public Works</a:t>
            </a:r>
            <a:r>
              <a:rPr lang="en-US" sz="2000" dirty="0" smtClean="0">
                <a:effectLst>
                  <a:outerShdw blurRad="38100" dist="38100" dir="2700000" algn="tl">
                    <a:srgbClr val="000000">
                      <a:alpha val="43137"/>
                    </a:srgbClr>
                  </a:outerShdw>
                </a:effectLst>
              </a:rPr>
              <a:t/>
            </a:r>
            <a:br>
              <a:rPr lang="en-US" sz="2000" dirty="0" smtClean="0">
                <a:effectLst>
                  <a:outerShdw blurRad="38100" dist="38100" dir="2700000" algn="tl">
                    <a:srgbClr val="000000">
                      <a:alpha val="43137"/>
                    </a:srgbClr>
                  </a:outerShdw>
                </a:effectLst>
              </a:rPr>
            </a:br>
            <a:r>
              <a:rPr lang="en-US" sz="2000" dirty="0" smtClean="0">
                <a:solidFill>
                  <a:srgbClr val="0070C0"/>
                </a:solidFill>
              </a:rPr>
              <a:t>Replacement/upgrade</a:t>
            </a:r>
            <a:br>
              <a:rPr lang="en-US" sz="2000" dirty="0" smtClean="0">
                <a:solidFill>
                  <a:srgbClr val="0070C0"/>
                </a:solidFill>
              </a:rPr>
            </a:br>
            <a:r>
              <a:rPr lang="en-US" sz="2000" dirty="0" smtClean="0">
                <a:solidFill>
                  <a:srgbClr val="0070C0"/>
                </a:solidFill>
              </a:rPr>
              <a:t>of traffic signal systems</a:t>
            </a:r>
            <a:endParaRPr lang="en-US" sz="1400" b="1" dirty="0">
              <a:solidFill>
                <a:srgbClr val="0070C0"/>
              </a:solidFill>
            </a:endParaRPr>
          </a:p>
        </p:txBody>
      </p:sp>
      <p:sp>
        <p:nvSpPr>
          <p:cNvPr id="14" name="Title 1"/>
          <p:cNvSpPr txBox="1">
            <a:spLocks/>
          </p:cNvSpPr>
          <p:nvPr/>
        </p:nvSpPr>
        <p:spPr>
          <a:xfrm>
            <a:off x="110917" y="4800600"/>
            <a:ext cx="6696283" cy="179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prstClr val="black"/>
                </a:solidFill>
                <a:effectLst>
                  <a:outerShdw blurRad="38100" dist="38100" dir="2700000" algn="tl">
                    <a:srgbClr val="000000">
                      <a:alpha val="43137"/>
                    </a:srgbClr>
                  </a:outerShdw>
                </a:effectLst>
              </a:rPr>
              <a:t>Guam Housing Urban Renewal Authority (GHURA) </a:t>
            </a:r>
          </a:p>
          <a:p>
            <a:r>
              <a:rPr lang="en-US" sz="2400" dirty="0" smtClean="0">
                <a:solidFill>
                  <a:srgbClr val="0070C0"/>
                </a:solidFill>
              </a:rPr>
              <a:t>New construction/rehabs/upgrades</a:t>
            </a:r>
          </a:p>
        </p:txBody>
      </p:sp>
      <p:sp>
        <p:nvSpPr>
          <p:cNvPr id="15" name="Title 1"/>
          <p:cNvSpPr txBox="1">
            <a:spLocks/>
          </p:cNvSpPr>
          <p:nvPr/>
        </p:nvSpPr>
        <p:spPr>
          <a:xfrm>
            <a:off x="7" y="685800"/>
            <a:ext cx="12191999" cy="10872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2C3C43">
                    <a:lumMod val="75000"/>
                  </a:srgbClr>
                </a:solidFill>
              </a:rPr>
              <a:t>Federal Assistance to Local Governments - </a:t>
            </a:r>
            <a:r>
              <a:rPr lang="en-US" sz="4000" b="1" dirty="0" smtClean="0">
                <a:solidFill>
                  <a:srgbClr val="2C3C43">
                    <a:lumMod val="75000"/>
                  </a:srgbClr>
                </a:solidFill>
              </a:rPr>
              <a:t>Project Cases</a:t>
            </a:r>
            <a:r>
              <a:rPr lang="en-US" b="1" dirty="0" smtClean="0">
                <a:solidFill>
                  <a:prstClr val="black"/>
                </a:solidFill>
              </a:rPr>
              <a:t/>
            </a:r>
            <a:br>
              <a:rPr lang="en-US" b="1" dirty="0" smtClean="0">
                <a:solidFill>
                  <a:prstClr val="black"/>
                </a:solidFill>
              </a:rPr>
            </a:br>
            <a:endParaRPr lang="en-US" b="1" dirty="0">
              <a:solidFill>
                <a:srgbClr val="2C3C43">
                  <a:lumMod val="75000"/>
                </a:srgbClr>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9899" t="19601" r="8235" b="24400"/>
          <a:stretch/>
        </p:blipFill>
        <p:spPr>
          <a:xfrm>
            <a:off x="143838" y="2895600"/>
            <a:ext cx="3107364" cy="13620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4491" b="19442"/>
          <a:stretch/>
        </p:blipFill>
        <p:spPr>
          <a:xfrm>
            <a:off x="2946403" y="3607751"/>
            <a:ext cx="3316428" cy="1345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439" y="1828800"/>
            <a:ext cx="5002161" cy="1143000"/>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6022" r="28570" b="33839"/>
          <a:stretch/>
        </p:blipFill>
        <p:spPr>
          <a:xfrm>
            <a:off x="7620000" y="2646109"/>
            <a:ext cx="3860800" cy="13064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04266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EFB203-9E20-4897-85AA-B9C62048ECD1}" type="slidenum">
              <a:rPr lang="en-US" smtClean="0">
                <a:solidFill>
                  <a:srgbClr val="90C226"/>
                </a:solidFill>
              </a:rPr>
              <a:pPr/>
              <a:t>35</a:t>
            </a:fld>
            <a:endParaRPr lang="en-US">
              <a:solidFill>
                <a:srgbClr val="90C226"/>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9" name="Slide Number Placeholder 3"/>
          <p:cNvSpPr txBox="1">
            <a:spLocks/>
          </p:cNvSpPr>
          <p:nvPr/>
        </p:nvSpPr>
        <p:spPr>
          <a:xfrm>
            <a:off x="8940800" y="6508761"/>
            <a:ext cx="2844800" cy="365125"/>
          </a:xfrm>
          <a:prstGeom prst="rect">
            <a:avLst/>
          </a:prstGeom>
        </p:spPr>
        <p:txBody>
          <a:bodyPr vert="horz" lIns="91440" tIns="45720" rIns="91440" bIns="45720" rtlCol="0" anchor="ctr"/>
          <a:lstStyle/>
          <a:p>
            <a:pPr algn="r">
              <a:defRPr/>
            </a:pPr>
            <a:fld id="{47EFB203-9E20-4897-85AA-B9C62048ECD1}" type="slidenum">
              <a:rPr lang="en-US" sz="1200">
                <a:solidFill>
                  <a:prstClr val="black">
                    <a:tint val="75000"/>
                  </a:prstClr>
                </a:solidFill>
              </a:rPr>
              <a:pPr algn="r">
                <a:defRPr/>
              </a:pPr>
              <a:t>35</a:t>
            </a:fld>
            <a:endParaRPr lang="en-US" sz="1200">
              <a:solidFill>
                <a:prstClr val="black">
                  <a:tint val="75000"/>
                </a:prstClr>
              </a:solidFill>
            </a:endParaRPr>
          </a:p>
        </p:txBody>
      </p:sp>
      <p:sp>
        <p:nvSpPr>
          <p:cNvPr id="14" name="Title 1"/>
          <p:cNvSpPr txBox="1">
            <a:spLocks/>
          </p:cNvSpPr>
          <p:nvPr/>
        </p:nvSpPr>
        <p:spPr>
          <a:xfrm>
            <a:off x="812800" y="457203"/>
            <a:ext cx="11074400" cy="5867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prstClr val="black"/>
                </a:solidFill>
              </a:rPr>
              <a:t>1)  Certification Statement required for activities requiring a </a:t>
            </a:r>
            <a:r>
              <a:rPr lang="en-US" sz="2800" b="1" i="1" dirty="0" smtClean="0">
                <a:solidFill>
                  <a:prstClr val="black"/>
                </a:solidFill>
              </a:rPr>
              <a:t>Federal License or Permit</a:t>
            </a:r>
          </a:p>
          <a:p>
            <a:pPr algn="l"/>
            <a:endParaRPr lang="en-US" sz="2800" dirty="0" smtClean="0">
              <a:solidFill>
                <a:prstClr val="black"/>
              </a:solidFill>
            </a:endParaRPr>
          </a:p>
          <a:p>
            <a:pPr algn="l"/>
            <a:r>
              <a:rPr lang="en-US" sz="2800" dirty="0" smtClean="0">
                <a:solidFill>
                  <a:prstClr val="black"/>
                </a:solidFill>
              </a:rPr>
              <a:t>A letter describing the proposed activity and certifying that it “complies with Guam’s approved coastal management program and will be conducted in a manner consistent with such program”</a:t>
            </a:r>
          </a:p>
          <a:p>
            <a:pPr algn="l"/>
            <a:endParaRPr lang="en-US" sz="2800" dirty="0" smtClean="0">
              <a:solidFill>
                <a:prstClr val="black"/>
              </a:solidFill>
            </a:endParaRPr>
          </a:p>
          <a:p>
            <a:pPr algn="l"/>
            <a:r>
              <a:rPr lang="en-US" sz="2800" dirty="0" smtClean="0">
                <a:solidFill>
                  <a:prstClr val="black"/>
                </a:solidFill>
              </a:rPr>
              <a:t>2)  </a:t>
            </a:r>
            <a:r>
              <a:rPr lang="en-US" sz="2800" b="1" dirty="0" smtClean="0">
                <a:solidFill>
                  <a:prstClr val="black"/>
                </a:solidFill>
              </a:rPr>
              <a:t>PUBLIC NOTICE </a:t>
            </a:r>
            <a:r>
              <a:rPr lang="en-US" sz="2400" i="1" dirty="0" smtClean="0">
                <a:solidFill>
                  <a:prstClr val="black"/>
                </a:solidFill>
              </a:rPr>
              <a:t>(for projects/activities 1 &amp; 2)</a:t>
            </a:r>
          </a:p>
          <a:p>
            <a:pPr algn="l"/>
            <a:r>
              <a:rPr lang="en-US" sz="2800" dirty="0">
                <a:solidFill>
                  <a:prstClr val="black"/>
                </a:solidFill>
              </a:rPr>
              <a:t>	</a:t>
            </a:r>
            <a:r>
              <a:rPr lang="en-US" sz="2800" dirty="0" smtClean="0">
                <a:solidFill>
                  <a:prstClr val="black"/>
                </a:solidFill>
              </a:rPr>
              <a:t>– 21 day public comment period</a:t>
            </a:r>
            <a:endParaRPr lang="en-US" sz="2400" dirty="0" smtClean="0">
              <a:solidFill>
                <a:srgbClr val="0070C0"/>
              </a:solidFill>
            </a:endParaRPr>
          </a:p>
        </p:txBody>
      </p:sp>
      <p:sp>
        <p:nvSpPr>
          <p:cNvPr id="15" name="Title 1"/>
          <p:cNvSpPr txBox="1">
            <a:spLocks/>
          </p:cNvSpPr>
          <p:nvPr/>
        </p:nvSpPr>
        <p:spPr>
          <a:xfrm>
            <a:off x="7" y="685800"/>
            <a:ext cx="12191999"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2C3C43">
                    <a:lumMod val="75000"/>
                  </a:srgbClr>
                </a:solidFill>
              </a:rPr>
              <a:t>REQUIREMENTS</a:t>
            </a:r>
            <a:r>
              <a:rPr lang="en-US" b="1" dirty="0" smtClean="0">
                <a:solidFill>
                  <a:prstClr val="black"/>
                </a:solidFill>
              </a:rPr>
              <a:t/>
            </a:r>
            <a:br>
              <a:rPr lang="en-US" b="1" dirty="0" smtClean="0">
                <a:solidFill>
                  <a:prstClr val="black"/>
                </a:solidFill>
              </a:rPr>
            </a:br>
            <a:endParaRPr lang="en-US" b="1" dirty="0">
              <a:solidFill>
                <a:srgbClr val="2C3C43">
                  <a:lumMod val="75000"/>
                </a:srgbClr>
              </a:solidFill>
            </a:endParaRPr>
          </a:p>
        </p:txBody>
      </p:sp>
    </p:spTree>
    <p:extLst>
      <p:ext uri="{BB962C8B-B14F-4D97-AF65-F5344CB8AC3E}">
        <p14:creationId xmlns:p14="http://schemas.microsoft.com/office/powerpoint/2010/main" val="2112504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EFB203-9E20-4897-85AA-B9C62048ECD1}" type="slidenum">
              <a:rPr lang="en-US" smtClean="0">
                <a:solidFill>
                  <a:srgbClr val="90C226"/>
                </a:solidFill>
              </a:rPr>
              <a:pPr/>
              <a:t>36</a:t>
            </a:fld>
            <a:endParaRPr lang="en-US">
              <a:solidFill>
                <a:srgbClr val="90C226"/>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9" name="Slide Number Placeholder 3"/>
          <p:cNvSpPr txBox="1">
            <a:spLocks/>
          </p:cNvSpPr>
          <p:nvPr/>
        </p:nvSpPr>
        <p:spPr>
          <a:xfrm>
            <a:off x="8940800" y="6508761"/>
            <a:ext cx="2844800" cy="365125"/>
          </a:xfrm>
          <a:prstGeom prst="rect">
            <a:avLst/>
          </a:prstGeom>
        </p:spPr>
        <p:txBody>
          <a:bodyPr vert="horz" lIns="91440" tIns="45720" rIns="91440" bIns="45720" rtlCol="0" anchor="ctr"/>
          <a:lstStyle/>
          <a:p>
            <a:pPr algn="r">
              <a:defRPr/>
            </a:pPr>
            <a:fld id="{47EFB203-9E20-4897-85AA-B9C62048ECD1}" type="slidenum">
              <a:rPr lang="en-US" sz="1200">
                <a:solidFill>
                  <a:prstClr val="black">
                    <a:tint val="75000"/>
                  </a:prstClr>
                </a:solidFill>
              </a:rPr>
              <a:pPr algn="r">
                <a:defRPr/>
              </a:pPr>
              <a:t>36</a:t>
            </a:fld>
            <a:endParaRPr lang="en-US" sz="1200">
              <a:solidFill>
                <a:prstClr val="black">
                  <a:tint val="75000"/>
                </a:prstClr>
              </a:solidFill>
            </a:endParaRPr>
          </a:p>
        </p:txBody>
      </p:sp>
      <p:sp>
        <p:nvSpPr>
          <p:cNvPr id="14" name="Title 1"/>
          <p:cNvSpPr txBox="1">
            <a:spLocks/>
          </p:cNvSpPr>
          <p:nvPr/>
        </p:nvSpPr>
        <p:spPr>
          <a:xfrm>
            <a:off x="812800" y="457203"/>
            <a:ext cx="11074400" cy="5867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14350" indent="-514350" algn="l">
              <a:buFontTx/>
              <a:buAutoNum type="arabicParenR"/>
            </a:pPr>
            <a:endParaRPr lang="en-US" sz="2800" b="1" i="1" dirty="0" smtClean="0">
              <a:solidFill>
                <a:prstClr val="black"/>
              </a:solidFill>
            </a:endParaRPr>
          </a:p>
          <a:p>
            <a:pPr marL="514350" indent="-514350" algn="l">
              <a:buFontTx/>
              <a:buAutoNum type="arabicParenR"/>
            </a:pPr>
            <a:endParaRPr lang="en-US" sz="2800" b="1" i="1" dirty="0" smtClean="0">
              <a:solidFill>
                <a:prstClr val="black"/>
              </a:solidFill>
            </a:endParaRPr>
          </a:p>
          <a:p>
            <a:pPr marL="514350" indent="-514350" algn="l">
              <a:buFontTx/>
              <a:buAutoNum type="arabicParenR"/>
            </a:pPr>
            <a:r>
              <a:rPr lang="en-US" sz="2800" b="1" i="1" dirty="0" smtClean="0">
                <a:solidFill>
                  <a:prstClr val="black"/>
                </a:solidFill>
              </a:rPr>
              <a:t>Federal Consistency Layer</a:t>
            </a:r>
          </a:p>
          <a:p>
            <a:pPr marL="514350" indent="-514350" algn="l">
              <a:buFontTx/>
              <a:buAutoNum type="arabicParenR"/>
            </a:pPr>
            <a:r>
              <a:rPr lang="en-US" sz="2800" b="1" i="1" dirty="0" smtClean="0">
                <a:solidFill>
                  <a:prstClr val="black"/>
                </a:solidFill>
              </a:rPr>
              <a:t>Guam Land Use Commission Layer</a:t>
            </a:r>
          </a:p>
          <a:p>
            <a:pPr marL="514350" indent="-514350" algn="l">
              <a:buFontTx/>
              <a:buAutoNum type="arabicParenR"/>
            </a:pPr>
            <a:r>
              <a:rPr lang="en-US" sz="2800" b="1" i="1" dirty="0" smtClean="0">
                <a:solidFill>
                  <a:prstClr val="black"/>
                </a:solidFill>
              </a:rPr>
              <a:t>Master Street Layer</a:t>
            </a:r>
          </a:p>
          <a:p>
            <a:pPr marL="514350" indent="-514350" algn="l">
              <a:buFontTx/>
              <a:buAutoNum type="arabicParenR"/>
            </a:pPr>
            <a:r>
              <a:rPr lang="en-US" sz="2800" b="1" i="1" dirty="0" smtClean="0">
                <a:solidFill>
                  <a:prstClr val="black"/>
                </a:solidFill>
              </a:rPr>
              <a:t>GIS Viewers </a:t>
            </a:r>
          </a:p>
          <a:p>
            <a:pPr marL="514350" indent="-514350" algn="l"/>
            <a:r>
              <a:rPr lang="en-US" sz="2800" b="1" i="1" dirty="0" smtClean="0">
                <a:solidFill>
                  <a:prstClr val="black"/>
                </a:solidFill>
              </a:rPr>
              <a:t>	Tsunami Evacuation Map </a:t>
            </a:r>
          </a:p>
          <a:p>
            <a:pPr marL="514350" indent="-514350" algn="l"/>
            <a:r>
              <a:rPr lang="en-US" sz="2800" b="1" i="1" dirty="0" smtClean="0">
                <a:solidFill>
                  <a:prstClr val="black"/>
                </a:solidFill>
              </a:rPr>
              <a:t>	Sea Level Rise</a:t>
            </a:r>
          </a:p>
          <a:p>
            <a:pPr marL="514350" indent="-514350" algn="l"/>
            <a:r>
              <a:rPr lang="en-US" sz="2800" b="1" i="1" dirty="0" smtClean="0">
                <a:solidFill>
                  <a:prstClr val="black"/>
                </a:solidFill>
              </a:rPr>
              <a:t>	Coastal-Change Analysis Program (C-CAP)</a:t>
            </a:r>
          </a:p>
          <a:p>
            <a:pPr marL="514350" indent="-514350" algn="l"/>
            <a:r>
              <a:rPr lang="en-US" sz="2800" b="1" i="1" dirty="0" smtClean="0">
                <a:solidFill>
                  <a:prstClr val="black"/>
                </a:solidFill>
              </a:rPr>
              <a:t>	Guam Resource Environmental Assessment Tool (GREAT)</a:t>
            </a:r>
          </a:p>
          <a:p>
            <a:pPr marL="514350" indent="-514350" algn="l"/>
            <a:r>
              <a:rPr lang="en-US" sz="2800" b="1" i="1" dirty="0" smtClean="0">
                <a:solidFill>
                  <a:prstClr val="black"/>
                </a:solidFill>
              </a:rPr>
              <a:t>5) Data Request and Sharing (networking), General Public,</a:t>
            </a:r>
          </a:p>
          <a:p>
            <a:pPr marL="514350" indent="-514350" algn="l"/>
            <a:r>
              <a:rPr lang="en-US" sz="2800" b="1" i="1" dirty="0" smtClean="0">
                <a:solidFill>
                  <a:prstClr val="black"/>
                </a:solidFill>
              </a:rPr>
              <a:t>    GIS Users (Local and Federal counter-parts)</a:t>
            </a:r>
          </a:p>
          <a:p>
            <a:pPr marL="514350" indent="-514350" algn="l"/>
            <a:r>
              <a:rPr lang="en-US" sz="2800" b="1" i="1" dirty="0" smtClean="0">
                <a:solidFill>
                  <a:prstClr val="black"/>
                </a:solidFill>
              </a:rPr>
              <a:t>6) Pilot ARCSDE -  Repository </a:t>
            </a:r>
          </a:p>
          <a:p>
            <a:pPr marL="514350" indent="-514350" algn="l"/>
            <a:r>
              <a:rPr lang="en-US" sz="2800" b="1" i="1" dirty="0" smtClean="0">
                <a:solidFill>
                  <a:prstClr val="black"/>
                </a:solidFill>
              </a:rPr>
              <a:t>7) GIS User Group – April 2016 (PGIS)</a:t>
            </a:r>
          </a:p>
          <a:p>
            <a:pPr marL="514350" indent="-514350" algn="l"/>
            <a:r>
              <a:rPr lang="en-US" sz="2800" b="1" i="1" dirty="0" smtClean="0">
                <a:solidFill>
                  <a:prstClr val="black"/>
                </a:solidFill>
              </a:rPr>
              <a:t>	</a:t>
            </a:r>
          </a:p>
        </p:txBody>
      </p:sp>
      <p:sp>
        <p:nvSpPr>
          <p:cNvPr id="15" name="Title 1"/>
          <p:cNvSpPr txBox="1">
            <a:spLocks/>
          </p:cNvSpPr>
          <p:nvPr/>
        </p:nvSpPr>
        <p:spPr>
          <a:xfrm>
            <a:off x="7" y="685800"/>
            <a:ext cx="12191999"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2C3C43">
                    <a:lumMod val="75000"/>
                  </a:srgbClr>
                </a:solidFill>
              </a:rPr>
              <a:t>GIS</a:t>
            </a:r>
            <a:r>
              <a:rPr lang="en-US" b="1" dirty="0" smtClean="0">
                <a:solidFill>
                  <a:prstClr val="black"/>
                </a:solidFill>
              </a:rPr>
              <a:t/>
            </a:r>
            <a:br>
              <a:rPr lang="en-US" b="1" dirty="0" smtClean="0">
                <a:solidFill>
                  <a:prstClr val="black"/>
                </a:solidFill>
              </a:rPr>
            </a:br>
            <a:endParaRPr lang="en-US" b="1" dirty="0">
              <a:solidFill>
                <a:srgbClr val="2C3C43">
                  <a:lumMod val="75000"/>
                </a:srgbClr>
              </a:solidFill>
            </a:endParaRPr>
          </a:p>
        </p:txBody>
      </p:sp>
    </p:spTree>
    <p:extLst>
      <p:ext uri="{BB962C8B-B14F-4D97-AF65-F5344CB8AC3E}">
        <p14:creationId xmlns:p14="http://schemas.microsoft.com/office/powerpoint/2010/main" val="633866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7EFB203-9E20-4897-85AA-B9C62048ECD1}" type="slidenum">
              <a:rPr lang="en-US" smtClean="0">
                <a:solidFill>
                  <a:prstClr val="black">
                    <a:tint val="75000"/>
                  </a:prstClr>
                </a:solidFill>
              </a:rPr>
              <a:pPr/>
              <a:t>4</a:t>
            </a:fld>
            <a:endParaRPr lang="en-US" dirty="0">
              <a:solidFill>
                <a:prstClr val="black">
                  <a:tint val="75000"/>
                </a:prstClr>
              </a:solidFill>
            </a:endParaRPr>
          </a:p>
        </p:txBody>
      </p:sp>
      <p:grpSp>
        <p:nvGrpSpPr>
          <p:cNvPr id="4" name="Group 3"/>
          <p:cNvGrpSpPr/>
          <p:nvPr/>
        </p:nvGrpSpPr>
        <p:grpSpPr>
          <a:xfrm>
            <a:off x="3968496" y="152400"/>
            <a:ext cx="3657600" cy="3657600"/>
            <a:chOff x="3121152" y="-266701"/>
            <a:chExt cx="3130296" cy="3130296"/>
          </a:xfrm>
          <a:scene3d>
            <a:camera prst="orthographicFront">
              <a:rot lat="0" lon="0" rev="0"/>
            </a:camera>
            <a:lightRig rig="contrasting" dir="t">
              <a:rot lat="0" lon="0" rev="1200000"/>
            </a:lightRig>
          </a:scene3d>
        </p:grpSpPr>
        <p:sp>
          <p:nvSpPr>
            <p:cNvPr id="15" name="Oval 14"/>
            <p:cNvSpPr/>
            <p:nvPr/>
          </p:nvSpPr>
          <p:spPr>
            <a:xfrm>
              <a:off x="3121152" y="-266701"/>
              <a:ext cx="3130296" cy="3130296"/>
            </a:xfrm>
            <a:prstGeom prst="ellipse">
              <a:avLst/>
            </a:prstGeom>
            <a:sp3d contourW="12700" prstMaterial="clear">
              <a:bevelT w="177800" h="254000"/>
              <a:bevelB w="152400"/>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4"/>
            <p:cNvSpPr/>
            <p:nvPr/>
          </p:nvSpPr>
          <p:spPr>
            <a:xfrm>
              <a:off x="3572436" y="59371"/>
              <a:ext cx="2407920" cy="99326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889000">
                <a:lnSpc>
                  <a:spcPct val="90000"/>
                </a:lnSpc>
                <a:spcBef>
                  <a:spcPct val="0"/>
                </a:spcBef>
                <a:spcAft>
                  <a:spcPct val="35000"/>
                </a:spcAft>
              </a:pPr>
              <a:r>
                <a:rPr lang="en-US" sz="2000" b="1" i="1" u="sng" dirty="0">
                  <a:solidFill>
                    <a:prstClr val="white"/>
                  </a:solidFill>
                  <a:latin typeface="Arial" pitchFamily="34" charset="0"/>
                  <a:cs typeface="Arial" pitchFamily="34" charset="0"/>
                </a:rPr>
                <a:t>Federal Influence</a:t>
              </a:r>
            </a:p>
            <a:p>
              <a:pPr algn="ctr" defTabSz="889000">
                <a:lnSpc>
                  <a:spcPct val="90000"/>
                </a:lnSpc>
                <a:spcBef>
                  <a:spcPct val="0"/>
                </a:spcBef>
                <a:spcAft>
                  <a:spcPct val="35000"/>
                </a:spcAft>
              </a:pPr>
              <a:r>
                <a:rPr lang="en-US" sz="1600" b="1" i="1" dirty="0">
                  <a:solidFill>
                    <a:prstClr val="white"/>
                  </a:solidFill>
                  <a:latin typeface="Arial" pitchFamily="34" charset="0"/>
                  <a:cs typeface="Arial" pitchFamily="34" charset="0"/>
                </a:rPr>
                <a:t>Federal Consistency</a:t>
              </a:r>
            </a:p>
            <a:p>
              <a:pPr algn="ctr" defTabSz="889000">
                <a:lnSpc>
                  <a:spcPct val="90000"/>
                </a:lnSpc>
                <a:spcBef>
                  <a:spcPct val="0"/>
                </a:spcBef>
                <a:spcAft>
                  <a:spcPct val="35000"/>
                </a:spcAft>
              </a:pPr>
              <a:r>
                <a:rPr lang="en-US" sz="1600" b="1" i="1" dirty="0">
                  <a:solidFill>
                    <a:prstClr val="white"/>
                  </a:solidFill>
                  <a:latin typeface="Arial" pitchFamily="34" charset="0"/>
                  <a:cs typeface="Arial" pitchFamily="34" charset="0"/>
                </a:rPr>
                <a:t>Nat Resource Policy</a:t>
              </a:r>
              <a:endParaRPr lang="en-US" sz="1600" dirty="0">
                <a:solidFill>
                  <a:prstClr val="white"/>
                </a:solidFill>
              </a:endParaRPr>
            </a:p>
          </p:txBody>
        </p:sp>
      </p:grpSp>
      <p:grpSp>
        <p:nvGrpSpPr>
          <p:cNvPr id="8" name="Group 7"/>
          <p:cNvGrpSpPr/>
          <p:nvPr/>
        </p:nvGrpSpPr>
        <p:grpSpPr>
          <a:xfrm>
            <a:off x="1981200" y="1389184"/>
            <a:ext cx="4038600" cy="4097216"/>
            <a:chOff x="1431798" y="1399318"/>
            <a:chExt cx="3130296" cy="3175729"/>
          </a:xfrm>
          <a:scene3d>
            <a:camera prst="orthographicFront">
              <a:rot lat="0" lon="0" rev="0"/>
            </a:camera>
            <a:lightRig rig="contrasting" dir="t">
              <a:rot lat="0" lon="0" rev="1200000"/>
            </a:lightRig>
          </a:scene3d>
        </p:grpSpPr>
        <p:sp>
          <p:nvSpPr>
            <p:cNvPr id="9" name="Oval 8"/>
            <p:cNvSpPr/>
            <p:nvPr/>
          </p:nvSpPr>
          <p:spPr>
            <a:xfrm>
              <a:off x="1431798" y="1444751"/>
              <a:ext cx="3130296" cy="3130296"/>
            </a:xfrm>
            <a:prstGeom prst="ellipse">
              <a:avLst/>
            </a:prstGeom>
            <a:sp3d contourW="12700" prstMaterial="clear">
              <a:bevelT w="177800" h="254000"/>
              <a:bevelB w="152400"/>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0" name="Oval 10"/>
            <p:cNvSpPr/>
            <p:nvPr/>
          </p:nvSpPr>
          <p:spPr>
            <a:xfrm>
              <a:off x="1668047" y="1399318"/>
              <a:ext cx="1718310" cy="2407920"/>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800100">
                <a:lnSpc>
                  <a:spcPct val="90000"/>
                </a:lnSpc>
                <a:spcBef>
                  <a:spcPct val="0"/>
                </a:spcBef>
                <a:spcAft>
                  <a:spcPct val="35000"/>
                </a:spcAft>
              </a:pPr>
              <a:r>
                <a:rPr lang="en-US" sz="2000" b="1" i="1" u="sng" dirty="0">
                  <a:solidFill>
                    <a:prstClr val="white"/>
                  </a:solidFill>
                  <a:latin typeface="Arial" pitchFamily="34" charset="0"/>
                  <a:cs typeface="Arial" pitchFamily="34" charset="0"/>
                </a:rPr>
                <a:t>Land Use</a:t>
              </a:r>
            </a:p>
            <a:p>
              <a:pPr algn="ctr" defTabSz="800100">
                <a:lnSpc>
                  <a:spcPct val="90000"/>
                </a:lnSpc>
                <a:spcBef>
                  <a:spcPct val="0"/>
                </a:spcBef>
                <a:spcAft>
                  <a:spcPct val="35000"/>
                </a:spcAft>
              </a:pPr>
              <a:r>
                <a:rPr lang="en-US" sz="1600" b="1" i="1" dirty="0">
                  <a:solidFill>
                    <a:prstClr val="white"/>
                  </a:solidFill>
                  <a:latin typeface="Arial" pitchFamily="34" charset="0"/>
                  <a:cs typeface="Arial" pitchFamily="34" charset="0"/>
                </a:rPr>
                <a:t>Application Review Committee, GLUC GSPC, Env. C.H. </a:t>
              </a:r>
            </a:p>
            <a:p>
              <a:pPr algn="ctr" defTabSz="800100">
                <a:lnSpc>
                  <a:spcPct val="90000"/>
                </a:lnSpc>
                <a:spcBef>
                  <a:spcPct val="0"/>
                </a:spcBef>
                <a:spcAft>
                  <a:spcPct val="35000"/>
                </a:spcAft>
              </a:pPr>
              <a:r>
                <a:rPr lang="en-US" sz="1600" b="1" i="1" dirty="0">
                  <a:solidFill>
                    <a:prstClr val="white"/>
                  </a:solidFill>
                  <a:latin typeface="Arial" pitchFamily="34" charset="0"/>
                  <a:cs typeface="Arial" pitchFamily="34" charset="0"/>
                </a:rPr>
                <a:t>Habitat Rest.</a:t>
              </a:r>
              <a:endParaRPr lang="en-US" sz="1600" dirty="0">
                <a:solidFill>
                  <a:prstClr val="white"/>
                </a:solidFill>
              </a:endParaRPr>
            </a:p>
          </p:txBody>
        </p:sp>
      </p:grpSp>
      <p:sp>
        <p:nvSpPr>
          <p:cNvPr id="17" name="Rectangle 16"/>
          <p:cNvSpPr/>
          <p:nvPr/>
        </p:nvSpPr>
        <p:spPr>
          <a:xfrm>
            <a:off x="1295400" y="152400"/>
            <a:ext cx="4038600"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srgbClr val="00B0F0"/>
                </a:solidFill>
                <a:effectLst>
                  <a:outerShdw blurRad="50800" dist="39000" dir="5460000" algn="tl">
                    <a:srgbClr val="000000">
                      <a:alpha val="38000"/>
                    </a:srgbClr>
                  </a:outerShdw>
                </a:effectLst>
              </a:rPr>
              <a:t>Management </a:t>
            </a:r>
          </a:p>
          <a:p>
            <a:pPr algn="ctr"/>
            <a:r>
              <a:rPr lang="en-US" sz="4400" b="1" dirty="0">
                <a:ln w="11430"/>
                <a:solidFill>
                  <a:srgbClr val="00B0F0"/>
                </a:solidFill>
                <a:effectLst>
                  <a:outerShdw blurRad="50800" dist="39000" dir="5460000" algn="tl">
                    <a:srgbClr val="000000">
                      <a:alpha val="38000"/>
                    </a:srgbClr>
                  </a:outerShdw>
                </a:effectLst>
              </a:rPr>
              <a:t>Function</a:t>
            </a:r>
          </a:p>
        </p:txBody>
      </p:sp>
      <p:pic>
        <p:nvPicPr>
          <p:cNvPr id="19" name="Picture 18" descr="gcmp logo small.jpg"/>
          <p:cNvPicPr>
            <a:picLocks noChangeAspect="1"/>
          </p:cNvPicPr>
          <p:nvPr/>
        </p:nvPicPr>
        <p:blipFill>
          <a:blip r:embed="rId4" cstate="print">
            <a:clrChange>
              <a:clrFrom>
                <a:srgbClr val="ADB8BF"/>
              </a:clrFrom>
              <a:clrTo>
                <a:srgbClr val="ADB8BF">
                  <a:alpha val="0"/>
                </a:srgbClr>
              </a:clrTo>
            </a:clrChange>
            <a:lum bright="-8000"/>
            <a:alphaModFix/>
          </a:blip>
          <a:stretch>
            <a:fillRect/>
          </a:stretch>
        </p:blipFill>
        <p:spPr>
          <a:xfrm>
            <a:off x="8839201" y="5334011"/>
            <a:ext cx="1354931" cy="1307271"/>
          </a:xfrm>
          <a:prstGeom prst="ellipse">
            <a:avLst/>
          </a:prstGeom>
          <a:solidFill>
            <a:schemeClr val="accent1"/>
          </a:solidFill>
        </p:spPr>
      </p:pic>
      <p:grpSp>
        <p:nvGrpSpPr>
          <p:cNvPr id="20" name="Group 19"/>
          <p:cNvGrpSpPr/>
          <p:nvPr/>
        </p:nvGrpSpPr>
        <p:grpSpPr>
          <a:xfrm>
            <a:off x="3124200" y="2971800"/>
            <a:ext cx="3739896" cy="3733800"/>
            <a:chOff x="1736598" y="1444751"/>
            <a:chExt cx="3130296" cy="3130296"/>
          </a:xfrm>
          <a:scene3d>
            <a:camera prst="orthographicFront">
              <a:rot lat="0" lon="0" rev="0"/>
            </a:camera>
            <a:lightRig rig="contrasting" dir="t">
              <a:rot lat="0" lon="0" rev="1200000"/>
            </a:lightRig>
          </a:scene3d>
        </p:grpSpPr>
        <p:sp>
          <p:nvSpPr>
            <p:cNvPr id="21" name="Oval 20"/>
            <p:cNvSpPr/>
            <p:nvPr/>
          </p:nvSpPr>
          <p:spPr>
            <a:xfrm>
              <a:off x="1736598" y="1444751"/>
              <a:ext cx="3130296" cy="3130296"/>
            </a:xfrm>
            <a:prstGeom prst="ellipse">
              <a:avLst/>
            </a:prstGeom>
            <a:sp3d contourW="12700" prstMaterial="clear">
              <a:bevelT w="177800" h="254000"/>
              <a:bevelB w="152400"/>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2" name="Oval 10"/>
            <p:cNvSpPr/>
            <p:nvPr/>
          </p:nvSpPr>
          <p:spPr>
            <a:xfrm>
              <a:off x="2374393" y="2019703"/>
              <a:ext cx="1718310" cy="2407920"/>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defRPr/>
              </a:pPr>
              <a:r>
                <a:rPr lang="en-US" b="1" i="1" dirty="0">
                  <a:solidFill>
                    <a:prstClr val="white"/>
                  </a:solidFill>
                  <a:latin typeface="Arial" pitchFamily="34" charset="0"/>
                  <a:cs typeface="Arial" pitchFamily="34" charset="0"/>
                </a:rPr>
                <a:t>Geographic Information System / Data Coordinating </a:t>
              </a:r>
            </a:p>
          </p:txBody>
        </p:sp>
      </p:grpSp>
      <p:grpSp>
        <p:nvGrpSpPr>
          <p:cNvPr id="6" name="Group 5"/>
          <p:cNvGrpSpPr/>
          <p:nvPr/>
        </p:nvGrpSpPr>
        <p:grpSpPr>
          <a:xfrm>
            <a:off x="5562604" y="1371600"/>
            <a:ext cx="3914413" cy="3733800"/>
            <a:chOff x="4652010" y="1444751"/>
            <a:chExt cx="3148083" cy="3130296"/>
          </a:xfrm>
          <a:scene3d>
            <a:camera prst="orthographicFront">
              <a:rot lat="0" lon="0" rev="0"/>
            </a:camera>
            <a:lightRig rig="contrasting" dir="t">
              <a:rot lat="0" lon="0" rev="1200000"/>
            </a:lightRig>
          </a:scene3d>
        </p:grpSpPr>
        <p:sp>
          <p:nvSpPr>
            <p:cNvPr id="13" name="Oval 12"/>
            <p:cNvSpPr/>
            <p:nvPr/>
          </p:nvSpPr>
          <p:spPr>
            <a:xfrm>
              <a:off x="4652010" y="1444751"/>
              <a:ext cx="3130296" cy="3130296"/>
            </a:xfrm>
            <a:prstGeom prst="ellipse">
              <a:avLst/>
            </a:prstGeom>
            <a:sp3d contourW="12700" prstMaterial="clear">
              <a:bevelT w="177800" h="254000"/>
              <a:bevelB w="152400"/>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6"/>
            <p:cNvSpPr/>
            <p:nvPr/>
          </p:nvSpPr>
          <p:spPr>
            <a:xfrm>
              <a:off x="5571243" y="1700285"/>
              <a:ext cx="2228850" cy="2407920"/>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889000">
                <a:lnSpc>
                  <a:spcPct val="90000"/>
                </a:lnSpc>
                <a:spcBef>
                  <a:spcPct val="0"/>
                </a:spcBef>
                <a:spcAft>
                  <a:spcPct val="35000"/>
                </a:spcAft>
              </a:pPr>
              <a:r>
                <a:rPr lang="en-US" b="1" i="1" u="sng" dirty="0">
                  <a:solidFill>
                    <a:prstClr val="white"/>
                  </a:solidFill>
                  <a:latin typeface="Arial" pitchFamily="34" charset="0"/>
                  <a:cs typeface="Arial" pitchFamily="34" charset="0"/>
                </a:rPr>
                <a:t>Information Transfer </a:t>
              </a:r>
            </a:p>
            <a:p>
              <a:pPr algn="ctr" defTabSz="889000">
                <a:lnSpc>
                  <a:spcPct val="90000"/>
                </a:lnSpc>
                <a:spcBef>
                  <a:spcPct val="0"/>
                </a:spcBef>
                <a:spcAft>
                  <a:spcPct val="35000"/>
                </a:spcAft>
              </a:pPr>
              <a:r>
                <a:rPr lang="en-US" sz="1600" b="1" i="1" dirty="0">
                  <a:solidFill>
                    <a:prstClr val="white"/>
                  </a:solidFill>
                  <a:latin typeface="Arial" pitchFamily="34" charset="0"/>
                  <a:cs typeface="Arial" pitchFamily="34" charset="0"/>
                </a:rPr>
                <a:t>Leadership Forums/Committees</a:t>
              </a:r>
            </a:p>
            <a:p>
              <a:pPr algn="ctr" defTabSz="889000">
                <a:lnSpc>
                  <a:spcPct val="90000"/>
                </a:lnSpc>
                <a:spcBef>
                  <a:spcPct val="0"/>
                </a:spcBef>
                <a:spcAft>
                  <a:spcPct val="35000"/>
                </a:spcAft>
              </a:pPr>
              <a:r>
                <a:rPr lang="en-US" sz="1600" b="1" i="1" dirty="0">
                  <a:solidFill>
                    <a:prstClr val="white"/>
                  </a:solidFill>
                  <a:latin typeface="Arial" pitchFamily="34" charset="0"/>
                  <a:cs typeface="Arial" pitchFamily="34" charset="0"/>
                </a:rPr>
                <a:t>Training </a:t>
              </a:r>
            </a:p>
            <a:p>
              <a:pPr algn="ctr" defTabSz="889000">
                <a:lnSpc>
                  <a:spcPct val="90000"/>
                </a:lnSpc>
                <a:spcBef>
                  <a:spcPct val="0"/>
                </a:spcBef>
                <a:spcAft>
                  <a:spcPct val="35000"/>
                </a:spcAft>
              </a:pPr>
              <a:r>
                <a:rPr lang="en-US" sz="1600" b="1" i="1" dirty="0">
                  <a:solidFill>
                    <a:prstClr val="white"/>
                  </a:solidFill>
                  <a:latin typeface="Arial" pitchFamily="34" charset="0"/>
                  <a:cs typeface="Arial" pitchFamily="34" charset="0"/>
                </a:rPr>
                <a:t>Assembly of Planners</a:t>
              </a:r>
              <a:endParaRPr lang="en-US" sz="1600" dirty="0">
                <a:solidFill>
                  <a:prstClr val="white"/>
                </a:solidFill>
              </a:endParaRPr>
            </a:p>
          </p:txBody>
        </p:sp>
      </p:grpSp>
      <p:sp>
        <p:nvSpPr>
          <p:cNvPr id="18" name="Rectangle 17"/>
          <p:cNvSpPr/>
          <p:nvPr/>
        </p:nvSpPr>
        <p:spPr>
          <a:xfrm>
            <a:off x="4648200" y="2514600"/>
            <a:ext cx="243840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15240">
              <a:bevelT w="38100" h="31750"/>
              <a:contourClr>
                <a:schemeClr val="tx1"/>
              </a:contourClr>
            </a:sp3d>
          </a:bodyPr>
          <a:lstStyle/>
          <a:p>
            <a:pPr algn="ctr"/>
            <a:r>
              <a:rPr lang="en-US" sz="2400" b="1" dirty="0">
                <a:ln w="11430"/>
                <a:solidFill>
                  <a:prstClr val="black"/>
                </a:solidFill>
                <a:effectLst>
                  <a:glow rad="101600">
                    <a:prstClr val="white">
                      <a:alpha val="75000"/>
                    </a:prstClr>
                  </a:glow>
                  <a:outerShdw blurRad="50800" dist="39000" dir="5460000" algn="tl">
                    <a:srgbClr val="000000">
                      <a:alpha val="38000"/>
                    </a:srgbClr>
                  </a:outerShdw>
                </a:effectLst>
              </a:rPr>
              <a:t>Comprehensive </a:t>
            </a:r>
          </a:p>
          <a:p>
            <a:pPr algn="ctr"/>
            <a:r>
              <a:rPr lang="en-US" sz="2400" b="1" dirty="0">
                <a:ln w="11430"/>
                <a:solidFill>
                  <a:prstClr val="black"/>
                </a:solidFill>
                <a:effectLst>
                  <a:glow rad="101600">
                    <a:prstClr val="white">
                      <a:alpha val="75000"/>
                    </a:prstClr>
                  </a:glow>
                  <a:outerShdw blurRad="50800" dist="39000" dir="5460000" algn="tl">
                    <a:srgbClr val="000000">
                      <a:alpha val="38000"/>
                    </a:srgbClr>
                  </a:outerShdw>
                </a:effectLst>
              </a:rPr>
              <a:t>Planning </a:t>
            </a:r>
          </a:p>
          <a:p>
            <a:pPr algn="ctr"/>
            <a:r>
              <a:rPr lang="en-US" sz="2400" b="1" dirty="0">
                <a:ln w="11430"/>
                <a:solidFill>
                  <a:prstClr val="black"/>
                </a:solidFill>
                <a:effectLst>
                  <a:glow rad="101600">
                    <a:prstClr val="white">
                      <a:alpha val="75000"/>
                    </a:prstClr>
                  </a:glow>
                  <a:outerShdw blurRad="50800" dist="39000" dir="5460000" algn="tl">
                    <a:srgbClr val="000000">
                      <a:alpha val="38000"/>
                    </a:srgbClr>
                  </a:outerShdw>
                </a:effectLst>
              </a:rPr>
              <a:t>and Gov</a:t>
            </a:r>
          </a:p>
          <a:p>
            <a:pPr algn="ctr"/>
            <a:r>
              <a:rPr lang="en-US" sz="2400" b="1" dirty="0">
                <a:ln w="11430"/>
                <a:solidFill>
                  <a:prstClr val="black"/>
                </a:solidFill>
                <a:effectLst>
                  <a:glow rad="101600">
                    <a:prstClr val="white">
                      <a:alpha val="75000"/>
                    </a:prstClr>
                  </a:glow>
                  <a:outerShdw blurRad="50800" dist="39000" dir="5460000" algn="tl">
                    <a:srgbClr val="000000">
                      <a:alpha val="38000"/>
                    </a:srgbClr>
                  </a:outerShdw>
                </a:effectLst>
              </a:rPr>
              <a:t>Coordination </a:t>
            </a:r>
          </a:p>
        </p:txBody>
      </p:sp>
      <p:grpSp>
        <p:nvGrpSpPr>
          <p:cNvPr id="7" name="Group 6"/>
          <p:cNvGrpSpPr/>
          <p:nvPr/>
        </p:nvGrpSpPr>
        <p:grpSpPr>
          <a:xfrm>
            <a:off x="5105400" y="2971800"/>
            <a:ext cx="3581400" cy="3733800"/>
            <a:chOff x="3201416" y="2680243"/>
            <a:chExt cx="3130296" cy="3130296"/>
          </a:xfrm>
          <a:scene3d>
            <a:camera prst="orthographicFront">
              <a:rot lat="0" lon="0" rev="0"/>
            </a:camera>
            <a:lightRig rig="contrasting" dir="t">
              <a:rot lat="0" lon="0" rev="1200000"/>
            </a:lightRig>
          </a:scene3d>
        </p:grpSpPr>
        <p:sp>
          <p:nvSpPr>
            <p:cNvPr id="11" name="Oval 10"/>
            <p:cNvSpPr/>
            <p:nvPr/>
          </p:nvSpPr>
          <p:spPr>
            <a:xfrm>
              <a:off x="3201416" y="2680243"/>
              <a:ext cx="3130296" cy="3130296"/>
            </a:xfrm>
            <a:prstGeom prst="ellipse">
              <a:avLst/>
            </a:prstGeom>
            <a:sp3d contourW="12700" prstMaterial="clear">
              <a:bevelT w="177800" h="254000"/>
              <a:bevelB w="152400"/>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8"/>
            <p:cNvSpPr/>
            <p:nvPr/>
          </p:nvSpPr>
          <p:spPr>
            <a:xfrm>
              <a:off x="3735857" y="4063397"/>
              <a:ext cx="2407920" cy="99326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889000">
                <a:lnSpc>
                  <a:spcPct val="90000"/>
                </a:lnSpc>
                <a:spcBef>
                  <a:spcPct val="0"/>
                </a:spcBef>
                <a:spcAft>
                  <a:spcPct val="35000"/>
                </a:spcAft>
              </a:pPr>
              <a:r>
                <a:rPr lang="en-US" sz="2000" b="1" i="1" u="sng" dirty="0">
                  <a:solidFill>
                    <a:prstClr val="white"/>
                  </a:solidFill>
                  <a:effectLst>
                    <a:outerShdw blurRad="76200" dist="76200" dir="2700000">
                      <a:srgbClr val="000000">
                        <a:alpha val="78000"/>
                      </a:srgbClr>
                    </a:outerShdw>
                  </a:effectLst>
                  <a:latin typeface="Arial" pitchFamily="34" charset="0"/>
                  <a:cs typeface="Arial" pitchFamily="34" charset="0"/>
                </a:rPr>
                <a:t>Outreach</a:t>
              </a:r>
            </a:p>
            <a:p>
              <a:pPr algn="ctr" defTabSz="889000">
                <a:lnSpc>
                  <a:spcPct val="90000"/>
                </a:lnSpc>
                <a:spcBef>
                  <a:spcPct val="0"/>
                </a:spcBef>
                <a:spcAft>
                  <a:spcPct val="35000"/>
                </a:spcAft>
              </a:pPr>
              <a:r>
                <a:rPr lang="en-US" sz="2000" b="1" i="1" dirty="0">
                  <a:solidFill>
                    <a:prstClr val="white"/>
                  </a:solidFill>
                  <a:effectLst>
                    <a:outerShdw blurRad="76200" dist="76200" dir="2700000">
                      <a:srgbClr val="000000">
                        <a:alpha val="78000"/>
                      </a:srgbClr>
                    </a:outerShdw>
                  </a:effectLst>
                  <a:latin typeface="Arial" pitchFamily="34" charset="0"/>
                  <a:cs typeface="Arial" pitchFamily="34" charset="0"/>
                </a:rPr>
                <a:t>MLS, Kika, ICC, </a:t>
              </a:r>
            </a:p>
            <a:p>
              <a:pPr algn="ctr" defTabSz="889000">
                <a:lnSpc>
                  <a:spcPct val="90000"/>
                </a:lnSpc>
                <a:spcBef>
                  <a:spcPct val="0"/>
                </a:spcBef>
                <a:spcAft>
                  <a:spcPct val="35000"/>
                </a:spcAft>
              </a:pPr>
              <a:r>
                <a:rPr lang="en-US" sz="2000" b="1" i="1" dirty="0">
                  <a:solidFill>
                    <a:prstClr val="white"/>
                  </a:solidFill>
                  <a:effectLst>
                    <a:outerShdw blurRad="76200" dist="76200" dir="2700000">
                      <a:srgbClr val="000000">
                        <a:alpha val="78000"/>
                      </a:srgbClr>
                    </a:outerShdw>
                  </a:effectLst>
                  <a:latin typeface="Arial" pitchFamily="34" charset="0"/>
                  <a:cs typeface="Arial" pitchFamily="34" charset="0"/>
                </a:rPr>
                <a:t>Publications, Media   </a:t>
              </a:r>
              <a:endParaRPr lang="en-US" sz="2000" dirty="0">
                <a:solidFill>
                  <a:prstClr val="white"/>
                </a:solidFill>
                <a:effectLst>
                  <a:outerShdw blurRad="76200" dist="76200" dir="2700000">
                    <a:srgbClr val="000000">
                      <a:alpha val="78000"/>
                    </a:srgbClr>
                  </a:outerShdw>
                </a:effectLst>
              </a:endParaRPr>
            </a:p>
          </p:txBody>
        </p:sp>
      </p:grpSp>
    </p:spTree>
    <p:extLst>
      <p:ext uri="{BB962C8B-B14F-4D97-AF65-F5344CB8AC3E}">
        <p14:creationId xmlns:p14="http://schemas.microsoft.com/office/powerpoint/2010/main" val="22509595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609600" y="274638"/>
            <a:ext cx="10972800" cy="1143000"/>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EEECE1">
                    <a:lumMod val="50000"/>
                  </a:srgbClr>
                </a:solidFill>
              </a:rPr>
              <a:t>Application Review Committee (ARC)</a:t>
            </a:r>
            <a:endParaRPr lang="en-US" b="1" dirty="0">
              <a:solidFill>
                <a:srgbClr val="EEECE1">
                  <a:lumMod val="50000"/>
                </a:srgbClr>
              </a:solidFill>
            </a:endParaRPr>
          </a:p>
        </p:txBody>
      </p:sp>
      <p:sp>
        <p:nvSpPr>
          <p:cNvPr id="7" name="Content Placeholder 2"/>
          <p:cNvSpPr txBox="1">
            <a:spLocks/>
          </p:cNvSpPr>
          <p:nvPr/>
        </p:nvSpPr>
        <p:spPr>
          <a:xfrm>
            <a:off x="1117600" y="1481584"/>
            <a:ext cx="9855200" cy="3014216"/>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1400" b="1" dirty="0" smtClean="0">
              <a:solidFill>
                <a:srgbClr val="EEECE1">
                  <a:lumMod val="50000"/>
                </a:srgbClr>
              </a:solidFill>
            </a:endParaRPr>
          </a:p>
          <a:p>
            <a:pPr marL="571500" indent="-571500">
              <a:buFont typeface="Arial" pitchFamily="34" charset="0"/>
              <a:buChar char="•"/>
            </a:pPr>
            <a:r>
              <a:rPr lang="en-US" sz="5100" b="1" dirty="0" smtClean="0">
                <a:solidFill>
                  <a:srgbClr val="EEECE1">
                    <a:lumMod val="50000"/>
                  </a:srgbClr>
                </a:solidFill>
              </a:rPr>
              <a:t>Provides technical analysis and advice to the Guam Land Use Commission on development activities that do not meet zoning codes.</a:t>
            </a:r>
          </a:p>
          <a:p>
            <a:pPr marL="571500" indent="-571500">
              <a:buFont typeface="Arial" pitchFamily="34" charset="0"/>
              <a:buChar char="•"/>
            </a:pPr>
            <a:r>
              <a:rPr lang="en-US" sz="5100" b="1" dirty="0" smtClean="0">
                <a:solidFill>
                  <a:srgbClr val="EEECE1">
                    <a:lumMod val="50000"/>
                  </a:srgbClr>
                </a:solidFill>
              </a:rPr>
              <a:t>DLM, GEPA, DOAG, GWA, GPA, DPR, DPW, BSP</a:t>
            </a:r>
          </a:p>
          <a:p>
            <a:pPr marL="571500" indent="-571500">
              <a:buFont typeface="Arial" pitchFamily="34" charset="0"/>
              <a:buChar char="•"/>
            </a:pPr>
            <a:r>
              <a:rPr lang="en-US" sz="5100" b="1" dirty="0" smtClean="0">
                <a:solidFill>
                  <a:srgbClr val="EEECE1">
                    <a:lumMod val="50000"/>
                  </a:srgbClr>
                </a:solidFill>
              </a:rPr>
              <a:t>Established by EO 96-26</a:t>
            </a:r>
          </a:p>
        </p:txBody>
      </p:sp>
      <p:pic>
        <p:nvPicPr>
          <p:cNvPr id="11" name="Picture 10" descr="P1010019.JPG"/>
          <p:cNvPicPr>
            <a:picLocks noChangeAspect="1"/>
          </p:cNvPicPr>
          <p:nvPr/>
        </p:nvPicPr>
        <p:blipFill>
          <a:blip r:embed="rId3" cstate="print"/>
          <a:stretch>
            <a:fillRect/>
          </a:stretch>
        </p:blipFill>
        <p:spPr>
          <a:xfrm>
            <a:off x="477619" y="4572000"/>
            <a:ext cx="3687985" cy="2069656"/>
          </a:xfrm>
          <a:prstGeom prst="rect">
            <a:avLst/>
          </a:prstGeom>
        </p:spPr>
      </p:pic>
      <p:pic>
        <p:nvPicPr>
          <p:cNvPr id="12" name="Picture 11" descr="P1010007.JPG"/>
          <p:cNvPicPr>
            <a:picLocks noChangeAspect="1"/>
          </p:cNvPicPr>
          <p:nvPr/>
        </p:nvPicPr>
        <p:blipFill>
          <a:blip r:embed="rId4" cstate="print"/>
          <a:stretch>
            <a:fillRect/>
          </a:stretch>
        </p:blipFill>
        <p:spPr>
          <a:xfrm>
            <a:off x="4165606" y="4572001"/>
            <a:ext cx="3827567" cy="2133600"/>
          </a:xfrm>
          <a:prstGeom prst="rect">
            <a:avLst/>
          </a:prstGeom>
        </p:spPr>
      </p:pic>
      <p:pic>
        <p:nvPicPr>
          <p:cNvPr id="13" name="Picture 12" descr="P1010016.JPG"/>
          <p:cNvPicPr>
            <a:picLocks noChangeAspect="1"/>
          </p:cNvPicPr>
          <p:nvPr/>
        </p:nvPicPr>
        <p:blipFill>
          <a:blip r:embed="rId5" cstate="print"/>
          <a:srcRect l="8675"/>
          <a:stretch>
            <a:fillRect/>
          </a:stretch>
        </p:blipFill>
        <p:spPr>
          <a:xfrm>
            <a:off x="7924800" y="4572000"/>
            <a:ext cx="3454400" cy="2122720"/>
          </a:xfrm>
          <a:prstGeom prst="rect">
            <a:avLst/>
          </a:prstGeom>
        </p:spPr>
      </p:pic>
      <p:sp>
        <p:nvSpPr>
          <p:cNvPr id="2" name="Slide Number Placeholder 1"/>
          <p:cNvSpPr>
            <a:spLocks noGrp="1"/>
          </p:cNvSpPr>
          <p:nvPr>
            <p:ph type="sldNum" sz="quarter" idx="12"/>
          </p:nvPr>
        </p:nvSpPr>
        <p:spPr/>
        <p:txBody>
          <a:bodyPr/>
          <a:lstStyle/>
          <a:p>
            <a:fld id="{47EFB203-9E20-4897-85AA-B9C62048ECD1}" type="slidenum">
              <a:rPr lang="en-US" smtClean="0">
                <a:solidFill>
                  <a:prstClr val="white"/>
                </a:solidFill>
              </a:rPr>
              <a:pPr/>
              <a:t>5</a:t>
            </a:fld>
            <a:endParaRPr lang="en-US">
              <a:solidFill>
                <a:prstClr val="white"/>
              </a:solidFill>
            </a:endParaRPr>
          </a:p>
        </p:txBody>
      </p:sp>
    </p:spTree>
    <p:extLst>
      <p:ext uri="{BB962C8B-B14F-4D97-AF65-F5344CB8AC3E}">
        <p14:creationId xmlns:p14="http://schemas.microsoft.com/office/powerpoint/2010/main" val="12004204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609600" y="274638"/>
            <a:ext cx="10972800" cy="1143000"/>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EEECE1">
                    <a:lumMod val="50000"/>
                  </a:srgbClr>
                </a:solidFill>
              </a:rPr>
              <a:t>Application Review Committee (ARC)</a:t>
            </a:r>
            <a:endParaRPr lang="en-US" b="1" dirty="0">
              <a:solidFill>
                <a:srgbClr val="EEECE1">
                  <a:lumMod val="50000"/>
                </a:srgbClr>
              </a:solidFill>
            </a:endParaRPr>
          </a:p>
        </p:txBody>
      </p:sp>
      <p:pic>
        <p:nvPicPr>
          <p:cNvPr id="11" name="Picture 10" descr="P1010019.JPG"/>
          <p:cNvPicPr>
            <a:picLocks noChangeAspect="1"/>
          </p:cNvPicPr>
          <p:nvPr/>
        </p:nvPicPr>
        <p:blipFill>
          <a:blip r:embed="rId3" cstate="print"/>
          <a:stretch>
            <a:fillRect/>
          </a:stretch>
        </p:blipFill>
        <p:spPr>
          <a:xfrm>
            <a:off x="477619" y="4495800"/>
            <a:ext cx="3687985" cy="2069656"/>
          </a:xfrm>
          <a:prstGeom prst="rect">
            <a:avLst/>
          </a:prstGeom>
        </p:spPr>
      </p:pic>
      <p:pic>
        <p:nvPicPr>
          <p:cNvPr id="12" name="Picture 11" descr="P1010007.JPG"/>
          <p:cNvPicPr>
            <a:picLocks noChangeAspect="1"/>
          </p:cNvPicPr>
          <p:nvPr/>
        </p:nvPicPr>
        <p:blipFill>
          <a:blip r:embed="rId4" cstate="print"/>
          <a:stretch>
            <a:fillRect/>
          </a:stretch>
        </p:blipFill>
        <p:spPr>
          <a:xfrm>
            <a:off x="4165606" y="4495801"/>
            <a:ext cx="3827567" cy="2133600"/>
          </a:xfrm>
          <a:prstGeom prst="rect">
            <a:avLst/>
          </a:prstGeom>
        </p:spPr>
      </p:pic>
      <p:pic>
        <p:nvPicPr>
          <p:cNvPr id="13" name="Picture 12" descr="P1010016.JPG"/>
          <p:cNvPicPr>
            <a:picLocks noChangeAspect="1"/>
          </p:cNvPicPr>
          <p:nvPr/>
        </p:nvPicPr>
        <p:blipFill>
          <a:blip r:embed="rId5" cstate="print"/>
          <a:srcRect l="8675"/>
          <a:stretch>
            <a:fillRect/>
          </a:stretch>
        </p:blipFill>
        <p:spPr>
          <a:xfrm>
            <a:off x="7924800" y="4495800"/>
            <a:ext cx="3454400" cy="2122720"/>
          </a:xfrm>
          <a:prstGeom prst="rect">
            <a:avLst/>
          </a:prstGeom>
        </p:spPr>
      </p:pic>
      <p:sp>
        <p:nvSpPr>
          <p:cNvPr id="8" name="Content Placeholder 2"/>
          <p:cNvSpPr txBox="1">
            <a:spLocks/>
          </p:cNvSpPr>
          <p:nvPr/>
        </p:nvSpPr>
        <p:spPr>
          <a:xfrm>
            <a:off x="1219200" y="1447800"/>
            <a:ext cx="9448800" cy="2667000"/>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ormAutofit/>
          </a:bodyPr>
          <a:lstStyle/>
          <a:p>
            <a:pPr>
              <a:spcBef>
                <a:spcPct val="20000"/>
              </a:spcBef>
              <a:buFont typeface="Wingdings" pitchFamily="2" charset="2"/>
              <a:buChar char="Ø"/>
              <a:defRPr/>
            </a:pPr>
            <a:r>
              <a:rPr lang="en-US" sz="3600" b="1" dirty="0">
                <a:solidFill>
                  <a:srgbClr val="EEECE1">
                    <a:lumMod val="50000"/>
                  </a:srgbClr>
                </a:solidFill>
              </a:rPr>
              <a:t>Sign Variances / Height Variances</a:t>
            </a:r>
          </a:p>
          <a:p>
            <a:pPr>
              <a:spcBef>
                <a:spcPct val="20000"/>
              </a:spcBef>
              <a:buFont typeface="Wingdings" pitchFamily="2" charset="2"/>
              <a:buChar char="Ø"/>
              <a:defRPr/>
            </a:pPr>
            <a:r>
              <a:rPr lang="en-US" sz="3600" b="1" dirty="0">
                <a:solidFill>
                  <a:srgbClr val="EEECE1">
                    <a:lumMod val="50000"/>
                  </a:srgbClr>
                </a:solidFill>
              </a:rPr>
              <a:t>Tentative Development Plan</a:t>
            </a:r>
          </a:p>
          <a:p>
            <a:pPr>
              <a:spcBef>
                <a:spcPct val="20000"/>
              </a:spcBef>
              <a:buFont typeface="Wingdings" pitchFamily="2" charset="2"/>
              <a:buChar char="Ø"/>
              <a:defRPr/>
            </a:pPr>
            <a:r>
              <a:rPr lang="en-US" sz="3600" b="1" dirty="0">
                <a:solidFill>
                  <a:srgbClr val="EEECE1">
                    <a:lumMod val="50000"/>
                  </a:srgbClr>
                </a:solidFill>
              </a:rPr>
              <a:t>Conditional Uses</a:t>
            </a:r>
          </a:p>
          <a:p>
            <a:pPr>
              <a:spcBef>
                <a:spcPct val="20000"/>
              </a:spcBef>
              <a:buFont typeface="Wingdings" pitchFamily="2" charset="2"/>
              <a:buChar char="Ø"/>
              <a:defRPr/>
            </a:pPr>
            <a:r>
              <a:rPr lang="en-US" sz="3600" b="1" dirty="0">
                <a:solidFill>
                  <a:srgbClr val="EEECE1">
                    <a:lumMod val="50000"/>
                  </a:srgbClr>
                </a:solidFill>
              </a:rPr>
              <a:t>Zone Changes</a:t>
            </a:r>
          </a:p>
          <a:p>
            <a:pPr>
              <a:spcBef>
                <a:spcPct val="20000"/>
              </a:spcBef>
              <a:defRPr/>
            </a:pPr>
            <a:endParaRPr lang="en-US" sz="3600" b="1" dirty="0">
              <a:solidFill>
                <a:srgbClr val="EEECE1">
                  <a:lumMod val="75000"/>
                </a:srgbClr>
              </a:solidFill>
            </a:endParaRPr>
          </a:p>
        </p:txBody>
      </p:sp>
      <p:sp>
        <p:nvSpPr>
          <p:cNvPr id="2" name="Slide Number Placeholder 1"/>
          <p:cNvSpPr>
            <a:spLocks noGrp="1"/>
          </p:cNvSpPr>
          <p:nvPr>
            <p:ph type="sldNum" sz="quarter" idx="12"/>
          </p:nvPr>
        </p:nvSpPr>
        <p:spPr/>
        <p:txBody>
          <a:bodyPr/>
          <a:lstStyle/>
          <a:p>
            <a:fld id="{47EFB203-9E20-4897-85AA-B9C62048ECD1}" type="slidenum">
              <a:rPr lang="en-US" smtClean="0">
                <a:solidFill>
                  <a:prstClr val="white"/>
                </a:solidFill>
              </a:rPr>
              <a:pPr/>
              <a:t>6</a:t>
            </a:fld>
            <a:endParaRPr lang="en-US">
              <a:solidFill>
                <a:prstClr val="white"/>
              </a:solidFill>
            </a:endParaRPr>
          </a:p>
        </p:txBody>
      </p:sp>
    </p:spTree>
    <p:extLst>
      <p:ext uri="{BB962C8B-B14F-4D97-AF65-F5344CB8AC3E}">
        <p14:creationId xmlns:p14="http://schemas.microsoft.com/office/powerpoint/2010/main" val="1983865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8000" b="-8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EFB203-9E20-4897-85AA-B9C62048ECD1}" type="slidenum">
              <a:rPr lang="en-US" smtClean="0">
                <a:solidFill>
                  <a:prstClr val="white"/>
                </a:solidFill>
              </a:rPr>
              <a:pPr/>
              <a:t>7</a:t>
            </a:fld>
            <a:endParaRPr lang="en-US">
              <a:solidFill>
                <a:prstClr val="white"/>
              </a:solidFill>
            </a:endParaRPr>
          </a:p>
        </p:txBody>
      </p:sp>
      <p:sp>
        <p:nvSpPr>
          <p:cNvPr id="3" name="Rectangle 2"/>
          <p:cNvSpPr/>
          <p:nvPr/>
        </p:nvSpPr>
        <p:spPr>
          <a:xfrm>
            <a:off x="203200" y="685802"/>
            <a:ext cx="4775200" cy="1200329"/>
          </a:xfrm>
          <a:prstGeom prst="rect">
            <a:avLst/>
          </a:prstGeom>
          <a:noFill/>
        </p:spPr>
        <p:txBody>
          <a:bodyPr wrap="square" lIns="91440" tIns="45720" rIns="91440" bIns="45720">
            <a:spAutoFit/>
          </a:bodyPr>
          <a:lstStyle/>
          <a:p>
            <a:pPr algn="ctr"/>
            <a:r>
              <a:rPr lang="en-US" sz="3600" b="1" dirty="0">
                <a:ln w="1905"/>
                <a:solidFill>
                  <a:srgbClr val="FFFF00"/>
                </a:solidFill>
                <a:effectLst>
                  <a:innerShdw blurRad="69850" dist="43180" dir="5400000">
                    <a:srgbClr val="000000">
                      <a:alpha val="65000"/>
                    </a:srgbClr>
                  </a:innerShdw>
                </a:effectLst>
              </a:rPr>
              <a:t>Tentative Development Plan</a:t>
            </a:r>
          </a:p>
        </p:txBody>
      </p:sp>
    </p:spTree>
    <p:extLst>
      <p:ext uri="{BB962C8B-B14F-4D97-AF65-F5344CB8AC3E}">
        <p14:creationId xmlns:p14="http://schemas.microsoft.com/office/powerpoint/2010/main" val="31593266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8" name="Rectangle 7"/>
          <p:cNvSpPr/>
          <p:nvPr/>
        </p:nvSpPr>
        <p:spPr>
          <a:xfrm>
            <a:off x="711200" y="304804"/>
            <a:ext cx="10566400" cy="830997"/>
          </a:xfrm>
          <a:prstGeom prst="rect">
            <a:avLst/>
          </a:prstGeom>
          <a:noFill/>
        </p:spPr>
        <p:txBody>
          <a:bodyPr wrap="square" lIns="91440" tIns="45720" rIns="91440" bIns="45720">
            <a:spAutoFit/>
          </a:bodyPr>
          <a:lstStyle/>
          <a:p>
            <a:r>
              <a:rPr lang="en-US" sz="4800" b="1" dirty="0">
                <a:ln w="1905"/>
                <a:solidFill>
                  <a:srgbClr val="FFFF00"/>
                </a:solidFill>
                <a:effectLst>
                  <a:innerShdw blurRad="69850" dist="43180" dir="5400000">
                    <a:srgbClr val="000000">
                      <a:alpha val="65000"/>
                    </a:srgbClr>
                  </a:innerShdw>
                </a:effectLst>
              </a:rPr>
              <a:t>TDP: 6-Unit Apt. Complex</a:t>
            </a:r>
          </a:p>
        </p:txBody>
      </p:sp>
      <p:sp>
        <p:nvSpPr>
          <p:cNvPr id="5" name="Slide Number Placeholder 4"/>
          <p:cNvSpPr>
            <a:spLocks noGrp="1"/>
          </p:cNvSpPr>
          <p:nvPr>
            <p:ph type="sldNum" sz="quarter" idx="12"/>
          </p:nvPr>
        </p:nvSpPr>
        <p:spPr/>
        <p:txBody>
          <a:bodyPr/>
          <a:lstStyle/>
          <a:p>
            <a:fld id="{47EFB203-9E20-4897-85AA-B9C62048ECD1}" type="slidenum">
              <a:rPr lang="en-US" smtClean="0">
                <a:solidFill>
                  <a:prstClr val="white"/>
                </a:solidFill>
              </a:rPr>
              <a:pPr/>
              <a:t>8</a:t>
            </a:fld>
            <a:endParaRPr lang="en-US">
              <a:solidFill>
                <a:prstClr val="white"/>
              </a:solidFill>
            </a:endParaRPr>
          </a:p>
        </p:txBody>
      </p:sp>
      <p:sp>
        <p:nvSpPr>
          <p:cNvPr id="6" name="Content Placeholder 2"/>
          <p:cNvSpPr txBox="1">
            <a:spLocks/>
          </p:cNvSpPr>
          <p:nvPr/>
        </p:nvSpPr>
        <p:spPr>
          <a:xfrm>
            <a:off x="812800" y="1828800"/>
            <a:ext cx="8229600" cy="2895600"/>
          </a:xfrm>
          <a:prstGeom prst="rect">
            <a:avLst/>
          </a:prstGeom>
          <a:solidFill>
            <a:schemeClr val="accent1">
              <a:alpha val="50000"/>
            </a:schemeClr>
          </a:solidFill>
        </p:spPr>
        <p:txBody>
          <a:bodyPr vert="horz" lIns="91440" tIns="45720" rIns="91440" bIns="45720" rtlCol="0">
            <a:normAutofit fontScale="92500" lnSpcReduction="10000"/>
          </a:bodyPr>
          <a:lstStyle/>
          <a:p>
            <a:pPr>
              <a:spcBef>
                <a:spcPct val="20000"/>
              </a:spcBef>
              <a:buFont typeface="Wingdings" pitchFamily="2" charset="2"/>
              <a:buChar char="Ø"/>
              <a:defRPr/>
            </a:pPr>
            <a:r>
              <a:rPr lang="en-US" sz="3600" b="1" dirty="0">
                <a:solidFill>
                  <a:srgbClr val="FFFF00"/>
                </a:solidFill>
              </a:rPr>
              <a:t>2-Story Building</a:t>
            </a:r>
          </a:p>
          <a:p>
            <a:pPr>
              <a:spcBef>
                <a:spcPct val="20000"/>
              </a:spcBef>
              <a:buFont typeface="Wingdings" pitchFamily="2" charset="2"/>
              <a:buChar char="Ø"/>
              <a:defRPr/>
            </a:pPr>
            <a:r>
              <a:rPr lang="en-US" sz="3600" b="1" dirty="0">
                <a:solidFill>
                  <a:srgbClr val="FFFF00"/>
                </a:solidFill>
              </a:rPr>
              <a:t>2-3 Bedroom Units</a:t>
            </a:r>
          </a:p>
          <a:p>
            <a:pPr>
              <a:spcBef>
                <a:spcPct val="20000"/>
              </a:spcBef>
              <a:buFont typeface="Wingdings" pitchFamily="2" charset="2"/>
              <a:buChar char="Ø"/>
              <a:defRPr/>
            </a:pPr>
            <a:r>
              <a:rPr lang="en-US" sz="3600" b="1" dirty="0">
                <a:solidFill>
                  <a:srgbClr val="FFFF00"/>
                </a:solidFill>
              </a:rPr>
              <a:t>11 Covered Parking Stalls</a:t>
            </a:r>
          </a:p>
          <a:p>
            <a:pPr>
              <a:spcBef>
                <a:spcPct val="20000"/>
              </a:spcBef>
              <a:buFont typeface="Wingdings" pitchFamily="2" charset="2"/>
              <a:buChar char="Ø"/>
              <a:defRPr/>
            </a:pPr>
            <a:r>
              <a:rPr lang="en-US" sz="3600" b="1" dirty="0">
                <a:solidFill>
                  <a:srgbClr val="FFFF00"/>
                </a:solidFill>
              </a:rPr>
              <a:t>Demolition of existing duplex</a:t>
            </a:r>
          </a:p>
          <a:p>
            <a:pPr>
              <a:spcBef>
                <a:spcPct val="20000"/>
              </a:spcBef>
              <a:buFont typeface="Wingdings" pitchFamily="2" charset="2"/>
              <a:buChar char="Ø"/>
              <a:defRPr/>
            </a:pPr>
            <a:r>
              <a:rPr lang="en-US" sz="3600" b="1" dirty="0">
                <a:solidFill>
                  <a:srgbClr val="FFFF00"/>
                </a:solidFill>
              </a:rPr>
              <a:t>Borders Marine Preserve</a:t>
            </a:r>
          </a:p>
          <a:p>
            <a:pPr>
              <a:spcBef>
                <a:spcPct val="20000"/>
              </a:spcBef>
              <a:defRPr/>
            </a:pPr>
            <a:endParaRPr lang="en-US" sz="3600" b="1" dirty="0">
              <a:solidFill>
                <a:srgbClr val="EEECE1">
                  <a:lumMod val="75000"/>
                </a:srgbClr>
              </a:solidFill>
            </a:endParaRPr>
          </a:p>
        </p:txBody>
      </p:sp>
    </p:spTree>
    <p:extLst>
      <p:ext uri="{BB962C8B-B14F-4D97-AF65-F5344CB8AC3E}">
        <p14:creationId xmlns:p14="http://schemas.microsoft.com/office/powerpoint/2010/main" val="41467432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8" name="Rectangle 7"/>
          <p:cNvSpPr/>
          <p:nvPr/>
        </p:nvSpPr>
        <p:spPr>
          <a:xfrm>
            <a:off x="609600" y="304803"/>
            <a:ext cx="10972800" cy="769441"/>
          </a:xfrm>
          <a:prstGeom prst="rect">
            <a:avLst/>
          </a:prstGeom>
          <a:noFill/>
        </p:spPr>
        <p:txBody>
          <a:bodyPr wrap="square" lIns="91440" tIns="45720" rIns="91440" bIns="45720">
            <a:spAutoFit/>
          </a:bodyPr>
          <a:lstStyle/>
          <a:p>
            <a:r>
              <a:rPr lang="en-US" sz="4400" b="1" dirty="0">
                <a:ln w="1905"/>
                <a:solidFill>
                  <a:srgbClr val="FFFF00"/>
                </a:solidFill>
                <a:effectLst>
                  <a:innerShdw blurRad="69850" dist="43180" dir="5400000">
                    <a:srgbClr val="000000">
                      <a:alpha val="65000"/>
                    </a:srgbClr>
                  </a:innerShdw>
                </a:effectLst>
              </a:rPr>
              <a:t>Position Statement: Apt. Complex</a:t>
            </a:r>
          </a:p>
        </p:txBody>
      </p:sp>
      <p:sp>
        <p:nvSpPr>
          <p:cNvPr id="5" name="Slide Number Placeholder 4"/>
          <p:cNvSpPr>
            <a:spLocks noGrp="1"/>
          </p:cNvSpPr>
          <p:nvPr>
            <p:ph type="sldNum" sz="quarter" idx="12"/>
          </p:nvPr>
        </p:nvSpPr>
        <p:spPr/>
        <p:txBody>
          <a:bodyPr/>
          <a:lstStyle/>
          <a:p>
            <a:fld id="{47EFB203-9E20-4897-85AA-B9C62048ECD1}" type="slidenum">
              <a:rPr lang="en-US" smtClean="0">
                <a:solidFill>
                  <a:prstClr val="white"/>
                </a:solidFill>
              </a:rPr>
              <a:pPr/>
              <a:t>9</a:t>
            </a:fld>
            <a:endParaRPr lang="en-US">
              <a:solidFill>
                <a:prstClr val="white"/>
              </a:solidFill>
            </a:endParaRPr>
          </a:p>
        </p:txBody>
      </p:sp>
      <p:sp>
        <p:nvSpPr>
          <p:cNvPr id="6" name="Content Placeholder 2"/>
          <p:cNvSpPr txBox="1">
            <a:spLocks/>
          </p:cNvSpPr>
          <p:nvPr/>
        </p:nvSpPr>
        <p:spPr>
          <a:xfrm>
            <a:off x="846237" y="1447800"/>
            <a:ext cx="7992963" cy="2895600"/>
          </a:xfrm>
          <a:prstGeom prst="rect">
            <a:avLst/>
          </a:prstGeom>
          <a:solidFill>
            <a:schemeClr val="accent1">
              <a:alpha val="50000"/>
            </a:schemeClr>
          </a:solidFill>
        </p:spPr>
        <p:txBody>
          <a:bodyPr vert="horz" lIns="91440" tIns="45720" rIns="91440" bIns="45720" rtlCol="0">
            <a:normAutofit fontScale="92500" lnSpcReduction="10000"/>
          </a:bodyPr>
          <a:lstStyle/>
          <a:p>
            <a:pPr>
              <a:spcBef>
                <a:spcPct val="20000"/>
              </a:spcBef>
              <a:buFont typeface="Wingdings" pitchFamily="2" charset="2"/>
              <a:buChar char="Ø"/>
              <a:defRPr/>
            </a:pPr>
            <a:r>
              <a:rPr lang="en-US" sz="3600" b="1" dirty="0">
                <a:solidFill>
                  <a:srgbClr val="FFFF00"/>
                </a:solidFill>
              </a:rPr>
              <a:t>Protection of marine waters</a:t>
            </a:r>
          </a:p>
          <a:p>
            <a:pPr>
              <a:spcBef>
                <a:spcPct val="20000"/>
              </a:spcBef>
              <a:buFont typeface="Wingdings" pitchFamily="2" charset="2"/>
              <a:buChar char="Ø"/>
              <a:defRPr/>
            </a:pPr>
            <a:r>
              <a:rPr lang="en-US" sz="3600" b="1" dirty="0">
                <a:solidFill>
                  <a:srgbClr val="FFFF00"/>
                </a:solidFill>
              </a:rPr>
              <a:t>Stormwater Management</a:t>
            </a:r>
          </a:p>
          <a:p>
            <a:pPr>
              <a:spcBef>
                <a:spcPct val="20000"/>
              </a:spcBef>
              <a:buFont typeface="Wingdings" pitchFamily="2" charset="2"/>
              <a:buChar char="Ø"/>
              <a:defRPr/>
            </a:pPr>
            <a:r>
              <a:rPr lang="en-US" sz="3600" b="1" dirty="0">
                <a:solidFill>
                  <a:srgbClr val="FFFF00"/>
                </a:solidFill>
              </a:rPr>
              <a:t>Low Impact Development</a:t>
            </a:r>
          </a:p>
          <a:p>
            <a:pPr>
              <a:spcBef>
                <a:spcPct val="20000"/>
              </a:spcBef>
              <a:buFont typeface="Wingdings" pitchFamily="2" charset="2"/>
              <a:buChar char="Ø"/>
              <a:defRPr/>
            </a:pPr>
            <a:r>
              <a:rPr lang="en-US" sz="3600" b="1" dirty="0">
                <a:solidFill>
                  <a:srgbClr val="FFFF00"/>
                </a:solidFill>
              </a:rPr>
              <a:t>Beach Access</a:t>
            </a:r>
          </a:p>
          <a:p>
            <a:pPr>
              <a:spcBef>
                <a:spcPct val="20000"/>
              </a:spcBef>
              <a:buFont typeface="Wingdings" pitchFamily="2" charset="2"/>
              <a:buChar char="Ø"/>
              <a:defRPr/>
            </a:pPr>
            <a:r>
              <a:rPr lang="en-US" sz="3600" b="1" dirty="0">
                <a:solidFill>
                  <a:srgbClr val="FFFF00"/>
                </a:solidFill>
              </a:rPr>
              <a:t>Flood Zone</a:t>
            </a:r>
          </a:p>
          <a:p>
            <a:pPr>
              <a:spcBef>
                <a:spcPct val="20000"/>
              </a:spcBef>
              <a:defRPr/>
            </a:pPr>
            <a:endParaRPr lang="en-US" sz="3600" b="1" dirty="0">
              <a:solidFill>
                <a:srgbClr val="EEECE1">
                  <a:lumMod val="75000"/>
                </a:srgbClr>
              </a:solidFill>
            </a:endParaRPr>
          </a:p>
        </p:txBody>
      </p:sp>
      <p:pic>
        <p:nvPicPr>
          <p:cNvPr id="15" name="Picture 14" descr="Guam Coral Management Priority color.bmp"/>
          <p:cNvPicPr>
            <a:picLocks noChangeAspect="1"/>
          </p:cNvPicPr>
          <p:nvPr/>
        </p:nvPicPr>
        <p:blipFill>
          <a:blip r:embed="rId4" cstate="print"/>
          <a:stretch>
            <a:fillRect/>
          </a:stretch>
        </p:blipFill>
        <p:spPr>
          <a:xfrm>
            <a:off x="508000" y="4648211"/>
            <a:ext cx="5080000" cy="1986603"/>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9986"/>
          <a:stretch/>
        </p:blipFill>
        <p:spPr>
          <a:xfrm>
            <a:off x="5335107" y="4678360"/>
            <a:ext cx="3165856" cy="1951051"/>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2776" b="6411"/>
          <a:stretch/>
        </p:blipFill>
        <p:spPr>
          <a:xfrm>
            <a:off x="8432807" y="4648200"/>
            <a:ext cx="3346767" cy="1981200"/>
          </a:xfrm>
          <a:prstGeom prst="rect">
            <a:avLst/>
          </a:prstGeom>
        </p:spPr>
      </p:pic>
    </p:spTree>
    <p:extLst>
      <p:ext uri="{BB962C8B-B14F-4D97-AF65-F5344CB8AC3E}">
        <p14:creationId xmlns:p14="http://schemas.microsoft.com/office/powerpoint/2010/main" val="5962091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nded">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1852</Words>
  <Application>Microsoft Office PowerPoint</Application>
  <PresentationFormat>Widescreen</PresentationFormat>
  <Paragraphs>314</Paragraphs>
  <Slides>36</Slides>
  <Notes>17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Arial</vt:lpstr>
      <vt:lpstr>Calibri</vt:lpstr>
      <vt:lpstr>Corbel</vt:lpstr>
      <vt:lpstr>Trebuchet MS</vt:lpstr>
      <vt:lpstr>Wingdings</vt:lpstr>
      <vt:lpstr>Wingdings 3</vt:lpstr>
      <vt:lpstr>Banded</vt:lpstr>
      <vt:lpstr>1_Office Theme</vt:lpstr>
      <vt:lpstr>2_Office Theme</vt:lpstr>
      <vt:lpstr>1_Facet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Outreach &amp; Education</vt:lpstr>
      <vt:lpstr>PowerPoint Presentation</vt:lpstr>
      <vt:lpstr>PowerPoint Presentation</vt:lpstr>
      <vt:lpstr>PowerPoint Presentation</vt:lpstr>
      <vt:lpstr>Manell-Geus Project</vt:lpstr>
      <vt:lpstr>Grant Goals: “Develop a Framework for Assessing Green Infrastructure for Flood Mitigation”</vt:lpstr>
      <vt:lpstr>Manell-Geus: Brief synopsis</vt:lpstr>
      <vt:lpstr>Manell-Geus Cont.</vt:lpstr>
      <vt:lpstr>Define Flooding Problem</vt:lpstr>
      <vt:lpstr>Green Infrastructure (G.I.)</vt:lpstr>
      <vt:lpstr>G.I. Cont.</vt:lpstr>
      <vt:lpstr>Rain Gardens cont.</vt:lpstr>
      <vt:lpstr>G.I. Cont.</vt:lpstr>
      <vt:lpstr>Green Roofs Cont. </vt:lpstr>
      <vt:lpstr>Permeable Pavements</vt:lpstr>
      <vt:lpstr>Permeable Pavements cont. </vt:lpstr>
      <vt:lpstr>G.I. Cont.</vt:lpstr>
      <vt:lpstr>Actual Cost</vt:lpstr>
      <vt:lpstr>  Green Infrastructure Matrix</vt:lpstr>
      <vt:lpstr>Community Involvement</vt:lpstr>
      <vt:lpstr>Community Outreach and Education</vt:lpstr>
      <vt:lpstr>Federal Consistency</vt:lpstr>
      <vt:lpstr>Terminal High Altitude Area Defense (THAAD) </vt:lpstr>
      <vt:lpstr>-Guam Waterworks Authority Wastewater and Sewage Treatment Plants -TriStar Terminals Guam, Inc. REQUIRING NPDES PERMIT</vt:lpstr>
      <vt:lpstr>Department of Public Works Replacement/upgrade of traffic signal systems</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Plenary session II (Open Spaces and Marine Resources)</dc:title>
  <dc:creator>GCMP5</dc:creator>
  <cp:lastModifiedBy>GCMP #6</cp:lastModifiedBy>
  <cp:revision>2</cp:revision>
  <dcterms:created xsi:type="dcterms:W3CDTF">2016-03-16T22:37:52Z</dcterms:created>
  <dcterms:modified xsi:type="dcterms:W3CDTF">2016-03-28T05:26:26Z</dcterms:modified>
</cp:coreProperties>
</file>