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85"/>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77" d="100"/>
          <a:sy n="77" d="100"/>
        </p:scale>
        <p:origin x="12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444E0-BBCF-40A0-A5C5-4E63DBAE7880}" type="doc">
      <dgm:prSet loTypeId="urn:microsoft.com/office/officeart/2005/8/layout/cycle1" loCatId="cycle" qsTypeId="urn:microsoft.com/office/officeart/2005/8/quickstyle/simple1" qsCatId="simple" csTypeId="urn:microsoft.com/office/officeart/2005/8/colors/accent1_2" csCatId="accent1"/>
      <dgm:spPr/>
    </dgm:pt>
    <dgm:pt modelId="{F2C40148-D978-4D04-BD97-47F0180453F9}">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charset="0"/>
              <a:cs typeface="Arial" charset="0"/>
            </a:rPr>
            <a:t>PREPAREDNESS</a:t>
          </a:r>
        </a:p>
      </dgm:t>
    </dgm:pt>
    <dgm:pt modelId="{9003AB5F-5E23-4B81-9D17-4CB6A035B31D}" type="parTrans" cxnId="{6DF9D076-FB51-4C56-83CA-2448450CAE37}">
      <dgm:prSet/>
      <dgm:spPr/>
    </dgm:pt>
    <dgm:pt modelId="{8FC1D834-2FD4-4715-8854-51CBAC9E0A49}" type="sibTrans" cxnId="{6DF9D076-FB51-4C56-83CA-2448450CAE37}">
      <dgm:prSet/>
      <dgm:spPr/>
    </dgm:pt>
    <dgm:pt modelId="{95C7912F-05F0-4889-A7D0-3B6A32BA79E9}">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RESPONSE</a:t>
          </a:r>
        </a:p>
      </dgm:t>
    </dgm:pt>
    <dgm:pt modelId="{E4CA9691-D992-45B4-BE56-C7DB26392756}" type="parTrans" cxnId="{9CA60F22-1F21-4E07-94B2-BFB20FA3A898}">
      <dgm:prSet/>
      <dgm:spPr/>
    </dgm:pt>
    <dgm:pt modelId="{D74536E2-AF38-4826-9DE4-C350A5B6491D}" type="sibTrans" cxnId="{9CA60F22-1F21-4E07-94B2-BFB20FA3A898}">
      <dgm:prSet/>
      <dgm:spPr/>
    </dgm:pt>
    <dgm:pt modelId="{BE6F7CD2-7E37-44CD-8821-6AF270139069}">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RECOVERY</a:t>
          </a:r>
        </a:p>
      </dgm:t>
    </dgm:pt>
    <dgm:pt modelId="{01A59DCF-F4F2-41BC-AA22-B60D2AE4EF87}" type="parTrans" cxnId="{80BC5AF4-B64A-49B4-BF5D-804D047F9B5F}">
      <dgm:prSet/>
      <dgm:spPr/>
    </dgm:pt>
    <dgm:pt modelId="{5B4991C2-99B7-4334-8A5D-C20D6F8DC63C}" type="sibTrans" cxnId="{80BC5AF4-B64A-49B4-BF5D-804D047F9B5F}">
      <dgm:prSet/>
      <dgm:spPr/>
    </dgm:pt>
    <dgm:pt modelId="{A85BB3CD-C2D6-4440-8A5E-FAF148381AE7}">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MITIGATION</a:t>
          </a:r>
        </a:p>
      </dgm:t>
    </dgm:pt>
    <dgm:pt modelId="{CC33650A-66E0-4B1A-86D8-58B2AC66317A}" type="parTrans" cxnId="{A2A34A16-0676-4B0A-BAD5-6FAD6637779A}">
      <dgm:prSet/>
      <dgm:spPr/>
    </dgm:pt>
    <dgm:pt modelId="{E354426A-8F79-4858-97DE-36443E9B9B30}" type="sibTrans" cxnId="{A2A34A16-0676-4B0A-BAD5-6FAD6637779A}">
      <dgm:prSet/>
      <dgm:spPr/>
    </dgm:pt>
    <dgm:pt modelId="{C3502849-C957-4472-B86A-E4AFC723BDA3}" type="pres">
      <dgm:prSet presAssocID="{677444E0-BBCF-40A0-A5C5-4E63DBAE7880}" presName="cycle" presStyleCnt="0">
        <dgm:presLayoutVars>
          <dgm:dir/>
          <dgm:resizeHandles val="exact"/>
        </dgm:presLayoutVars>
      </dgm:prSet>
      <dgm:spPr/>
    </dgm:pt>
    <dgm:pt modelId="{BDC2FFE4-3956-43BC-810D-D991D3E6706B}" type="pres">
      <dgm:prSet presAssocID="{F2C40148-D978-4D04-BD97-47F0180453F9}" presName="dummy" presStyleCnt="0"/>
      <dgm:spPr/>
    </dgm:pt>
    <dgm:pt modelId="{57BE8C42-8C64-4211-85B1-C78A5CD3E8C5}" type="pres">
      <dgm:prSet presAssocID="{F2C40148-D978-4D04-BD97-47F0180453F9}" presName="node" presStyleLbl="revTx" presStyleIdx="0" presStyleCnt="4">
        <dgm:presLayoutVars>
          <dgm:bulletEnabled val="1"/>
        </dgm:presLayoutVars>
      </dgm:prSet>
      <dgm:spPr/>
      <dgm:t>
        <a:bodyPr/>
        <a:lstStyle/>
        <a:p>
          <a:endParaRPr lang="en-US"/>
        </a:p>
      </dgm:t>
    </dgm:pt>
    <dgm:pt modelId="{EA9F240D-939F-4B48-968A-F802B79AC0A7}" type="pres">
      <dgm:prSet presAssocID="{8FC1D834-2FD4-4715-8854-51CBAC9E0A49}" presName="sibTrans" presStyleLbl="node1" presStyleIdx="0" presStyleCnt="4"/>
      <dgm:spPr/>
    </dgm:pt>
    <dgm:pt modelId="{2B11013D-D561-4F6E-9CBF-26D76F7EB952}" type="pres">
      <dgm:prSet presAssocID="{95C7912F-05F0-4889-A7D0-3B6A32BA79E9}" presName="dummy" presStyleCnt="0"/>
      <dgm:spPr/>
    </dgm:pt>
    <dgm:pt modelId="{907B1504-A45E-4635-8922-F423A602650A}" type="pres">
      <dgm:prSet presAssocID="{95C7912F-05F0-4889-A7D0-3B6A32BA79E9}" presName="node" presStyleLbl="revTx" presStyleIdx="1" presStyleCnt="4">
        <dgm:presLayoutVars>
          <dgm:bulletEnabled val="1"/>
        </dgm:presLayoutVars>
      </dgm:prSet>
      <dgm:spPr/>
      <dgm:t>
        <a:bodyPr/>
        <a:lstStyle/>
        <a:p>
          <a:endParaRPr lang="en-US"/>
        </a:p>
      </dgm:t>
    </dgm:pt>
    <dgm:pt modelId="{51761226-E59B-4CF7-B118-23F66814C0A8}" type="pres">
      <dgm:prSet presAssocID="{D74536E2-AF38-4826-9DE4-C350A5B6491D}" presName="sibTrans" presStyleLbl="node1" presStyleIdx="1" presStyleCnt="4"/>
      <dgm:spPr/>
    </dgm:pt>
    <dgm:pt modelId="{4309F28C-87A1-4EEE-AE6E-B7F34299E95F}" type="pres">
      <dgm:prSet presAssocID="{BE6F7CD2-7E37-44CD-8821-6AF270139069}" presName="dummy" presStyleCnt="0"/>
      <dgm:spPr/>
    </dgm:pt>
    <dgm:pt modelId="{663C747D-EDC3-4C9F-B51D-1CF971D9F42D}" type="pres">
      <dgm:prSet presAssocID="{BE6F7CD2-7E37-44CD-8821-6AF270139069}" presName="node" presStyleLbl="revTx" presStyleIdx="2" presStyleCnt="4">
        <dgm:presLayoutVars>
          <dgm:bulletEnabled val="1"/>
        </dgm:presLayoutVars>
      </dgm:prSet>
      <dgm:spPr/>
      <dgm:t>
        <a:bodyPr/>
        <a:lstStyle/>
        <a:p>
          <a:endParaRPr lang="en-US"/>
        </a:p>
      </dgm:t>
    </dgm:pt>
    <dgm:pt modelId="{97219007-C256-44AC-A12F-AC9DD6178DA1}" type="pres">
      <dgm:prSet presAssocID="{5B4991C2-99B7-4334-8A5D-C20D6F8DC63C}" presName="sibTrans" presStyleLbl="node1" presStyleIdx="2" presStyleCnt="4"/>
      <dgm:spPr/>
    </dgm:pt>
    <dgm:pt modelId="{4DB322E6-48E6-437A-AC0F-47958B7E42C5}" type="pres">
      <dgm:prSet presAssocID="{A85BB3CD-C2D6-4440-8A5E-FAF148381AE7}" presName="dummy" presStyleCnt="0"/>
      <dgm:spPr/>
    </dgm:pt>
    <dgm:pt modelId="{A2B3E07D-3003-4347-9B0D-34B136F73A45}" type="pres">
      <dgm:prSet presAssocID="{A85BB3CD-C2D6-4440-8A5E-FAF148381AE7}" presName="node" presStyleLbl="revTx" presStyleIdx="3" presStyleCnt="4">
        <dgm:presLayoutVars>
          <dgm:bulletEnabled val="1"/>
        </dgm:presLayoutVars>
      </dgm:prSet>
      <dgm:spPr/>
      <dgm:t>
        <a:bodyPr/>
        <a:lstStyle/>
        <a:p>
          <a:endParaRPr lang="en-US"/>
        </a:p>
      </dgm:t>
    </dgm:pt>
    <dgm:pt modelId="{01F9DA55-47F3-4FA3-93BD-0C4CD685F700}" type="pres">
      <dgm:prSet presAssocID="{E354426A-8F79-4858-97DE-36443E9B9B30}" presName="sibTrans" presStyleLbl="node1" presStyleIdx="3" presStyleCnt="4"/>
      <dgm:spPr/>
    </dgm:pt>
  </dgm:ptLst>
  <dgm:cxnLst>
    <dgm:cxn modelId="{A2A34A16-0676-4B0A-BAD5-6FAD6637779A}" srcId="{677444E0-BBCF-40A0-A5C5-4E63DBAE7880}" destId="{A85BB3CD-C2D6-4440-8A5E-FAF148381AE7}" srcOrd="3" destOrd="0" parTransId="{CC33650A-66E0-4B1A-86D8-58B2AC66317A}" sibTransId="{E354426A-8F79-4858-97DE-36443E9B9B30}"/>
    <dgm:cxn modelId="{80BC5AF4-B64A-49B4-BF5D-804D047F9B5F}" srcId="{677444E0-BBCF-40A0-A5C5-4E63DBAE7880}" destId="{BE6F7CD2-7E37-44CD-8821-6AF270139069}" srcOrd="2" destOrd="0" parTransId="{01A59DCF-F4F2-41BC-AA22-B60D2AE4EF87}" sibTransId="{5B4991C2-99B7-4334-8A5D-C20D6F8DC63C}"/>
    <dgm:cxn modelId="{AEF7EC1E-716D-479E-A253-9AA220B119B4}" type="presOf" srcId="{BE6F7CD2-7E37-44CD-8821-6AF270139069}" destId="{663C747D-EDC3-4C9F-B51D-1CF971D9F42D}" srcOrd="0" destOrd="0" presId="urn:microsoft.com/office/officeart/2005/8/layout/cycle1"/>
    <dgm:cxn modelId="{0F34DA6B-3F7A-47F1-A9B6-41E1806ADEA0}" type="presOf" srcId="{D74536E2-AF38-4826-9DE4-C350A5B6491D}" destId="{51761226-E59B-4CF7-B118-23F66814C0A8}" srcOrd="0" destOrd="0" presId="urn:microsoft.com/office/officeart/2005/8/layout/cycle1"/>
    <dgm:cxn modelId="{BCD0DBE4-6BD8-41B9-AEE6-7BD8B9E2D2F8}" type="presOf" srcId="{95C7912F-05F0-4889-A7D0-3B6A32BA79E9}" destId="{907B1504-A45E-4635-8922-F423A602650A}" srcOrd="0" destOrd="0" presId="urn:microsoft.com/office/officeart/2005/8/layout/cycle1"/>
    <dgm:cxn modelId="{704D8A9A-2877-4B48-A06A-D29A32B88F35}" type="presOf" srcId="{8FC1D834-2FD4-4715-8854-51CBAC9E0A49}" destId="{EA9F240D-939F-4B48-968A-F802B79AC0A7}" srcOrd="0" destOrd="0" presId="urn:microsoft.com/office/officeart/2005/8/layout/cycle1"/>
    <dgm:cxn modelId="{9CA60F22-1F21-4E07-94B2-BFB20FA3A898}" srcId="{677444E0-BBCF-40A0-A5C5-4E63DBAE7880}" destId="{95C7912F-05F0-4889-A7D0-3B6A32BA79E9}" srcOrd="1" destOrd="0" parTransId="{E4CA9691-D992-45B4-BE56-C7DB26392756}" sibTransId="{D74536E2-AF38-4826-9DE4-C350A5B6491D}"/>
    <dgm:cxn modelId="{236C33E8-34A1-4001-928D-0E8F21AC1344}" type="presOf" srcId="{677444E0-BBCF-40A0-A5C5-4E63DBAE7880}" destId="{C3502849-C957-4472-B86A-E4AFC723BDA3}" srcOrd="0" destOrd="0" presId="urn:microsoft.com/office/officeart/2005/8/layout/cycle1"/>
    <dgm:cxn modelId="{6AAD965D-1C6B-4575-9161-3A91F1CD0638}" type="presOf" srcId="{A85BB3CD-C2D6-4440-8A5E-FAF148381AE7}" destId="{A2B3E07D-3003-4347-9B0D-34B136F73A45}" srcOrd="0" destOrd="0" presId="urn:microsoft.com/office/officeart/2005/8/layout/cycle1"/>
    <dgm:cxn modelId="{C7844B7C-8EE1-4690-BEF5-04B093FEF7B1}" type="presOf" srcId="{F2C40148-D978-4D04-BD97-47F0180453F9}" destId="{57BE8C42-8C64-4211-85B1-C78A5CD3E8C5}" srcOrd="0" destOrd="0" presId="urn:microsoft.com/office/officeart/2005/8/layout/cycle1"/>
    <dgm:cxn modelId="{0446C17F-5C40-4798-9D15-EB21A52C14BC}" type="presOf" srcId="{E354426A-8F79-4858-97DE-36443E9B9B30}" destId="{01F9DA55-47F3-4FA3-93BD-0C4CD685F700}" srcOrd="0" destOrd="0" presId="urn:microsoft.com/office/officeart/2005/8/layout/cycle1"/>
    <dgm:cxn modelId="{381E4118-E2B2-49A7-BF18-755735671317}" type="presOf" srcId="{5B4991C2-99B7-4334-8A5D-C20D6F8DC63C}" destId="{97219007-C256-44AC-A12F-AC9DD6178DA1}" srcOrd="0" destOrd="0" presId="urn:microsoft.com/office/officeart/2005/8/layout/cycle1"/>
    <dgm:cxn modelId="{6DF9D076-FB51-4C56-83CA-2448450CAE37}" srcId="{677444E0-BBCF-40A0-A5C5-4E63DBAE7880}" destId="{F2C40148-D978-4D04-BD97-47F0180453F9}" srcOrd="0" destOrd="0" parTransId="{9003AB5F-5E23-4B81-9D17-4CB6A035B31D}" sibTransId="{8FC1D834-2FD4-4715-8854-51CBAC9E0A49}"/>
    <dgm:cxn modelId="{4F20A43D-0D8D-43CF-A92C-C5AECF9818AF}" type="presParOf" srcId="{C3502849-C957-4472-B86A-E4AFC723BDA3}" destId="{BDC2FFE4-3956-43BC-810D-D991D3E6706B}" srcOrd="0" destOrd="0" presId="urn:microsoft.com/office/officeart/2005/8/layout/cycle1"/>
    <dgm:cxn modelId="{8FCC648B-E385-464A-9629-E558B6770384}" type="presParOf" srcId="{C3502849-C957-4472-B86A-E4AFC723BDA3}" destId="{57BE8C42-8C64-4211-85B1-C78A5CD3E8C5}" srcOrd="1" destOrd="0" presId="urn:microsoft.com/office/officeart/2005/8/layout/cycle1"/>
    <dgm:cxn modelId="{8C809253-F190-454E-ADAD-CDC0B8419D8B}" type="presParOf" srcId="{C3502849-C957-4472-B86A-E4AFC723BDA3}" destId="{EA9F240D-939F-4B48-968A-F802B79AC0A7}" srcOrd="2" destOrd="0" presId="urn:microsoft.com/office/officeart/2005/8/layout/cycle1"/>
    <dgm:cxn modelId="{6BD30288-EFD7-443C-B9D8-3AC8AACB4846}" type="presParOf" srcId="{C3502849-C957-4472-B86A-E4AFC723BDA3}" destId="{2B11013D-D561-4F6E-9CBF-26D76F7EB952}" srcOrd="3" destOrd="0" presId="urn:microsoft.com/office/officeart/2005/8/layout/cycle1"/>
    <dgm:cxn modelId="{4859F57E-1E8F-4C0D-B6D0-09665C267532}" type="presParOf" srcId="{C3502849-C957-4472-B86A-E4AFC723BDA3}" destId="{907B1504-A45E-4635-8922-F423A602650A}" srcOrd="4" destOrd="0" presId="urn:microsoft.com/office/officeart/2005/8/layout/cycle1"/>
    <dgm:cxn modelId="{FE4258B2-79B3-4530-8F38-DE0B1F0DAC68}" type="presParOf" srcId="{C3502849-C957-4472-B86A-E4AFC723BDA3}" destId="{51761226-E59B-4CF7-B118-23F66814C0A8}" srcOrd="5" destOrd="0" presId="urn:microsoft.com/office/officeart/2005/8/layout/cycle1"/>
    <dgm:cxn modelId="{82079886-1CD2-43DE-9E0B-0A5982E00437}" type="presParOf" srcId="{C3502849-C957-4472-B86A-E4AFC723BDA3}" destId="{4309F28C-87A1-4EEE-AE6E-B7F34299E95F}" srcOrd="6" destOrd="0" presId="urn:microsoft.com/office/officeart/2005/8/layout/cycle1"/>
    <dgm:cxn modelId="{C3A9499D-B64A-489A-90D2-2B06090CC99C}" type="presParOf" srcId="{C3502849-C957-4472-B86A-E4AFC723BDA3}" destId="{663C747D-EDC3-4C9F-B51D-1CF971D9F42D}" srcOrd="7" destOrd="0" presId="urn:microsoft.com/office/officeart/2005/8/layout/cycle1"/>
    <dgm:cxn modelId="{30C44276-C02E-423D-A880-353E30C84B9F}" type="presParOf" srcId="{C3502849-C957-4472-B86A-E4AFC723BDA3}" destId="{97219007-C256-44AC-A12F-AC9DD6178DA1}" srcOrd="8" destOrd="0" presId="urn:microsoft.com/office/officeart/2005/8/layout/cycle1"/>
    <dgm:cxn modelId="{71C53909-AE1E-4C61-94DA-C0B29C88F949}" type="presParOf" srcId="{C3502849-C957-4472-B86A-E4AFC723BDA3}" destId="{4DB322E6-48E6-437A-AC0F-47958B7E42C5}" srcOrd="9" destOrd="0" presId="urn:microsoft.com/office/officeart/2005/8/layout/cycle1"/>
    <dgm:cxn modelId="{43C627E0-63CF-441B-87D6-A04ABCA6AF99}" type="presParOf" srcId="{C3502849-C957-4472-B86A-E4AFC723BDA3}" destId="{A2B3E07D-3003-4347-9B0D-34B136F73A45}" srcOrd="10" destOrd="0" presId="urn:microsoft.com/office/officeart/2005/8/layout/cycle1"/>
    <dgm:cxn modelId="{829F6982-9211-4460-A74C-2E7A745E27E4}" type="presParOf" srcId="{C3502849-C957-4472-B86A-E4AFC723BDA3}" destId="{01F9DA55-47F3-4FA3-93BD-0C4CD685F700}"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E431B-0A45-47FB-B69B-3FA3566CE23B}" type="datetimeFigureOut">
              <a:rPr lang="en-US" smtClean="0"/>
              <a:t>3/28/2016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27021-5430-43D1-A771-9F1A401398CC}" type="slidenum">
              <a:rPr lang="en-US" smtClean="0"/>
              <a:t>‹#›</a:t>
            </a:fld>
            <a:endParaRPr lang="en-US"/>
          </a:p>
        </p:txBody>
      </p:sp>
    </p:spTree>
    <p:extLst>
      <p:ext uri="{BB962C8B-B14F-4D97-AF65-F5344CB8AC3E}">
        <p14:creationId xmlns:p14="http://schemas.microsoft.com/office/powerpoint/2010/main" val="83770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381000" y="685800"/>
            <a:ext cx="6096000" cy="3429000"/>
          </a:xfrm>
          <a:ln/>
        </p:spPr>
      </p:sp>
      <p:sp>
        <p:nvSpPr>
          <p:cNvPr id="8195" name="Notes Placeholder 2"/>
          <p:cNvSpPr>
            <a:spLocks noGrp="1"/>
          </p:cNvSpPr>
          <p:nvPr>
            <p:ph type="body" idx="1"/>
          </p:nvPr>
        </p:nvSpPr>
        <p:spPr>
          <a:noFill/>
          <a:ln/>
        </p:spPr>
        <p:txBody>
          <a:bodyPr/>
          <a:lstStyle/>
          <a:p>
            <a:endParaRPr lang="en-US" altLang="en-US" smtClean="0"/>
          </a:p>
        </p:txBody>
      </p:sp>
      <p:sp>
        <p:nvSpPr>
          <p:cNvPr id="8196" name="Slide Number Placeholder 3"/>
          <p:cNvSpPr>
            <a:spLocks noGrp="1"/>
          </p:cNvSpPr>
          <p:nvPr>
            <p:ph type="sldNum" sz="quarter" idx="5"/>
          </p:nvPr>
        </p:nvSpPr>
        <p:spPr>
          <a:noFill/>
        </p:spPr>
        <p:txBody>
          <a:bodyPr/>
          <a:lstStyle/>
          <a:p>
            <a:fld id="{3AC48634-0F8C-41C8-912E-258A8479332D}" type="slidenum">
              <a:rPr lang="en-US" altLang="en-US">
                <a:solidFill>
                  <a:prstClr val="black"/>
                </a:solidFill>
              </a:rPr>
              <a:pPr/>
              <a:t>6</a:t>
            </a:fld>
            <a:endParaRPr lang="en-US" altLang="en-US">
              <a:solidFill>
                <a:prstClr val="black"/>
              </a:solidFill>
            </a:endParaRPr>
          </a:p>
        </p:txBody>
      </p:sp>
    </p:spTree>
    <p:extLst>
      <p:ext uri="{BB962C8B-B14F-4D97-AF65-F5344CB8AC3E}">
        <p14:creationId xmlns:p14="http://schemas.microsoft.com/office/powerpoint/2010/main" val="2771009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a:ln/>
        </p:spPr>
        <p:txBody>
          <a:bodyPr/>
          <a:lstStyle/>
          <a:p>
            <a:endParaRPr lang="en-US" altLang="en-US" smtClean="0"/>
          </a:p>
        </p:txBody>
      </p:sp>
      <p:sp>
        <p:nvSpPr>
          <p:cNvPr id="25604" name="Slide Number Placeholder 3"/>
          <p:cNvSpPr>
            <a:spLocks noGrp="1"/>
          </p:cNvSpPr>
          <p:nvPr>
            <p:ph type="sldNum" sz="quarter" idx="5"/>
          </p:nvPr>
        </p:nvSpPr>
        <p:spPr>
          <a:noFill/>
        </p:spPr>
        <p:txBody>
          <a:bodyPr/>
          <a:lstStyle/>
          <a:p>
            <a:fld id="{7AA76371-6771-46BA-8656-88205CBEA416}" type="slidenum">
              <a:rPr lang="en-US" altLang="en-US">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347726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US" altLang="en-US" smtClean="0"/>
          </a:p>
        </p:txBody>
      </p:sp>
      <p:sp>
        <p:nvSpPr>
          <p:cNvPr id="27652" name="Slide Number Placeholder 3"/>
          <p:cNvSpPr>
            <a:spLocks noGrp="1"/>
          </p:cNvSpPr>
          <p:nvPr>
            <p:ph type="sldNum" sz="quarter" idx="5"/>
          </p:nvPr>
        </p:nvSpPr>
        <p:spPr>
          <a:noFill/>
        </p:spPr>
        <p:txBody>
          <a:bodyPr/>
          <a:lstStyle/>
          <a:p>
            <a:fld id="{19514F66-FB2A-45A0-BF03-6A5011E6785B}" type="slidenum">
              <a:rPr lang="en-US" altLang="en-US">
                <a:solidFill>
                  <a:prstClr val="black"/>
                </a:solidFill>
              </a:rPr>
              <a:pPr/>
              <a:t>16</a:t>
            </a:fld>
            <a:endParaRPr lang="en-US" altLang="en-US">
              <a:solidFill>
                <a:prstClr val="black"/>
              </a:solidFill>
            </a:endParaRPr>
          </a:p>
        </p:txBody>
      </p:sp>
    </p:spTree>
    <p:extLst>
      <p:ext uri="{BB962C8B-B14F-4D97-AF65-F5344CB8AC3E}">
        <p14:creationId xmlns:p14="http://schemas.microsoft.com/office/powerpoint/2010/main" val="43201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1000" y="685800"/>
            <a:ext cx="6096000" cy="3429000"/>
          </a:xfrm>
          <a:ln/>
        </p:spPr>
      </p:sp>
      <p:sp>
        <p:nvSpPr>
          <p:cNvPr id="29699" name="Notes Placeholder 2"/>
          <p:cNvSpPr>
            <a:spLocks noGrp="1"/>
          </p:cNvSpPr>
          <p:nvPr>
            <p:ph type="body" idx="1"/>
          </p:nvPr>
        </p:nvSpPr>
        <p:spPr>
          <a:noFill/>
          <a:ln/>
        </p:spPr>
        <p:txBody>
          <a:bodyPr/>
          <a:lstStyle/>
          <a:p>
            <a:endParaRPr lang="en-US" altLang="en-US" smtClean="0"/>
          </a:p>
        </p:txBody>
      </p:sp>
      <p:sp>
        <p:nvSpPr>
          <p:cNvPr id="29700" name="Slide Number Placeholder 3"/>
          <p:cNvSpPr>
            <a:spLocks noGrp="1"/>
          </p:cNvSpPr>
          <p:nvPr>
            <p:ph type="sldNum" sz="quarter" idx="5"/>
          </p:nvPr>
        </p:nvSpPr>
        <p:spPr>
          <a:noFill/>
        </p:spPr>
        <p:txBody>
          <a:bodyPr/>
          <a:lstStyle/>
          <a:p>
            <a:fld id="{57F34A5D-3651-4F12-BE13-328F35345D69}" type="slidenum">
              <a:rPr lang="en-US" altLang="en-US">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3623096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1000" y="685800"/>
            <a:ext cx="6096000" cy="3429000"/>
          </a:xfrm>
          <a:ln/>
        </p:spPr>
      </p:sp>
      <p:sp>
        <p:nvSpPr>
          <p:cNvPr id="31747" name="Notes Placeholder 2"/>
          <p:cNvSpPr>
            <a:spLocks noGrp="1"/>
          </p:cNvSpPr>
          <p:nvPr>
            <p:ph type="body" idx="1"/>
          </p:nvPr>
        </p:nvSpPr>
        <p:spPr>
          <a:noFill/>
          <a:ln/>
        </p:spPr>
        <p:txBody>
          <a:bodyPr/>
          <a:lstStyle/>
          <a:p>
            <a:endParaRPr lang="en-US" altLang="en-US" smtClean="0"/>
          </a:p>
        </p:txBody>
      </p:sp>
      <p:sp>
        <p:nvSpPr>
          <p:cNvPr id="31748" name="Slide Number Placeholder 3"/>
          <p:cNvSpPr>
            <a:spLocks noGrp="1"/>
          </p:cNvSpPr>
          <p:nvPr>
            <p:ph type="sldNum" sz="quarter" idx="5"/>
          </p:nvPr>
        </p:nvSpPr>
        <p:spPr>
          <a:noFill/>
        </p:spPr>
        <p:txBody>
          <a:bodyPr/>
          <a:lstStyle/>
          <a:p>
            <a:fld id="{8F97FDAD-654B-46D4-AEA8-E88211174D99}" type="slidenum">
              <a:rPr lang="en-US" altLang="en-US">
                <a:solidFill>
                  <a:prstClr val="black"/>
                </a:solidFill>
              </a:rPr>
              <a:pPr/>
              <a:t>18</a:t>
            </a:fld>
            <a:endParaRPr lang="en-US" altLang="en-US">
              <a:solidFill>
                <a:prstClr val="black"/>
              </a:solidFill>
            </a:endParaRPr>
          </a:p>
        </p:txBody>
      </p:sp>
    </p:spTree>
    <p:extLst>
      <p:ext uri="{BB962C8B-B14F-4D97-AF65-F5344CB8AC3E}">
        <p14:creationId xmlns:p14="http://schemas.microsoft.com/office/powerpoint/2010/main" val="23623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a:ln/>
        </p:spPr>
      </p:sp>
      <p:sp>
        <p:nvSpPr>
          <p:cNvPr id="33795" name="Notes Placeholder 2"/>
          <p:cNvSpPr>
            <a:spLocks noGrp="1"/>
          </p:cNvSpPr>
          <p:nvPr>
            <p:ph type="body" idx="1"/>
          </p:nvPr>
        </p:nvSpPr>
        <p:spPr>
          <a:noFill/>
          <a:ln/>
        </p:spPr>
        <p:txBody>
          <a:bodyPr/>
          <a:lstStyle/>
          <a:p>
            <a:endParaRPr lang="en-US" altLang="en-US" smtClean="0"/>
          </a:p>
        </p:txBody>
      </p:sp>
      <p:sp>
        <p:nvSpPr>
          <p:cNvPr id="33796" name="Slide Number Placeholder 3"/>
          <p:cNvSpPr>
            <a:spLocks noGrp="1"/>
          </p:cNvSpPr>
          <p:nvPr>
            <p:ph type="sldNum" sz="quarter" idx="5"/>
          </p:nvPr>
        </p:nvSpPr>
        <p:spPr>
          <a:noFill/>
        </p:spPr>
        <p:txBody>
          <a:bodyPr/>
          <a:lstStyle/>
          <a:p>
            <a:fld id="{B47A4DE0-4393-4666-B20B-0F2341042684}" type="slidenum">
              <a:rPr lang="en-US" altLang="en-US">
                <a:solidFill>
                  <a:prstClr val="black"/>
                </a:solidFill>
              </a:rPr>
              <a:pPr/>
              <a:t>19</a:t>
            </a:fld>
            <a:endParaRPr lang="en-US" altLang="en-US">
              <a:solidFill>
                <a:prstClr val="black"/>
              </a:solidFill>
            </a:endParaRPr>
          </a:p>
        </p:txBody>
      </p:sp>
    </p:spTree>
    <p:extLst>
      <p:ext uri="{BB962C8B-B14F-4D97-AF65-F5344CB8AC3E}">
        <p14:creationId xmlns:p14="http://schemas.microsoft.com/office/powerpoint/2010/main" val="397210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81000" y="685800"/>
            <a:ext cx="6096000" cy="3429000"/>
          </a:xfrm>
          <a:ln/>
        </p:spPr>
      </p:sp>
      <p:sp>
        <p:nvSpPr>
          <p:cNvPr id="35843" name="Notes Placeholder 2"/>
          <p:cNvSpPr>
            <a:spLocks noGrp="1"/>
          </p:cNvSpPr>
          <p:nvPr>
            <p:ph type="body" idx="1"/>
          </p:nvPr>
        </p:nvSpPr>
        <p:spPr>
          <a:noFill/>
          <a:ln/>
        </p:spPr>
        <p:txBody>
          <a:bodyPr/>
          <a:lstStyle/>
          <a:p>
            <a:endParaRPr lang="en-US" altLang="en-US" smtClean="0"/>
          </a:p>
        </p:txBody>
      </p:sp>
      <p:sp>
        <p:nvSpPr>
          <p:cNvPr id="35844" name="Slide Number Placeholder 3"/>
          <p:cNvSpPr>
            <a:spLocks noGrp="1"/>
          </p:cNvSpPr>
          <p:nvPr>
            <p:ph type="sldNum" sz="quarter" idx="5"/>
          </p:nvPr>
        </p:nvSpPr>
        <p:spPr>
          <a:noFill/>
        </p:spPr>
        <p:txBody>
          <a:bodyPr/>
          <a:lstStyle/>
          <a:p>
            <a:fld id="{67513700-B570-489F-A283-158FA99ED083}" type="slidenum">
              <a:rPr lang="en-US" altLang="en-US">
                <a:solidFill>
                  <a:prstClr val="black"/>
                </a:solidFill>
              </a:rPr>
              <a:pPr/>
              <a:t>20</a:t>
            </a:fld>
            <a:endParaRPr lang="en-US" altLang="en-US">
              <a:solidFill>
                <a:prstClr val="black"/>
              </a:solidFill>
            </a:endParaRPr>
          </a:p>
        </p:txBody>
      </p:sp>
    </p:spTree>
    <p:extLst>
      <p:ext uri="{BB962C8B-B14F-4D97-AF65-F5344CB8AC3E}">
        <p14:creationId xmlns:p14="http://schemas.microsoft.com/office/powerpoint/2010/main" val="131966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81000" y="685800"/>
            <a:ext cx="6096000" cy="3429000"/>
          </a:xfrm>
          <a:ln/>
        </p:spPr>
      </p:sp>
      <p:sp>
        <p:nvSpPr>
          <p:cNvPr id="37891" name="Notes Placeholder 2"/>
          <p:cNvSpPr>
            <a:spLocks noGrp="1"/>
          </p:cNvSpPr>
          <p:nvPr>
            <p:ph type="body" idx="1"/>
          </p:nvPr>
        </p:nvSpPr>
        <p:spPr>
          <a:noFill/>
          <a:ln/>
        </p:spPr>
        <p:txBody>
          <a:bodyPr/>
          <a:lstStyle/>
          <a:p>
            <a:r>
              <a:rPr lang="en-US" altLang="en-US" smtClean="0"/>
              <a:t>The Emergency Operations Center (EOC) organizational structure…</a:t>
            </a:r>
          </a:p>
          <a:p>
            <a:endParaRPr lang="en-US" altLang="en-US" smtClean="0"/>
          </a:p>
          <a:p>
            <a:r>
              <a:rPr lang="en-US" altLang="en-US" smtClean="0"/>
              <a:t>The Guam Comprehensive Emergency Management Plan (GUAM CEMP) describes the basic strategies, assumptions, operational objectives, and mechanisms through which the Guam Emergency Operations Center Emergency Support Function (EOC ESF) Team will mobilize resources and conduct activities to guide and support local emergency management efforts through preparedness, response, recovery, and mitigation. To facilitate effective operations, the GUAM CEMP adopts a functional approach that groups the types of assistance to be provided into 16 Emergency Support Functions (ESFs), formerly known as Response Activity Coordinators (RACs). Each ESF is headed by a primary agency selected based on its authorities, resources, and capabilities in that ESF’s functional area. The primary agency appoints an Emergency Coordination Officer (ECO) to manage the ESF’s function in the Emergency Operations Center (EOC).</a:t>
            </a:r>
          </a:p>
        </p:txBody>
      </p:sp>
      <p:sp>
        <p:nvSpPr>
          <p:cNvPr id="37892" name="Slide Number Placeholder 3"/>
          <p:cNvSpPr>
            <a:spLocks noGrp="1"/>
          </p:cNvSpPr>
          <p:nvPr>
            <p:ph type="sldNum" sz="quarter" idx="5"/>
          </p:nvPr>
        </p:nvSpPr>
        <p:spPr>
          <a:noFill/>
        </p:spPr>
        <p:txBody>
          <a:bodyPr/>
          <a:lstStyle/>
          <a:p>
            <a:fld id="{118734A0-2104-48AC-B83B-219690E3160C}" type="slidenum">
              <a:rPr lang="en-US" altLang="en-US">
                <a:solidFill>
                  <a:prstClr val="black"/>
                </a:solidFill>
              </a:rPr>
              <a:pPr/>
              <a:t>21</a:t>
            </a:fld>
            <a:endParaRPr lang="en-US" altLang="en-US">
              <a:solidFill>
                <a:prstClr val="black"/>
              </a:solidFill>
            </a:endParaRPr>
          </a:p>
        </p:txBody>
      </p:sp>
    </p:spTree>
    <p:extLst>
      <p:ext uri="{BB962C8B-B14F-4D97-AF65-F5344CB8AC3E}">
        <p14:creationId xmlns:p14="http://schemas.microsoft.com/office/powerpoint/2010/main" val="736531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81000" y="685800"/>
            <a:ext cx="6096000" cy="3429000"/>
          </a:xfrm>
          <a:ln/>
        </p:spPr>
      </p:sp>
      <p:sp>
        <p:nvSpPr>
          <p:cNvPr id="39939" name="Notes Placeholder 2"/>
          <p:cNvSpPr>
            <a:spLocks noGrp="1"/>
          </p:cNvSpPr>
          <p:nvPr>
            <p:ph type="body" idx="1"/>
          </p:nvPr>
        </p:nvSpPr>
        <p:spPr>
          <a:noFill/>
          <a:ln/>
        </p:spPr>
        <p:txBody>
          <a:bodyPr/>
          <a:lstStyle/>
          <a:p>
            <a:r>
              <a:rPr lang="en-US" altLang="en-US" b="1" smtClean="0"/>
              <a:t>F.  Relationship to Other Plans</a:t>
            </a:r>
          </a:p>
          <a:p>
            <a:r>
              <a:rPr lang="en-US" altLang="en-US" smtClean="0"/>
              <a:t>· </a:t>
            </a:r>
            <a:r>
              <a:rPr lang="en-US" altLang="en-US" b="1" smtClean="0"/>
              <a:t>Relationship to Other Territorial Plans: </a:t>
            </a:r>
            <a:r>
              <a:rPr lang="en-US" altLang="en-US" smtClean="0"/>
              <a:t>The GUAM CEMP is supported by a number of specialized Government of Guam and federal plans such as the Tactical Interoperable Communications Plan, Guam Catastrophic Typhoon CONPLAN, 2011 Guam Hazard Mitigation Plan, etc. Such plans are incorporated into the GUAM CEMP by reference and stored in the GHS/OCD digital reference library.</a:t>
            </a:r>
          </a:p>
          <a:p>
            <a:r>
              <a:rPr lang="en-US" altLang="en-US" smtClean="0"/>
              <a:t>· </a:t>
            </a:r>
            <a:r>
              <a:rPr lang="en-US" altLang="en-US" b="1" smtClean="0"/>
              <a:t>Relationship to Federal Plans: </a:t>
            </a:r>
            <a:r>
              <a:rPr lang="en-US" altLang="en-US" smtClean="0"/>
              <a:t>The GUAM CEMP provides for integration of territorial response operations with the federal agencies responding to emergency situations in Guam at the request of the Governor. This plan is consistent with FEMA’s Guam Catastrophic Typhoon OPLAN (Aug 2010), which is wholly incorporated into this plan by reference. The GUAM CEMP also recognizes other regional planning efforts developed under the National Response Framework (NRF), which are stored in the GHS/OCD digital reference library.</a:t>
            </a:r>
          </a:p>
          <a:p>
            <a:r>
              <a:rPr lang="en-US" altLang="en-US" smtClean="0"/>
              <a:t>· </a:t>
            </a:r>
            <a:r>
              <a:rPr lang="en-US" altLang="en-US" b="1" smtClean="0"/>
              <a:t>Relationship to Interstate/Inter-island Agreements: </a:t>
            </a:r>
            <a:r>
              <a:rPr lang="en-US" altLang="en-US" smtClean="0"/>
              <a:t>The GUAM CEMP addresses provisions for requesting emergency assistance from other states or providing emergency assistance to other states in accordance with the Emergency Management Assistance Compact (EMAC) and a number of specialized agreements to which Guam is a party.</a:t>
            </a:r>
          </a:p>
          <a:p>
            <a:endParaRPr lang="en-US" altLang="en-US" smtClean="0"/>
          </a:p>
        </p:txBody>
      </p:sp>
      <p:sp>
        <p:nvSpPr>
          <p:cNvPr id="39940" name="Slide Number Placeholder 3"/>
          <p:cNvSpPr>
            <a:spLocks noGrp="1"/>
          </p:cNvSpPr>
          <p:nvPr>
            <p:ph type="sldNum" sz="quarter" idx="5"/>
          </p:nvPr>
        </p:nvSpPr>
        <p:spPr>
          <a:noFill/>
        </p:spPr>
        <p:txBody>
          <a:bodyPr/>
          <a:lstStyle/>
          <a:p>
            <a:fld id="{F9E5A932-BD12-4E45-BE6A-D8655778FCC6}" type="slidenum">
              <a:rPr lang="en-US" altLang="en-US">
                <a:solidFill>
                  <a:prstClr val="black"/>
                </a:solidFill>
              </a:rPr>
              <a:pPr/>
              <a:t>22</a:t>
            </a:fld>
            <a:endParaRPr lang="en-US" altLang="en-US">
              <a:solidFill>
                <a:prstClr val="black"/>
              </a:solidFill>
            </a:endParaRPr>
          </a:p>
        </p:txBody>
      </p:sp>
    </p:spTree>
    <p:extLst>
      <p:ext uri="{BB962C8B-B14F-4D97-AF65-F5344CB8AC3E}">
        <p14:creationId xmlns:p14="http://schemas.microsoft.com/office/powerpoint/2010/main" val="213659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81000" y="685800"/>
            <a:ext cx="6096000" cy="3429000"/>
          </a:xfrm>
          <a:ln/>
        </p:spPr>
      </p:sp>
      <p:sp>
        <p:nvSpPr>
          <p:cNvPr id="41987" name="Notes Placeholder 2"/>
          <p:cNvSpPr>
            <a:spLocks noGrp="1"/>
          </p:cNvSpPr>
          <p:nvPr>
            <p:ph type="body" idx="1"/>
          </p:nvPr>
        </p:nvSpPr>
        <p:spPr>
          <a:noFill/>
          <a:ln/>
        </p:spPr>
        <p:txBody>
          <a:bodyPr/>
          <a:lstStyle/>
          <a:p>
            <a:r>
              <a:rPr lang="en-US" altLang="en-US" smtClean="0"/>
              <a:t>Leo is currently in FEMA Region IX, Oakland CA, for the second week now working with FEMA and various Federal agencies for the revision of the Guam’s Typhoon Catastrophic OPLAN. This activity will lead to a big event in Guam sometime in June drawing local leaders as well as leadership of various Federal agencies and Federal ESFs. Most of you will be invited in related planning activities scheduled for the next 6-10 months.</a:t>
            </a:r>
          </a:p>
          <a:p>
            <a:endParaRPr lang="en-US" altLang="en-US" smtClean="0"/>
          </a:p>
          <a:p>
            <a:r>
              <a:rPr lang="en-US" altLang="en-US" smtClean="0"/>
              <a:t>The Guam Catastrophic Typhoon Plan represents a cooperative effort by an intergovernmental team. Detailed planning was also a product of interagency effort in which stakeholders throughout both the Territory of Guam and the Federal government, most often in the form of Territory and Federal Emergency Support Functions, worked with private sector representatives to address many of the challenges inherent in a catastrophic typhoon scenario. </a:t>
            </a:r>
          </a:p>
          <a:p>
            <a:endParaRPr lang="en-US" altLang="en-US" smtClean="0"/>
          </a:p>
          <a:p>
            <a:r>
              <a:rPr lang="en-US" altLang="en-US" smtClean="0"/>
              <a:t>The Operations Plan (OPLAN) provides a specific strategy to execute a joint Territory, Federal, and private sector preparation and response to a catastrophic typhoon for the Territory of Guam. The focus of the plan scenario is the support of the Territory of Guam population in the aftermath of a catastrophic typhoon. This plan is scalable and adaptable for use in neighboring islands, and is focused on typhoon response and establishing a framework for long-term recovery. </a:t>
            </a:r>
          </a:p>
          <a:p>
            <a:endParaRPr lang="en-US" altLang="en-US" smtClean="0"/>
          </a:p>
          <a:p>
            <a:endParaRPr lang="en-US" altLang="en-US" smtClean="0"/>
          </a:p>
        </p:txBody>
      </p:sp>
      <p:sp>
        <p:nvSpPr>
          <p:cNvPr id="41988" name="Slide Number Placeholder 3"/>
          <p:cNvSpPr>
            <a:spLocks noGrp="1"/>
          </p:cNvSpPr>
          <p:nvPr>
            <p:ph type="sldNum" sz="quarter" idx="5"/>
          </p:nvPr>
        </p:nvSpPr>
        <p:spPr>
          <a:noFill/>
        </p:spPr>
        <p:txBody>
          <a:bodyPr/>
          <a:lstStyle/>
          <a:p>
            <a:fld id="{094AA742-9052-49DC-9053-B25F213BC2A5}" type="slidenum">
              <a:rPr lang="en-US" altLang="en-US">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873321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81000" y="685800"/>
            <a:ext cx="6096000" cy="3429000"/>
          </a:xfrm>
          <a:ln/>
        </p:spPr>
      </p:sp>
      <p:sp>
        <p:nvSpPr>
          <p:cNvPr id="44035" name="Notes Placeholder 2"/>
          <p:cNvSpPr>
            <a:spLocks noGrp="1"/>
          </p:cNvSpPr>
          <p:nvPr>
            <p:ph type="body" idx="1"/>
          </p:nvPr>
        </p:nvSpPr>
        <p:spPr>
          <a:noFill/>
          <a:ln/>
        </p:spPr>
        <p:txBody>
          <a:bodyPr/>
          <a:lstStyle/>
          <a:p>
            <a:r>
              <a:rPr lang="en-US" altLang="en-US" smtClean="0"/>
              <a:t>The coordinating structure utilizes a joint Territory and Federal approach. The Territory Coordinating Officer (TCO), also referred to as the State Coordinating Officer (SCO), and the Federal Coordinating Officer (FCO) achieve and maintain unity of effort by establishing a joint Territory and Federal Unified Coordination Group to coordinate disaster response activities consistent with the priorities set by the Governor of Guam. </a:t>
            </a:r>
          </a:p>
          <a:p>
            <a:endParaRPr lang="en-US" altLang="en-US" smtClean="0"/>
          </a:p>
        </p:txBody>
      </p:sp>
      <p:sp>
        <p:nvSpPr>
          <p:cNvPr id="44036" name="Slide Number Placeholder 3"/>
          <p:cNvSpPr>
            <a:spLocks noGrp="1"/>
          </p:cNvSpPr>
          <p:nvPr>
            <p:ph type="sldNum" sz="quarter" idx="5"/>
          </p:nvPr>
        </p:nvSpPr>
        <p:spPr>
          <a:noFill/>
        </p:spPr>
        <p:txBody>
          <a:bodyPr/>
          <a:lstStyle/>
          <a:p>
            <a:fld id="{2976AC7F-EB88-4D8A-9499-2CC138F6D102}" type="slidenum">
              <a:rPr lang="en-US" altLang="en-US">
                <a:solidFill>
                  <a:prstClr val="black"/>
                </a:solidFill>
              </a:rPr>
              <a:pPr/>
              <a:t>24</a:t>
            </a:fld>
            <a:endParaRPr lang="en-US" altLang="en-US">
              <a:solidFill>
                <a:prstClr val="black"/>
              </a:solidFill>
            </a:endParaRPr>
          </a:p>
        </p:txBody>
      </p:sp>
    </p:spTree>
    <p:extLst>
      <p:ext uri="{BB962C8B-B14F-4D97-AF65-F5344CB8AC3E}">
        <p14:creationId xmlns:p14="http://schemas.microsoft.com/office/powerpoint/2010/main" val="401134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381000" y="685800"/>
            <a:ext cx="6096000" cy="3429000"/>
          </a:xfrm>
          <a:ln/>
        </p:spPr>
      </p:sp>
      <p:sp>
        <p:nvSpPr>
          <p:cNvPr id="10243" name="Notes Placeholder 2"/>
          <p:cNvSpPr>
            <a:spLocks noGrp="1"/>
          </p:cNvSpPr>
          <p:nvPr>
            <p:ph type="body" idx="1"/>
          </p:nvPr>
        </p:nvSpPr>
        <p:spPr>
          <a:noFill/>
          <a:ln/>
        </p:spPr>
        <p:txBody>
          <a:bodyPr/>
          <a:lstStyle/>
          <a:p>
            <a:endParaRPr lang="en-US" altLang="en-US" smtClean="0"/>
          </a:p>
        </p:txBody>
      </p:sp>
      <p:sp>
        <p:nvSpPr>
          <p:cNvPr id="10244" name="Slide Number Placeholder 3"/>
          <p:cNvSpPr>
            <a:spLocks noGrp="1"/>
          </p:cNvSpPr>
          <p:nvPr>
            <p:ph type="sldNum" sz="quarter" idx="5"/>
          </p:nvPr>
        </p:nvSpPr>
        <p:spPr>
          <a:noFill/>
        </p:spPr>
        <p:txBody>
          <a:bodyPr/>
          <a:lstStyle/>
          <a:p>
            <a:fld id="{95C111FD-6BAE-4FDB-826D-0E5F37146B14}" type="slidenum">
              <a:rPr lang="en-US" altLang="en-US">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1232391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46083" name="Notes Placeholder 2"/>
          <p:cNvSpPr>
            <a:spLocks noGrp="1"/>
          </p:cNvSpPr>
          <p:nvPr>
            <p:ph type="body" idx="1"/>
          </p:nvPr>
        </p:nvSpPr>
        <p:spPr>
          <a:noFill/>
          <a:ln/>
        </p:spPr>
        <p:txBody>
          <a:bodyPr/>
          <a:lstStyle/>
          <a:p>
            <a:r>
              <a:rPr lang="en-US" altLang="en-US" smtClean="0"/>
              <a:t>Preparing for and responding to a catastrophic typhoon that may affect the Territory of Guam poses several challenges to Guam. Many of these challenges are addressed in the OPLAN, including but not limited to Guam's size and location, which are limited factors considering Guam's long distance from other land masses. Preparations for response and the framework for recovery must begin long before the impact of a catastrophic typhoon. </a:t>
            </a:r>
          </a:p>
          <a:p>
            <a:endParaRPr lang="en-US" altLang="en-US" smtClean="0"/>
          </a:p>
          <a:p>
            <a:r>
              <a:rPr lang="en-US" altLang="en-US" smtClean="0"/>
              <a:t>The preparation and response outlined in Guam's Catastrophic Typhoon Plan are predicated on a phased approach based on objective criteria consistent with input from the National Weather Service (NWS). The planning strategy described throughout this plan applies a systematic decision making process linked to NWS predictions. Each phase is associated with an increased level of certainty and increased level of commitment of resources.</a:t>
            </a:r>
          </a:p>
        </p:txBody>
      </p:sp>
      <p:sp>
        <p:nvSpPr>
          <p:cNvPr id="46084" name="Slide Number Placeholder 3"/>
          <p:cNvSpPr>
            <a:spLocks noGrp="1"/>
          </p:cNvSpPr>
          <p:nvPr>
            <p:ph type="sldNum" sz="quarter" idx="5"/>
          </p:nvPr>
        </p:nvSpPr>
        <p:spPr>
          <a:noFill/>
        </p:spPr>
        <p:txBody>
          <a:bodyPr/>
          <a:lstStyle/>
          <a:p>
            <a:fld id="{601BDBF1-80EA-41A6-8101-56E2B43E1845}" type="slidenum">
              <a:rPr lang="en-US" altLang="en-US">
                <a:solidFill>
                  <a:prstClr val="black"/>
                </a:solidFill>
              </a:rPr>
              <a:pPr/>
              <a:t>25</a:t>
            </a:fld>
            <a:endParaRPr lang="en-US" altLang="en-US">
              <a:solidFill>
                <a:prstClr val="black"/>
              </a:solidFill>
            </a:endParaRPr>
          </a:p>
        </p:txBody>
      </p:sp>
    </p:spTree>
    <p:extLst>
      <p:ext uri="{BB962C8B-B14F-4D97-AF65-F5344CB8AC3E}">
        <p14:creationId xmlns:p14="http://schemas.microsoft.com/office/powerpoint/2010/main" val="2191690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5800"/>
            <a:ext cx="6096000" cy="3429000"/>
          </a:xfrm>
          <a:ln/>
        </p:spPr>
      </p:sp>
      <p:sp>
        <p:nvSpPr>
          <p:cNvPr id="48131" name="Notes Placeholder 2"/>
          <p:cNvSpPr>
            <a:spLocks noGrp="1"/>
          </p:cNvSpPr>
          <p:nvPr>
            <p:ph type="body" idx="1"/>
          </p:nvPr>
        </p:nvSpPr>
        <p:spPr>
          <a:noFill/>
          <a:ln/>
        </p:spPr>
        <p:txBody>
          <a:bodyPr/>
          <a:lstStyle/>
          <a:p>
            <a:endParaRPr lang="en-US" altLang="en-US" smtClean="0"/>
          </a:p>
        </p:txBody>
      </p:sp>
      <p:sp>
        <p:nvSpPr>
          <p:cNvPr id="48132" name="Slide Number Placeholder 3"/>
          <p:cNvSpPr>
            <a:spLocks noGrp="1"/>
          </p:cNvSpPr>
          <p:nvPr>
            <p:ph type="sldNum" sz="quarter" idx="5"/>
          </p:nvPr>
        </p:nvSpPr>
        <p:spPr>
          <a:noFill/>
        </p:spPr>
        <p:txBody>
          <a:bodyPr/>
          <a:lstStyle/>
          <a:p>
            <a:fld id="{E83DB0A9-3F14-4499-AF88-DB90507D2E13}" type="slidenum">
              <a:rPr lang="en-US" altLang="en-US">
                <a:solidFill>
                  <a:prstClr val="black"/>
                </a:solidFill>
              </a:rPr>
              <a:pPr/>
              <a:t>26</a:t>
            </a:fld>
            <a:endParaRPr lang="en-US" altLang="en-US">
              <a:solidFill>
                <a:prstClr val="black"/>
              </a:solidFill>
            </a:endParaRPr>
          </a:p>
        </p:txBody>
      </p:sp>
    </p:spTree>
    <p:extLst>
      <p:ext uri="{BB962C8B-B14F-4D97-AF65-F5344CB8AC3E}">
        <p14:creationId xmlns:p14="http://schemas.microsoft.com/office/powerpoint/2010/main" val="3180299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p:spPr>
        <p:txBody>
          <a:bodyPr/>
          <a:lstStyle/>
          <a:p>
            <a:endParaRPr lang="en-US" altLang="en-US" smtClean="0"/>
          </a:p>
        </p:txBody>
      </p:sp>
      <p:sp>
        <p:nvSpPr>
          <p:cNvPr id="50180" name="Slide Number Placeholder 3"/>
          <p:cNvSpPr>
            <a:spLocks noGrp="1"/>
          </p:cNvSpPr>
          <p:nvPr>
            <p:ph type="sldNum" sz="quarter" idx="5"/>
          </p:nvPr>
        </p:nvSpPr>
        <p:spPr>
          <a:noFill/>
        </p:spPr>
        <p:txBody>
          <a:bodyPr/>
          <a:lstStyle/>
          <a:p>
            <a:fld id="{59050589-8BDA-4EC9-9621-6485FDB28253}" type="slidenum">
              <a:rPr lang="en-US" altLang="en-US">
                <a:solidFill>
                  <a:prstClr val="black"/>
                </a:solidFill>
              </a:rPr>
              <a:pPr/>
              <a:t>27</a:t>
            </a:fld>
            <a:endParaRPr lang="en-US" altLang="en-US">
              <a:solidFill>
                <a:prstClr val="black"/>
              </a:solidFill>
            </a:endParaRPr>
          </a:p>
        </p:txBody>
      </p:sp>
    </p:spTree>
    <p:extLst>
      <p:ext uri="{BB962C8B-B14F-4D97-AF65-F5344CB8AC3E}">
        <p14:creationId xmlns:p14="http://schemas.microsoft.com/office/powerpoint/2010/main" val="185158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p:spPr>
        <p:txBody>
          <a:bodyPr/>
          <a:lstStyle/>
          <a:p>
            <a:r>
              <a:rPr lang="en-US" altLang="en-US" smtClean="0"/>
              <a:t>As a condition of receiving federal disaster mitigation funds, the 2014 Guam HMP was developed and must meet the requirements of Section 409 of the Stafford Act and Section 322 of DMA 2000. Section 322 of DMA 2000 requires that all U.S. states and territories have a mitigation plan in place that describes the planning process for identifying hazards, risk, and vulnerabilities, identifies and prioritizes mitigation actions, encourages the development of local mitigation, and provides technical support for these efforts. </a:t>
            </a:r>
          </a:p>
          <a:p>
            <a:endParaRPr lang="en-US" altLang="en-US" smtClean="0"/>
          </a:p>
          <a:p>
            <a:r>
              <a:rPr lang="en-US" altLang="en-US" smtClean="0"/>
              <a:t>DMA 2000 addresses a range of topics focused primarily on the importance of pre-disaster infrastructure mitigation planning to reduce disaster losses nationwide and the control and streamlining of the administration of federal disaster relief and programs to promote mitigation activities. According to the Stafford Act, the purpose of Title I, Predisaster Hazard Mitigation, is:</a:t>
            </a:r>
          </a:p>
          <a:p>
            <a:endParaRPr lang="en-US" altLang="en-US" smtClean="0"/>
          </a:p>
          <a:p>
            <a:r>
              <a:rPr lang="en-US" altLang="en-US" i="1" smtClean="0"/>
              <a:t> …to establish a national disaster hazard mitigation program –</a:t>
            </a:r>
          </a:p>
          <a:p>
            <a:endParaRPr lang="en-US" altLang="en-US" smtClean="0"/>
          </a:p>
          <a:p>
            <a:r>
              <a:rPr lang="en-US" altLang="en-US" i="1" smtClean="0"/>
              <a:t>to reduce the loss of life and property, human suffering, economic disruption, and disaster assistance costs resulting from natural disasters; and </a:t>
            </a:r>
            <a:endParaRPr lang="en-US" altLang="en-US" smtClean="0"/>
          </a:p>
          <a:p>
            <a:r>
              <a:rPr lang="en-US" altLang="en-US" i="1" smtClean="0"/>
              <a:t>to provide a source of predisaster hazard mitigation funding that will assist States and local governments (including Indian tribes) in implementing effective hazard mitigation measures that are designed to ensure the continued functionality of critical services and facilities after a natural disaster.</a:t>
            </a:r>
          </a:p>
          <a:p>
            <a:endParaRPr lang="en-US" altLang="en-US" smtClean="0"/>
          </a:p>
          <a:p>
            <a:r>
              <a:rPr lang="en-US" altLang="en-US" smtClean="0"/>
              <a:t>Major provisions of the Stafford Act include funding for pre-disaster mitigation activities, developing multi-hazard maps to better understand risk, establishing state and local government infrastructure mitigation planning requirements, defining how states can assume more responsibility in managing the Hazard Mitigation Grant Program (HMGP), and adjusting ways in which management costs for projects are funded. </a:t>
            </a:r>
          </a:p>
        </p:txBody>
      </p:sp>
      <p:sp>
        <p:nvSpPr>
          <p:cNvPr id="52228" name="Slide Number Placeholder 3"/>
          <p:cNvSpPr>
            <a:spLocks noGrp="1"/>
          </p:cNvSpPr>
          <p:nvPr>
            <p:ph type="sldNum" sz="quarter" idx="5"/>
          </p:nvPr>
        </p:nvSpPr>
        <p:spPr>
          <a:noFill/>
        </p:spPr>
        <p:txBody>
          <a:bodyPr/>
          <a:lstStyle/>
          <a:p>
            <a:fld id="{424A97BA-8D3D-47BE-A2B6-61B92AF009AB}" type="slidenum">
              <a:rPr lang="en-US" altLang="en-US">
                <a:solidFill>
                  <a:prstClr val="black"/>
                </a:solidFill>
              </a:rPr>
              <a:pPr/>
              <a:t>28</a:t>
            </a:fld>
            <a:endParaRPr lang="en-US" altLang="en-US">
              <a:solidFill>
                <a:prstClr val="black"/>
              </a:solidFill>
            </a:endParaRPr>
          </a:p>
        </p:txBody>
      </p:sp>
    </p:spTree>
    <p:extLst>
      <p:ext uri="{BB962C8B-B14F-4D97-AF65-F5344CB8AC3E}">
        <p14:creationId xmlns:p14="http://schemas.microsoft.com/office/powerpoint/2010/main" val="3225090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r>
              <a:rPr lang="en-US" altLang="en-US" smtClean="0"/>
              <a:t>You will soon see GHS/OCD collaborating with your respective departments and various stakeholders and support agencies on these…</a:t>
            </a:r>
          </a:p>
        </p:txBody>
      </p:sp>
      <p:sp>
        <p:nvSpPr>
          <p:cNvPr id="54276" name="Slide Number Placeholder 3"/>
          <p:cNvSpPr>
            <a:spLocks noGrp="1"/>
          </p:cNvSpPr>
          <p:nvPr>
            <p:ph type="sldNum" sz="quarter" idx="5"/>
          </p:nvPr>
        </p:nvSpPr>
        <p:spPr>
          <a:noFill/>
        </p:spPr>
        <p:txBody>
          <a:bodyPr/>
          <a:lstStyle/>
          <a:p>
            <a:fld id="{33B5ABEB-6E8F-4B8E-817C-E434350856F9}" type="slidenum">
              <a:rPr lang="en-US" altLang="en-US">
                <a:solidFill>
                  <a:prstClr val="black"/>
                </a:solidFill>
              </a:rPr>
              <a:pPr/>
              <a:t>29</a:t>
            </a:fld>
            <a:endParaRPr lang="en-US" altLang="en-US">
              <a:solidFill>
                <a:prstClr val="black"/>
              </a:solidFill>
            </a:endParaRPr>
          </a:p>
        </p:txBody>
      </p:sp>
    </p:spTree>
    <p:extLst>
      <p:ext uri="{BB962C8B-B14F-4D97-AF65-F5344CB8AC3E}">
        <p14:creationId xmlns:p14="http://schemas.microsoft.com/office/powerpoint/2010/main" val="3445989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p:spPr>
        <p:txBody>
          <a:bodyPr/>
          <a:lstStyle/>
          <a:p>
            <a:endParaRPr lang="en-US" altLang="en-US" smtClean="0"/>
          </a:p>
        </p:txBody>
      </p:sp>
      <p:sp>
        <p:nvSpPr>
          <p:cNvPr id="56324" name="Slide Number Placeholder 3"/>
          <p:cNvSpPr>
            <a:spLocks noGrp="1"/>
          </p:cNvSpPr>
          <p:nvPr>
            <p:ph type="sldNum" sz="quarter" idx="5"/>
          </p:nvPr>
        </p:nvSpPr>
        <p:spPr>
          <a:noFill/>
        </p:spPr>
        <p:txBody>
          <a:bodyPr/>
          <a:lstStyle/>
          <a:p>
            <a:fld id="{E61088F3-0AE5-44A5-A01B-2156B93FB7E4}" type="slidenum">
              <a:rPr lang="en-US" altLang="en-US">
                <a:solidFill>
                  <a:prstClr val="black"/>
                </a:solidFill>
              </a:rPr>
              <a:pPr/>
              <a:t>30</a:t>
            </a:fld>
            <a:endParaRPr lang="en-US" altLang="en-US">
              <a:solidFill>
                <a:prstClr val="black"/>
              </a:solidFill>
            </a:endParaRPr>
          </a:p>
        </p:txBody>
      </p:sp>
    </p:spTree>
    <p:extLst>
      <p:ext uri="{BB962C8B-B14F-4D97-AF65-F5344CB8AC3E}">
        <p14:creationId xmlns:p14="http://schemas.microsoft.com/office/powerpoint/2010/main" val="589292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50F62C-13CF-48F5-815C-44E3234609B9}" type="slidenum">
              <a:rPr lang="en-US">
                <a:solidFill>
                  <a:prstClr val="black"/>
                </a:solidFill>
              </a:rPr>
              <a:pPr/>
              <a:t>66</a:t>
            </a:fld>
            <a:endParaRPr lang="en-US">
              <a:solidFill>
                <a:prstClr val="black"/>
              </a:solidFill>
            </a:endParaRPr>
          </a:p>
        </p:txBody>
      </p:sp>
      <p:sp>
        <p:nvSpPr>
          <p:cNvPr id="130050" name="Rectangle 2"/>
          <p:cNvSpPr>
            <a:spLocks noGrp="1" noRot="1" noChangeAspect="1" noChangeArrowheads="1" noTextEdit="1"/>
          </p:cNvSpPr>
          <p:nvPr>
            <p:ph type="sldImg"/>
          </p:nvPr>
        </p:nvSpPr>
        <p:spPr bwMode="auto">
          <a:xfrm>
            <a:off x="398463" y="682625"/>
            <a:ext cx="6062662" cy="3411538"/>
          </a:xfrm>
          <a:prstGeom prst="rect">
            <a:avLst/>
          </a:prstGeo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97750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7CC18-B3F8-4F8B-BA9A-335EAA099F0E}" type="slidenum">
              <a:rPr lang="en-US">
                <a:solidFill>
                  <a:prstClr val="black"/>
                </a:solidFill>
              </a:rPr>
              <a:pPr/>
              <a:t>67</a:t>
            </a:fld>
            <a:endParaRPr lang="en-US">
              <a:solidFill>
                <a:prstClr val="black"/>
              </a:solidFill>
            </a:endParaRPr>
          </a:p>
        </p:txBody>
      </p:sp>
      <p:sp>
        <p:nvSpPr>
          <p:cNvPr id="132098" name="Rectangle 2"/>
          <p:cNvSpPr>
            <a:spLocks noGrp="1" noRot="1" noChangeAspect="1" noChangeArrowheads="1" noTextEdit="1"/>
          </p:cNvSpPr>
          <p:nvPr>
            <p:ph type="sldImg"/>
          </p:nvPr>
        </p:nvSpPr>
        <p:spPr bwMode="auto">
          <a:xfrm>
            <a:off x="398463" y="682625"/>
            <a:ext cx="6062662" cy="3411538"/>
          </a:xfrm>
          <a:prstGeom prst="rect">
            <a:avLst/>
          </a:prstGeom>
          <a:solidFill>
            <a:srgbClr val="FFFFFF"/>
          </a:solidFill>
          <a:ln>
            <a:solidFill>
              <a:srgbClr val="000000"/>
            </a:solidFill>
            <a:miter lim="800000"/>
            <a:headEnd/>
            <a:tailEnd/>
          </a:ln>
        </p:spPr>
      </p:sp>
      <p:sp>
        <p:nvSpPr>
          <p:cNvPr id="132099"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479337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9B25A-2D58-4037-BC09-1AD688B57FDC}" type="slidenum">
              <a:rPr lang="en-US">
                <a:solidFill>
                  <a:prstClr val="black"/>
                </a:solidFill>
              </a:rPr>
              <a:pPr/>
              <a:t>68</a:t>
            </a:fld>
            <a:endParaRPr lang="en-US">
              <a:solidFill>
                <a:prstClr val="black"/>
              </a:solidFill>
            </a:endParaRPr>
          </a:p>
        </p:txBody>
      </p:sp>
      <p:sp>
        <p:nvSpPr>
          <p:cNvPr id="134146" name="Rectangle 2"/>
          <p:cNvSpPr>
            <a:spLocks noGrp="1" noRot="1" noChangeAspect="1" noChangeArrowheads="1" noTextEdit="1"/>
          </p:cNvSpPr>
          <p:nvPr>
            <p:ph type="sldImg"/>
          </p:nvPr>
        </p:nvSpPr>
        <p:spPr bwMode="auto">
          <a:xfrm>
            <a:off x="398463" y="682625"/>
            <a:ext cx="6062662" cy="3411538"/>
          </a:xfrm>
          <a:prstGeom prst="rect">
            <a:avLst/>
          </a:prstGeo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54091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D1DD2-383B-4892-A4A9-9D422586CECA}" type="slidenum">
              <a:rPr lang="en-US">
                <a:solidFill>
                  <a:prstClr val="black"/>
                </a:solidFill>
              </a:rPr>
              <a:pPr/>
              <a:t>69</a:t>
            </a:fld>
            <a:endParaRPr lang="en-US">
              <a:solidFill>
                <a:prstClr val="black"/>
              </a:solidFill>
            </a:endParaRPr>
          </a:p>
        </p:txBody>
      </p:sp>
      <p:sp>
        <p:nvSpPr>
          <p:cNvPr id="136194" name="Rectangle 2"/>
          <p:cNvSpPr>
            <a:spLocks noGrp="1" noRot="1" noChangeAspect="1" noChangeArrowheads="1" noTextEdit="1"/>
          </p:cNvSpPr>
          <p:nvPr>
            <p:ph type="sldImg"/>
          </p:nvPr>
        </p:nvSpPr>
        <p:spPr bwMode="auto">
          <a:xfrm>
            <a:off x="398463" y="682625"/>
            <a:ext cx="6062662" cy="3411538"/>
          </a:xfrm>
          <a:prstGeom prst="rect">
            <a:avLst/>
          </a:prstGeom>
          <a:solidFill>
            <a:srgbClr val="FFFFFF"/>
          </a:solidFill>
          <a:ln>
            <a:solidFill>
              <a:srgbClr val="000000"/>
            </a:solidFill>
            <a:miter lim="800000"/>
            <a:headEnd/>
            <a:tailEnd/>
          </a:ln>
        </p:spPr>
      </p:sp>
      <p:sp>
        <p:nvSpPr>
          <p:cNvPr id="136195"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86621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1000" y="685800"/>
            <a:ext cx="6096000" cy="3429000"/>
          </a:xfrm>
          <a:ln/>
        </p:spPr>
      </p:sp>
      <p:sp>
        <p:nvSpPr>
          <p:cNvPr id="11267" name="Notes Placeholder 2"/>
          <p:cNvSpPr>
            <a:spLocks noGrp="1"/>
          </p:cNvSpPr>
          <p:nvPr>
            <p:ph type="body" idx="1"/>
          </p:nvPr>
        </p:nvSpPr>
        <p:spPr>
          <a:noFill/>
          <a:ln/>
        </p:spPr>
        <p:txBody>
          <a:bodyPr/>
          <a:lstStyle/>
          <a:p>
            <a:r>
              <a:rPr lang="en-US" altLang="en-US" smtClean="0"/>
              <a:t>Please take note that </a:t>
            </a:r>
            <a:r>
              <a:rPr lang="en-US" altLang="en-US" b="1" smtClean="0"/>
              <a:t>Prevention</a:t>
            </a:r>
            <a:r>
              <a:rPr lang="en-US" altLang="en-US" smtClean="0"/>
              <a:t> is now part of this.</a:t>
            </a:r>
          </a:p>
        </p:txBody>
      </p:sp>
      <p:sp>
        <p:nvSpPr>
          <p:cNvPr id="11268" name="Slide Number Placeholder 3"/>
          <p:cNvSpPr>
            <a:spLocks noGrp="1"/>
          </p:cNvSpPr>
          <p:nvPr>
            <p:ph type="sldNum" sz="quarter" idx="5"/>
          </p:nvPr>
        </p:nvSpPr>
        <p:spPr>
          <a:noFill/>
        </p:spPr>
        <p:txBody>
          <a:bodyPr/>
          <a:lstStyle/>
          <a:p>
            <a:fld id="{D354D404-CC72-41F6-9D7E-0D104C5B7C18}" type="slidenum">
              <a:rPr lang="en-US" altLang="en-US">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664071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DEFF4-B18E-4191-9DDA-CC69BB56006B}" type="slidenum">
              <a:rPr lang="en-US">
                <a:solidFill>
                  <a:prstClr val="black"/>
                </a:solidFill>
              </a:rPr>
              <a:pPr/>
              <a:t>70</a:t>
            </a:fld>
            <a:endParaRPr lang="en-US">
              <a:solidFill>
                <a:prstClr val="black"/>
              </a:solidFill>
            </a:endParaRPr>
          </a:p>
        </p:txBody>
      </p:sp>
      <p:sp>
        <p:nvSpPr>
          <p:cNvPr id="138242" name="Rectangle 2"/>
          <p:cNvSpPr>
            <a:spLocks noGrp="1" noRot="1" noChangeAspect="1" noChangeArrowheads="1" noTextEdit="1"/>
          </p:cNvSpPr>
          <p:nvPr>
            <p:ph type="sldImg"/>
          </p:nvPr>
        </p:nvSpPr>
        <p:spPr bwMode="auto">
          <a:xfrm>
            <a:off x="398463" y="682625"/>
            <a:ext cx="6062662" cy="3411538"/>
          </a:xfrm>
          <a:prstGeom prst="rect">
            <a:avLst/>
          </a:prstGeom>
          <a:solidFill>
            <a:srgbClr val="FFFFFF"/>
          </a:solidFill>
          <a:ln>
            <a:solidFill>
              <a:srgbClr val="000000"/>
            </a:solidFill>
            <a:miter lim="800000"/>
            <a:headEnd/>
            <a:tailEnd/>
          </a:ln>
        </p:spPr>
      </p:sp>
      <p:sp>
        <p:nvSpPr>
          <p:cNvPr id="138243"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518523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6511E-A0D9-4940-8767-1E7A9D6A1B33}" type="slidenum">
              <a:rPr lang="en-US">
                <a:solidFill>
                  <a:prstClr val="black"/>
                </a:solidFill>
              </a:rPr>
              <a:pPr/>
              <a:t>71</a:t>
            </a:fld>
            <a:endParaRPr lang="en-US">
              <a:solidFill>
                <a:prstClr val="black"/>
              </a:solidFill>
            </a:endParaRPr>
          </a:p>
        </p:txBody>
      </p:sp>
      <p:sp>
        <p:nvSpPr>
          <p:cNvPr id="140290" name="Rectangle 2"/>
          <p:cNvSpPr>
            <a:spLocks noGrp="1" noRot="1" noChangeAspect="1" noChangeArrowheads="1" noTextEdit="1"/>
          </p:cNvSpPr>
          <p:nvPr>
            <p:ph type="sldImg"/>
          </p:nvPr>
        </p:nvSpPr>
        <p:spPr bwMode="auto">
          <a:xfrm>
            <a:off x="398463" y="682625"/>
            <a:ext cx="6062662" cy="3411538"/>
          </a:xfrm>
          <a:prstGeom prst="rect">
            <a:avLst/>
          </a:prstGeom>
          <a:solidFill>
            <a:srgbClr val="FFFFFF"/>
          </a:solidFill>
          <a:ln>
            <a:solidFill>
              <a:srgbClr val="000000"/>
            </a:solidFill>
            <a:miter lim="800000"/>
            <a:headEnd/>
            <a:tailEnd/>
          </a:ln>
        </p:spPr>
      </p:sp>
      <p:sp>
        <p:nvSpPr>
          <p:cNvPr id="140291"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770802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20AA3-448D-4EBB-A9A2-2533D9C0FB53}" type="slidenum">
              <a:rPr lang="en-US">
                <a:solidFill>
                  <a:prstClr val="black"/>
                </a:solidFill>
              </a:rPr>
              <a:pPr/>
              <a:t>72</a:t>
            </a:fld>
            <a:endParaRPr lang="en-US">
              <a:solidFill>
                <a:prstClr val="black"/>
              </a:solidFill>
            </a:endParaRPr>
          </a:p>
        </p:txBody>
      </p:sp>
      <p:sp>
        <p:nvSpPr>
          <p:cNvPr id="142338" name="Rectangle 2"/>
          <p:cNvSpPr>
            <a:spLocks noGrp="1" noRot="1" noChangeAspect="1" noChangeArrowheads="1" noTextEdit="1"/>
          </p:cNvSpPr>
          <p:nvPr>
            <p:ph type="sldImg"/>
          </p:nvPr>
        </p:nvSpPr>
        <p:spPr bwMode="auto">
          <a:xfrm>
            <a:off x="398463" y="682625"/>
            <a:ext cx="6062662" cy="3411538"/>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763173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0B66B-1644-42D6-863C-517358EF7605}" type="slidenum">
              <a:rPr lang="en-US">
                <a:solidFill>
                  <a:prstClr val="black"/>
                </a:solidFill>
              </a:rPr>
              <a:pPr/>
              <a:t>73</a:t>
            </a:fld>
            <a:endParaRPr lang="en-US">
              <a:solidFill>
                <a:prstClr val="black"/>
              </a:solidFill>
            </a:endParaRPr>
          </a:p>
        </p:txBody>
      </p:sp>
      <p:sp>
        <p:nvSpPr>
          <p:cNvPr id="144386" name="Rectangle 2"/>
          <p:cNvSpPr>
            <a:spLocks noGrp="1" noRot="1" noChangeAspect="1" noChangeArrowheads="1" noTextEdit="1"/>
          </p:cNvSpPr>
          <p:nvPr>
            <p:ph type="sldImg"/>
          </p:nvPr>
        </p:nvSpPr>
        <p:spPr bwMode="auto">
          <a:xfrm>
            <a:off x="398463" y="682625"/>
            <a:ext cx="6062662" cy="3411538"/>
          </a:xfrm>
          <a:prstGeom prst="rect">
            <a:avLst/>
          </a:prstGeo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531059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337ED-AE83-4AE1-9E54-E102748F06DB}" type="slidenum">
              <a:rPr lang="en-US">
                <a:solidFill>
                  <a:prstClr val="black"/>
                </a:solidFill>
              </a:rPr>
              <a:pPr/>
              <a:t>74</a:t>
            </a:fld>
            <a:endParaRPr lang="en-US">
              <a:solidFill>
                <a:prstClr val="black"/>
              </a:solidFill>
            </a:endParaRPr>
          </a:p>
        </p:txBody>
      </p:sp>
      <p:sp>
        <p:nvSpPr>
          <p:cNvPr id="146434" name="Rectangle 2"/>
          <p:cNvSpPr>
            <a:spLocks noGrp="1" noRot="1" noChangeAspect="1" noChangeArrowheads="1" noTextEdit="1"/>
          </p:cNvSpPr>
          <p:nvPr>
            <p:ph type="sldImg"/>
          </p:nvPr>
        </p:nvSpPr>
        <p:spPr bwMode="auto">
          <a:xfrm>
            <a:off x="398463" y="682625"/>
            <a:ext cx="6062662" cy="3411538"/>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283997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2509A-6064-4AF1-A17E-49DBB44BE2E2}" type="slidenum">
              <a:rPr lang="en-US">
                <a:solidFill>
                  <a:prstClr val="black"/>
                </a:solidFill>
              </a:rPr>
              <a:pPr/>
              <a:t>75</a:t>
            </a:fld>
            <a:endParaRPr lang="en-US">
              <a:solidFill>
                <a:prstClr val="black"/>
              </a:solidFill>
            </a:endParaRPr>
          </a:p>
        </p:txBody>
      </p:sp>
      <p:sp>
        <p:nvSpPr>
          <p:cNvPr id="148482" name="Rectangle 2"/>
          <p:cNvSpPr>
            <a:spLocks noGrp="1" noRot="1" noChangeAspect="1" noChangeArrowheads="1" noTextEdit="1"/>
          </p:cNvSpPr>
          <p:nvPr>
            <p:ph type="sldImg"/>
          </p:nvPr>
        </p:nvSpPr>
        <p:spPr bwMode="auto">
          <a:xfrm>
            <a:off x="398463" y="682625"/>
            <a:ext cx="6062662" cy="3411538"/>
          </a:xfrm>
          <a:prstGeom prst="rect">
            <a:avLst/>
          </a:prstGeom>
          <a:solidFill>
            <a:srgbClr val="FFFFFF"/>
          </a:solidFill>
          <a:ln>
            <a:solidFill>
              <a:srgbClr val="000000"/>
            </a:solidFill>
            <a:miter lim="800000"/>
            <a:headEnd/>
            <a:tailEnd/>
          </a:ln>
        </p:spPr>
      </p:sp>
      <p:sp>
        <p:nvSpPr>
          <p:cNvPr id="148483"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28176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381000" y="685800"/>
            <a:ext cx="6096000" cy="3429000"/>
          </a:xfrm>
          <a:ln/>
        </p:spPr>
      </p:sp>
      <p:sp>
        <p:nvSpPr>
          <p:cNvPr id="13315" name="Notes Placeholder 2"/>
          <p:cNvSpPr>
            <a:spLocks noGrp="1"/>
          </p:cNvSpPr>
          <p:nvPr>
            <p:ph type="body" idx="1"/>
          </p:nvPr>
        </p:nvSpPr>
        <p:spPr>
          <a:noFill/>
          <a:ln/>
        </p:spPr>
        <p:txBody>
          <a:bodyPr/>
          <a:lstStyle/>
          <a:p>
            <a:r>
              <a:rPr lang="en-US" altLang="en-US" smtClean="0"/>
              <a:t>Execution: Staff Chart</a:t>
            </a:r>
          </a:p>
        </p:txBody>
      </p:sp>
      <p:sp>
        <p:nvSpPr>
          <p:cNvPr id="13316" name="Slide Number Placeholder 3"/>
          <p:cNvSpPr>
            <a:spLocks noGrp="1"/>
          </p:cNvSpPr>
          <p:nvPr>
            <p:ph type="sldNum" sz="quarter" idx="5"/>
          </p:nvPr>
        </p:nvSpPr>
        <p:spPr>
          <a:noFill/>
        </p:spPr>
        <p:txBody>
          <a:bodyPr/>
          <a:lstStyle/>
          <a:p>
            <a:fld id="{261788CE-1269-435C-BE33-43405F9CFA70}" type="slidenum">
              <a:rPr lang="en-US" altLang="en-US">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136919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381000" y="685800"/>
            <a:ext cx="6096000" cy="3429000"/>
          </a:xfrm>
          <a:ln/>
        </p:spPr>
      </p:sp>
      <p:sp>
        <p:nvSpPr>
          <p:cNvPr id="15363" name="Notes Placeholder 2"/>
          <p:cNvSpPr>
            <a:spLocks noGrp="1"/>
          </p:cNvSpPr>
          <p:nvPr>
            <p:ph type="body" idx="1"/>
          </p:nvPr>
        </p:nvSpPr>
        <p:spPr>
          <a:noFill/>
          <a:ln/>
        </p:spPr>
        <p:txBody>
          <a:bodyPr/>
          <a:lstStyle/>
          <a:p>
            <a:r>
              <a:rPr lang="en-US" altLang="en-US" smtClean="0"/>
              <a:t>Execution: Coordination for Title 10 Support</a:t>
            </a:r>
          </a:p>
        </p:txBody>
      </p:sp>
      <p:sp>
        <p:nvSpPr>
          <p:cNvPr id="15364" name="Slide Number Placeholder 3"/>
          <p:cNvSpPr>
            <a:spLocks noGrp="1"/>
          </p:cNvSpPr>
          <p:nvPr>
            <p:ph type="sldNum" sz="quarter" idx="5"/>
          </p:nvPr>
        </p:nvSpPr>
        <p:spPr>
          <a:noFill/>
        </p:spPr>
        <p:txBody>
          <a:bodyPr/>
          <a:lstStyle/>
          <a:p>
            <a:fld id="{7A9B186B-24B7-4765-A9D3-D5E6DF75C204}" type="slidenum">
              <a:rPr lang="en-US" altLang="en-US">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301367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r>
              <a:rPr lang="en-US" altLang="en-US" smtClean="0"/>
              <a:t>Planning makes it possible to manage the entire life cycle of a potential crisis. Strategic and operational planning establishes priorities, identifies expected levels of performance and capability requirements, provides the standard for assessing capabilities and helps stakeholders learn their roles. The planning elements identify what an organization’s Standard Operating Procedures (SOPs) or Emergency Operations Plans (EOPs) should include for ensuring that contingencies are in place for delivering the capability during a large-scale disaster.</a:t>
            </a:r>
          </a:p>
        </p:txBody>
      </p:sp>
      <p:sp>
        <p:nvSpPr>
          <p:cNvPr id="17412" name="Slide Number Placeholder 3"/>
          <p:cNvSpPr>
            <a:spLocks noGrp="1"/>
          </p:cNvSpPr>
          <p:nvPr>
            <p:ph type="sldNum" sz="quarter" idx="5"/>
          </p:nvPr>
        </p:nvSpPr>
        <p:spPr>
          <a:noFill/>
        </p:spPr>
        <p:txBody>
          <a:bodyPr/>
          <a:lstStyle/>
          <a:p>
            <a:fld id="{C48D1846-9B14-41BE-83A3-3D2C2D24536F}" type="slidenum">
              <a:rPr lang="en-US" altLang="en-US">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114749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381000" y="685800"/>
            <a:ext cx="6096000" cy="3429000"/>
          </a:xfrm>
          <a:ln/>
        </p:spPr>
      </p:sp>
      <p:sp>
        <p:nvSpPr>
          <p:cNvPr id="19459" name="Notes Placeholder 2"/>
          <p:cNvSpPr>
            <a:spLocks noGrp="1"/>
          </p:cNvSpPr>
          <p:nvPr>
            <p:ph type="body" idx="1"/>
          </p:nvPr>
        </p:nvSpPr>
        <p:spPr>
          <a:noFill/>
          <a:ln/>
        </p:spPr>
        <p:txBody>
          <a:bodyPr/>
          <a:lstStyle/>
          <a:p>
            <a:r>
              <a:rPr lang="en-US" altLang="en-US" smtClean="0"/>
              <a:t>Pursuant to Guam Civil Defense Act of 1951, the Guam Comprehensive Emergency Management Plan (GUAM CEMP) is the master operations document for the Territory of Guam in responding to all emergencies, and all catastrophic, major, and minor disasters. The GUAM CEMP defines the responsibilities of all levels of government, private, volunteer and non-governmental organizations (NGOs) that make up the Guam Emergency Operations Center Emergency Support Function (EOC ESF) Team. The GUAM CEMP also captures the authority and role of the federal government in response to incidents and emergency events on Guam, including those which are presidentially declared disasters. The GUAM CEMP ensures that all levels of government are able to mobilize as a unified emergency organization to safeguard the well-being of Guam’s residents and visitors. The GUAM CEMP is compliant with the National Incident Management System (NIMS), and incorporates the principles set forth in the Incident Command System (ICS). In 2004, Guam began utilizing NIMS as the standard procedure for incident management in the territory. Each employee of the Guam Homeland Security/Office of Civil Defense (GHS/OCD) and the EOC ESF Team is required, through the Agency’s Training and Exercise Unit, to complete required NIMS training and other training as it relates to their emergency support function.</a:t>
            </a:r>
          </a:p>
          <a:p>
            <a:r>
              <a:rPr lang="en-US" altLang="en-US" smtClean="0"/>
              <a:t> </a:t>
            </a:r>
          </a:p>
          <a:p>
            <a:r>
              <a:rPr lang="en-US" altLang="en-US" smtClean="0"/>
              <a:t>The GUAM CEMP employs the strategic vision of Presidential Policy Directive 8 (PPD-8), to strengthen resiliency by involving partners at all levels of government as well as with NGOs and the private sector in the planning process. Additionally, the GUAM CEMP parallels federal activities set forth in the </a:t>
            </a:r>
            <a:r>
              <a:rPr lang="en-US" altLang="en-US" i="1" smtClean="0"/>
              <a:t>National Response Framework</a:t>
            </a:r>
            <a:r>
              <a:rPr lang="en-US" altLang="en-US" smtClean="0"/>
              <a:t> (NRF). The NRF details operating principles and protocols for major disasters. Together, PPD-8, the NRF and NIMS integrate the resources of jurisdictions, incident management and emergency response disciplines, NGOs, and the private sector into a seamless national framework for domestic incident response.</a:t>
            </a:r>
          </a:p>
          <a:p>
            <a:r>
              <a:rPr lang="en-US" altLang="en-US" smtClean="0"/>
              <a:t> </a:t>
            </a:r>
          </a:p>
          <a:p>
            <a:r>
              <a:rPr lang="en-US" altLang="en-US" smtClean="0"/>
              <a:t>The 2013 revision of the GUAM CEMP represents the collective efforts of GHS/OCD and the Guam EOC ESF Team.</a:t>
            </a:r>
          </a:p>
          <a:p>
            <a:endParaRPr lang="en-US" altLang="en-US" smtClean="0"/>
          </a:p>
        </p:txBody>
      </p:sp>
      <p:sp>
        <p:nvSpPr>
          <p:cNvPr id="19460" name="Slide Number Placeholder 3"/>
          <p:cNvSpPr>
            <a:spLocks noGrp="1"/>
          </p:cNvSpPr>
          <p:nvPr>
            <p:ph type="sldNum" sz="quarter" idx="5"/>
          </p:nvPr>
        </p:nvSpPr>
        <p:spPr>
          <a:noFill/>
        </p:spPr>
        <p:txBody>
          <a:bodyPr/>
          <a:lstStyle/>
          <a:p>
            <a:fld id="{60ED54C4-6699-4849-902D-F1F9085C5EA1}" type="slidenum">
              <a:rPr lang="en-US" altLang="en-US">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35815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1000" y="685800"/>
            <a:ext cx="6096000" cy="3429000"/>
          </a:xfrm>
          <a:ln/>
        </p:spPr>
      </p:sp>
      <p:sp>
        <p:nvSpPr>
          <p:cNvPr id="21507" name="Notes Placeholder 2"/>
          <p:cNvSpPr>
            <a:spLocks noGrp="1"/>
          </p:cNvSpPr>
          <p:nvPr>
            <p:ph type="body" idx="1"/>
          </p:nvPr>
        </p:nvSpPr>
        <p:spPr>
          <a:noFill/>
          <a:ln/>
        </p:spPr>
        <p:txBody>
          <a:bodyPr/>
          <a:lstStyle/>
          <a:p>
            <a:r>
              <a:rPr lang="en-US" altLang="en-US" smtClean="0"/>
              <a:t>In the development of Guam CEMP, several Sub-Workgroups were organized to take care of specific applicable Emergency Support Functions (ESF). </a:t>
            </a:r>
          </a:p>
        </p:txBody>
      </p:sp>
      <p:sp>
        <p:nvSpPr>
          <p:cNvPr id="21508" name="Slide Number Placeholder 3"/>
          <p:cNvSpPr>
            <a:spLocks noGrp="1"/>
          </p:cNvSpPr>
          <p:nvPr>
            <p:ph type="sldNum" sz="quarter" idx="5"/>
          </p:nvPr>
        </p:nvSpPr>
        <p:spPr>
          <a:noFill/>
        </p:spPr>
        <p:txBody>
          <a:bodyPr/>
          <a:lstStyle/>
          <a:p>
            <a:fld id="{2D080729-1B8F-479B-9799-BEE387F91633}" type="slidenum">
              <a:rPr lang="en-US" altLang="en-US">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270885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a:ln/>
        </p:spPr>
        <p:txBody>
          <a:bodyPr/>
          <a:lstStyle/>
          <a:p>
            <a:endParaRPr lang="en-US" altLang="en-US" smtClean="0"/>
          </a:p>
        </p:txBody>
      </p:sp>
      <p:sp>
        <p:nvSpPr>
          <p:cNvPr id="23556" name="Slide Number Placeholder 3"/>
          <p:cNvSpPr>
            <a:spLocks noGrp="1"/>
          </p:cNvSpPr>
          <p:nvPr>
            <p:ph type="sldNum" sz="quarter" idx="5"/>
          </p:nvPr>
        </p:nvSpPr>
        <p:spPr>
          <a:noFill/>
        </p:spPr>
        <p:txBody>
          <a:bodyPr/>
          <a:lstStyle/>
          <a:p>
            <a:fld id="{256CAC5B-EF64-454D-92DA-75864ACDFE48}" type="slidenum">
              <a:rPr lang="en-US" altLang="en-US">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425073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0" y="216637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5"/>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CCCE5C-EFD9-4777-8E8F-C3654510CBB9}" type="datetimeFigureOut">
              <a:rPr lang="en-US" smtClean="0">
                <a:solidFill>
                  <a:prstClr val="white"/>
                </a:solidFill>
              </a:rPr>
              <a:pPr/>
              <a:t>3/28/2016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4111830-1A07-4467-A345-BEA7A4FF391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7046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CCE5C-EFD9-4777-8E8F-C3654510CBB9}" type="datetimeFigureOut">
              <a:rPr lang="en-US" smtClean="0">
                <a:solidFill>
                  <a:prstClr val="white"/>
                </a:solidFill>
              </a:rPr>
              <a:pPr/>
              <a:t>3/28/2016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4111830-1A07-4467-A345-BEA7A4FF391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8740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7"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3" y="6422864"/>
            <a:ext cx="2743196" cy="365125"/>
          </a:xfrm>
        </p:spPr>
        <p:txBody>
          <a:bodyPr/>
          <a:lstStyle/>
          <a:p>
            <a:fld id="{7FCCCE5C-EFD9-4777-8E8F-C3654510CBB9}" type="datetimeFigureOut">
              <a:rPr lang="en-US" smtClean="0">
                <a:solidFill>
                  <a:prstClr val="white"/>
                </a:solidFill>
              </a:rPr>
              <a:pPr/>
              <a:t>3/28/2016</a:t>
            </a:fld>
            <a:endParaRPr lang="en-US">
              <a:solidFill>
                <a:prstClr val="white"/>
              </a:solidFill>
            </a:endParaRPr>
          </a:p>
        </p:txBody>
      </p:sp>
      <p:sp>
        <p:nvSpPr>
          <p:cNvPr id="5" name="Footer Placeholder 4"/>
          <p:cNvSpPr>
            <a:spLocks noGrp="1"/>
          </p:cNvSpPr>
          <p:nvPr>
            <p:ph type="ftr" sz="quarter" idx="11"/>
          </p:nvPr>
        </p:nvSpPr>
        <p:spPr>
          <a:xfrm>
            <a:off x="3776136" y="6422864"/>
            <a:ext cx="4279669" cy="3651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073055" y="6422864"/>
            <a:ext cx="879759" cy="365125"/>
          </a:xfrm>
        </p:spPr>
        <p:txBody>
          <a:bodyPr/>
          <a:lstStyle/>
          <a:p>
            <a:fld id="{44111830-1A07-4467-A345-BEA7A4FF391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177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prstClr val="white"/>
                </a:solidFill>
              </a:rPr>
              <a:t>www.guamhs.org</a:t>
            </a:r>
          </a:p>
        </p:txBody>
      </p:sp>
      <p:sp>
        <p:nvSpPr>
          <p:cNvPr id="6" name="Rectangle 9"/>
          <p:cNvSpPr>
            <a:spLocks noGrp="1" noChangeArrowheads="1"/>
          </p:cNvSpPr>
          <p:nvPr>
            <p:ph type="sldNum" sz="quarter" idx="12"/>
          </p:nvPr>
        </p:nvSpPr>
        <p:spPr>
          <a:ln/>
        </p:spPr>
        <p:txBody>
          <a:bodyPr/>
          <a:lstStyle>
            <a:lvl1pPr>
              <a:defRPr/>
            </a:lvl1pPr>
          </a:lstStyle>
          <a:p>
            <a:fld id="{7BDD4510-E36C-45A9-B9AD-56B87FBDD104}"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704491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prstClr val="white"/>
                </a:solidFill>
              </a:rPr>
              <a:t>www.guamhs.org</a:t>
            </a:r>
          </a:p>
        </p:txBody>
      </p:sp>
      <p:sp>
        <p:nvSpPr>
          <p:cNvPr id="6" name="Rectangle 9"/>
          <p:cNvSpPr>
            <a:spLocks noGrp="1" noChangeArrowheads="1"/>
          </p:cNvSpPr>
          <p:nvPr>
            <p:ph type="sldNum" sz="quarter" idx="12"/>
          </p:nvPr>
        </p:nvSpPr>
        <p:spPr>
          <a:ln/>
        </p:spPr>
        <p:txBody>
          <a:bodyPr/>
          <a:lstStyle>
            <a:lvl1pPr>
              <a:defRPr/>
            </a:lvl1pPr>
          </a:lstStyle>
          <a:p>
            <a:fld id="{77FDC208-3294-4B12-877F-EAE379C5E858}"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230637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prstClr val="white"/>
                </a:solidFill>
              </a:rPr>
              <a:t>www.guamhs.org</a:t>
            </a:r>
          </a:p>
        </p:txBody>
      </p:sp>
      <p:sp>
        <p:nvSpPr>
          <p:cNvPr id="6" name="Rectangle 9"/>
          <p:cNvSpPr>
            <a:spLocks noGrp="1" noChangeArrowheads="1"/>
          </p:cNvSpPr>
          <p:nvPr>
            <p:ph type="sldNum" sz="quarter" idx="12"/>
          </p:nvPr>
        </p:nvSpPr>
        <p:spPr>
          <a:ln/>
        </p:spPr>
        <p:txBody>
          <a:bodyPr/>
          <a:lstStyle>
            <a:lvl1pPr>
              <a:defRPr/>
            </a:lvl1pPr>
          </a:lstStyle>
          <a:p>
            <a:fld id="{A4BFC02C-4717-4A29-9529-B402B4752A6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63222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solidFill>
                  <a:prstClr val="white"/>
                </a:solidFill>
              </a:rPr>
              <a:t>www.guamhs.org</a:t>
            </a:r>
          </a:p>
        </p:txBody>
      </p:sp>
      <p:sp>
        <p:nvSpPr>
          <p:cNvPr id="7" name="Rectangle 9"/>
          <p:cNvSpPr>
            <a:spLocks noGrp="1" noChangeArrowheads="1"/>
          </p:cNvSpPr>
          <p:nvPr>
            <p:ph type="sldNum" sz="quarter" idx="12"/>
          </p:nvPr>
        </p:nvSpPr>
        <p:spPr>
          <a:ln/>
        </p:spPr>
        <p:txBody>
          <a:bodyPr/>
          <a:lstStyle>
            <a:lvl1pPr>
              <a:defRPr/>
            </a:lvl1pPr>
          </a:lstStyle>
          <a:p>
            <a:fld id="{B515510B-11E6-435D-98E2-8BB6A3C5FA1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768744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r>
              <a:rPr lang="en-US">
                <a:solidFill>
                  <a:prstClr val="white"/>
                </a:solidFill>
              </a:rPr>
              <a:t>www.guamhs.org</a:t>
            </a:r>
          </a:p>
        </p:txBody>
      </p:sp>
      <p:sp>
        <p:nvSpPr>
          <p:cNvPr id="9" name="Rectangle 9"/>
          <p:cNvSpPr>
            <a:spLocks noGrp="1" noChangeArrowheads="1"/>
          </p:cNvSpPr>
          <p:nvPr>
            <p:ph type="sldNum" sz="quarter" idx="12"/>
          </p:nvPr>
        </p:nvSpPr>
        <p:spPr>
          <a:ln/>
        </p:spPr>
        <p:txBody>
          <a:bodyPr/>
          <a:lstStyle>
            <a:lvl1pPr>
              <a:defRPr/>
            </a:lvl1pPr>
          </a:lstStyle>
          <a:p>
            <a:fld id="{68480316-8CD8-4E41-8A1C-BB7DE79DA56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95589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n-US">
                <a:solidFill>
                  <a:prstClr val="white"/>
                </a:solidFill>
              </a:rPr>
              <a:t>www.guamhs.org</a:t>
            </a:r>
          </a:p>
        </p:txBody>
      </p:sp>
      <p:sp>
        <p:nvSpPr>
          <p:cNvPr id="5" name="Rectangle 9"/>
          <p:cNvSpPr>
            <a:spLocks noGrp="1" noChangeArrowheads="1"/>
          </p:cNvSpPr>
          <p:nvPr>
            <p:ph type="sldNum" sz="quarter" idx="12"/>
          </p:nvPr>
        </p:nvSpPr>
        <p:spPr>
          <a:ln/>
        </p:spPr>
        <p:txBody>
          <a:bodyPr/>
          <a:lstStyle>
            <a:lvl1pPr>
              <a:defRPr/>
            </a:lvl1pPr>
          </a:lstStyle>
          <a:p>
            <a:fld id="{01E965AE-A9FD-4F35-906B-7B2DA6AB29B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449163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r>
              <a:rPr lang="en-US">
                <a:solidFill>
                  <a:prstClr val="white"/>
                </a:solidFill>
              </a:rPr>
              <a:t>www.guamhs.org</a:t>
            </a:r>
          </a:p>
        </p:txBody>
      </p:sp>
      <p:sp>
        <p:nvSpPr>
          <p:cNvPr id="4" name="Rectangle 9"/>
          <p:cNvSpPr>
            <a:spLocks noGrp="1" noChangeArrowheads="1"/>
          </p:cNvSpPr>
          <p:nvPr>
            <p:ph type="sldNum" sz="quarter" idx="12"/>
          </p:nvPr>
        </p:nvSpPr>
        <p:spPr>
          <a:ln/>
        </p:spPr>
        <p:txBody>
          <a:bodyPr/>
          <a:lstStyle>
            <a:lvl1pPr>
              <a:defRPr/>
            </a:lvl1pPr>
          </a:lstStyle>
          <a:p>
            <a:fld id="{B5BDAB3E-3E85-413F-AF0B-E20A1D64974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156578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solidFill>
                  <a:prstClr val="white"/>
                </a:solidFill>
              </a:rPr>
              <a:t>www.guamhs.org</a:t>
            </a:r>
          </a:p>
        </p:txBody>
      </p:sp>
      <p:sp>
        <p:nvSpPr>
          <p:cNvPr id="7" name="Rectangle 9"/>
          <p:cNvSpPr>
            <a:spLocks noGrp="1" noChangeArrowheads="1"/>
          </p:cNvSpPr>
          <p:nvPr>
            <p:ph type="sldNum" sz="quarter" idx="12"/>
          </p:nvPr>
        </p:nvSpPr>
        <p:spPr>
          <a:ln/>
        </p:spPr>
        <p:txBody>
          <a:bodyPr/>
          <a:lstStyle>
            <a:lvl1pPr>
              <a:defRPr/>
            </a:lvl1pPr>
          </a:lstStyle>
          <a:p>
            <a:fld id="{F98CA13B-37F0-4053-A651-907C5C8EBD39}"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8779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CCE5C-EFD9-4777-8E8F-C3654510CBB9}" type="datetimeFigureOut">
              <a:rPr lang="en-US" smtClean="0">
                <a:solidFill>
                  <a:prstClr val="white"/>
                </a:solidFill>
              </a:rPr>
              <a:pPr/>
              <a:t>3/28/2016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4111830-1A07-4467-A345-BEA7A4FF391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70709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solidFill>
                  <a:prstClr val="white"/>
                </a:solidFill>
              </a:rPr>
              <a:t>www.guamhs.org</a:t>
            </a:r>
          </a:p>
        </p:txBody>
      </p:sp>
      <p:sp>
        <p:nvSpPr>
          <p:cNvPr id="7" name="Rectangle 9"/>
          <p:cNvSpPr>
            <a:spLocks noGrp="1" noChangeArrowheads="1"/>
          </p:cNvSpPr>
          <p:nvPr>
            <p:ph type="sldNum" sz="quarter" idx="12"/>
          </p:nvPr>
        </p:nvSpPr>
        <p:spPr>
          <a:ln/>
        </p:spPr>
        <p:txBody>
          <a:bodyPr/>
          <a:lstStyle>
            <a:lvl1pPr>
              <a:defRPr/>
            </a:lvl1pPr>
          </a:lstStyle>
          <a:p>
            <a:fld id="{3DAA465B-BA42-446C-B505-6FBA32BA48C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672323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prstClr val="white"/>
                </a:solidFill>
              </a:rPr>
              <a:t>www.guamhs.org</a:t>
            </a:r>
          </a:p>
        </p:txBody>
      </p:sp>
      <p:sp>
        <p:nvSpPr>
          <p:cNvPr id="6" name="Rectangle 9"/>
          <p:cNvSpPr>
            <a:spLocks noGrp="1" noChangeArrowheads="1"/>
          </p:cNvSpPr>
          <p:nvPr>
            <p:ph type="sldNum" sz="quarter" idx="12"/>
          </p:nvPr>
        </p:nvSpPr>
        <p:spPr>
          <a:ln/>
        </p:spPr>
        <p:txBody>
          <a:bodyPr/>
          <a:lstStyle>
            <a:lvl1pPr>
              <a:defRPr/>
            </a:lvl1pPr>
          </a:lstStyle>
          <a:p>
            <a:fld id="{93350D85-A5FF-4019-9796-613B1FA4F4E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890899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prstClr val="white"/>
                </a:solidFill>
              </a:rPr>
              <a:t>www.guamhs.org</a:t>
            </a:r>
          </a:p>
        </p:txBody>
      </p:sp>
      <p:sp>
        <p:nvSpPr>
          <p:cNvPr id="6" name="Rectangle 9"/>
          <p:cNvSpPr>
            <a:spLocks noGrp="1" noChangeArrowheads="1"/>
          </p:cNvSpPr>
          <p:nvPr>
            <p:ph type="sldNum" sz="quarter" idx="12"/>
          </p:nvPr>
        </p:nvSpPr>
        <p:spPr>
          <a:ln/>
        </p:spPr>
        <p:txBody>
          <a:bodyPr/>
          <a:lstStyle>
            <a:lvl1pPr>
              <a:defRPr/>
            </a:lvl1pPr>
          </a:lstStyle>
          <a:p>
            <a:fld id="{D5888236-5456-457F-A123-0C07140E583C}"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796813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11684000" cy="5943600"/>
            <a:chOff x="0" y="0"/>
            <a:chExt cx="5520" cy="3744"/>
          </a:xfrm>
        </p:grpSpPr>
        <p:sp>
          <p:nvSpPr>
            <p:cNvPr id="5123" name="Rectangle 1027"/>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grpSp>
          <p:nvGrpSpPr>
            <p:cNvPr id="3" name="Group 1028"/>
            <p:cNvGrpSpPr>
              <a:grpSpLocks/>
            </p:cNvGrpSpPr>
            <p:nvPr userDrawn="1"/>
          </p:nvGrpSpPr>
          <p:grpSpPr bwMode="auto">
            <a:xfrm>
              <a:off x="0" y="2208"/>
              <a:ext cx="5520" cy="1536"/>
              <a:chOff x="0" y="2208"/>
              <a:chExt cx="5520" cy="1536"/>
            </a:xfrm>
          </p:grpSpPr>
          <p:sp>
            <p:nvSpPr>
              <p:cNvPr id="5125" name="Rectangle 1029"/>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5126" name="Rectangle 1030"/>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5127" name="Line 1031"/>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fontAlgn="base">
                  <a:spcBef>
                    <a:spcPct val="0"/>
                  </a:spcBef>
                  <a:spcAft>
                    <a:spcPct val="0"/>
                  </a:spcAft>
                </a:pPr>
                <a:endParaRPr lang="en-US">
                  <a:solidFill>
                    <a:srgbClr val="000000"/>
                  </a:solidFill>
                </a:endParaRPr>
              </a:p>
            </p:txBody>
          </p:sp>
        </p:grpSp>
        <p:grpSp>
          <p:nvGrpSpPr>
            <p:cNvPr id="4" name="Group 1032"/>
            <p:cNvGrpSpPr>
              <a:grpSpLocks/>
            </p:cNvGrpSpPr>
            <p:nvPr userDrawn="1"/>
          </p:nvGrpSpPr>
          <p:grpSpPr bwMode="auto">
            <a:xfrm>
              <a:off x="400" y="336"/>
              <a:ext cx="5088" cy="192"/>
              <a:chOff x="400" y="336"/>
              <a:chExt cx="5088" cy="192"/>
            </a:xfrm>
          </p:grpSpPr>
          <p:sp>
            <p:nvSpPr>
              <p:cNvPr id="5129" name="Rectangle 1033"/>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5130" name="Line 1034"/>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fontAlgn="base">
                  <a:spcBef>
                    <a:spcPct val="0"/>
                  </a:spcBef>
                  <a:spcAft>
                    <a:spcPct val="0"/>
                  </a:spcAft>
                </a:pPr>
                <a:endParaRPr lang="en-US">
                  <a:solidFill>
                    <a:srgbClr val="000000"/>
                  </a:solidFill>
                </a:endParaRPr>
              </a:p>
            </p:txBody>
          </p:sp>
        </p:grpSp>
      </p:grpSp>
      <p:sp>
        <p:nvSpPr>
          <p:cNvPr id="5131" name="Rectangle 1035"/>
          <p:cNvSpPr>
            <a:spLocks noGrp="1" noChangeArrowheads="1"/>
          </p:cNvSpPr>
          <p:nvPr>
            <p:ph type="ctrTitle"/>
          </p:nvPr>
        </p:nvSpPr>
        <p:spPr>
          <a:xfrm>
            <a:off x="2743200" y="1143000"/>
            <a:ext cx="8839200" cy="2209800"/>
          </a:xfrm>
        </p:spPr>
        <p:txBody>
          <a:bodyPr/>
          <a:lstStyle>
            <a:lvl1pPr>
              <a:defRPr sz="4800"/>
            </a:lvl1pPr>
          </a:lstStyle>
          <a:p>
            <a:r>
              <a:rPr lang="en-US"/>
              <a:t>Click to edit Master title style</a:t>
            </a:r>
          </a:p>
        </p:txBody>
      </p:sp>
      <p:sp>
        <p:nvSpPr>
          <p:cNvPr id="5132" name="Rectangle 1036"/>
          <p:cNvSpPr>
            <a:spLocks noGrp="1" noChangeArrowheads="1"/>
          </p:cNvSpPr>
          <p:nvPr>
            <p:ph type="subTitle" idx="1"/>
          </p:nvPr>
        </p:nvSpPr>
        <p:spPr>
          <a:xfrm>
            <a:off x="1828800" y="3962400"/>
            <a:ext cx="9144000" cy="1600200"/>
          </a:xfrm>
        </p:spPr>
        <p:txBody>
          <a:bodyPr anchor="ctr"/>
          <a:lstStyle>
            <a:lvl1pPr marL="0" indent="0" algn="ctr">
              <a:buFont typeface="Wingdings" pitchFamily="2" charset="2"/>
              <a:buNone/>
              <a:defRPr/>
            </a:lvl1pPr>
          </a:lstStyle>
          <a:p>
            <a:r>
              <a:rPr lang="en-US"/>
              <a:t>Click to edit Master subtitle style</a:t>
            </a:r>
          </a:p>
        </p:txBody>
      </p:sp>
      <p:sp>
        <p:nvSpPr>
          <p:cNvPr id="5133" name="Rectangle 1037"/>
          <p:cNvSpPr>
            <a:spLocks noGrp="1" noChangeArrowheads="1"/>
          </p:cNvSpPr>
          <p:nvPr>
            <p:ph type="dt" sz="half" idx="2"/>
          </p:nvPr>
        </p:nvSpPr>
        <p:spPr>
          <a:xfrm>
            <a:off x="1217084" y="6251575"/>
            <a:ext cx="2540000" cy="457200"/>
          </a:xfrm>
        </p:spPr>
        <p:txBody>
          <a:bodyPr/>
          <a:lstStyle>
            <a:lvl1pPr>
              <a:defRPr/>
            </a:lvl1pPr>
          </a:lstStyle>
          <a:p>
            <a:endParaRPr lang="en-US">
              <a:solidFill>
                <a:srgbClr val="000000"/>
              </a:solidFill>
            </a:endParaRPr>
          </a:p>
        </p:txBody>
      </p:sp>
      <p:sp>
        <p:nvSpPr>
          <p:cNvPr id="5134" name="Rectangle 1038"/>
          <p:cNvSpPr>
            <a:spLocks noGrp="1" noChangeArrowheads="1"/>
          </p:cNvSpPr>
          <p:nvPr>
            <p:ph type="ftr" sz="quarter" idx="3"/>
          </p:nvPr>
        </p:nvSpPr>
        <p:spPr>
          <a:xfrm>
            <a:off x="4472517" y="6248400"/>
            <a:ext cx="3860800" cy="457200"/>
          </a:xfrm>
        </p:spPr>
        <p:txBody>
          <a:bodyPr/>
          <a:lstStyle>
            <a:lvl1pPr>
              <a:defRPr/>
            </a:lvl1pPr>
          </a:lstStyle>
          <a:p>
            <a:endParaRPr lang="en-US">
              <a:solidFill>
                <a:srgbClr val="000000"/>
              </a:solidFill>
            </a:endParaRPr>
          </a:p>
        </p:txBody>
      </p:sp>
      <p:sp>
        <p:nvSpPr>
          <p:cNvPr id="5135" name="Rectangle 1039"/>
          <p:cNvSpPr>
            <a:spLocks noGrp="1" noChangeArrowheads="1"/>
          </p:cNvSpPr>
          <p:nvPr>
            <p:ph type="sldNum" sz="quarter" idx="4"/>
          </p:nvPr>
        </p:nvSpPr>
        <p:spPr/>
        <p:txBody>
          <a:bodyPr/>
          <a:lstStyle>
            <a:lvl1pPr>
              <a:defRPr/>
            </a:lvl1pPr>
          </a:lstStyle>
          <a:p>
            <a:fld id="{B1E46989-E445-49BA-8697-6B1755DE80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31182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600A04-9AC3-4473-90B2-9FC501F7A4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71087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2880B7-016E-4480-8EFF-48341A5B5C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744365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4"/>
            <a:ext cx="508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4"/>
            <a:ext cx="508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B1FE17C-B4AE-4EAB-A0A4-350C939E84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169794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191B9BA-FDB0-441E-A773-07E92CAFD1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06166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8862F47-37DD-426E-8E7B-A29380BC3D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654358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FB6220-866D-4FAF-BA8F-D199E2B834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58488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41"/>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7FCCCE5C-EFD9-4777-8E8F-C3654510CBB9}" type="datetimeFigureOut">
              <a:rPr lang="en-US" smtClean="0">
                <a:solidFill>
                  <a:srgbClr val="1F497D"/>
                </a:solidFill>
              </a:rPr>
              <a:pPr/>
              <a:t>3/28/2016</a:t>
            </a:fld>
            <a:endParaRPr lang="en-US">
              <a:solidFill>
                <a:srgbClr val="1F497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1F497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4111830-1A07-4467-A345-BEA7A4FF391D}"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48134932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A7D2AC-FDD1-47A5-AD0A-E1D9A4DE7C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537097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57D916-A37D-4778-B912-52D7475F06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832922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102F9-AD14-4FE2-A7A4-8E1909598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16932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77813"/>
            <a:ext cx="25908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7813"/>
            <a:ext cx="75692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22FBB1-6518-4841-9A08-DAF884C82F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641777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C7222-6CE2-F84E-88BA-8C770818C6B2}" type="datetimeFigureOut">
              <a:rPr lang="en-US" smtClean="0">
                <a:solidFill>
                  <a:prstClr val="black">
                    <a:tint val="75000"/>
                  </a:prstClr>
                </a:solidFill>
              </a:rPr>
              <a:pPr/>
              <a:t>3/28/2016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CA9B0-9F3C-A849-8838-35FFF738A3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70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C7222-6CE2-F84E-88BA-8C770818C6B2}" type="datetimeFigureOut">
              <a:rPr lang="en-US" smtClean="0">
                <a:solidFill>
                  <a:prstClr val="black">
                    <a:tint val="75000"/>
                  </a:prstClr>
                </a:solidFill>
              </a:rPr>
              <a:pPr/>
              <a:t>3/28/2016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CA9B0-9F3C-A849-8838-35FFF738A3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158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C7222-6CE2-F84E-88BA-8C770818C6B2}" type="datetimeFigureOut">
              <a:rPr lang="en-US" smtClean="0">
                <a:solidFill>
                  <a:prstClr val="black">
                    <a:tint val="75000"/>
                  </a:prstClr>
                </a:solidFill>
              </a:rPr>
              <a:pPr/>
              <a:t>3/28/2016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CA9B0-9F3C-A849-8838-35FFF738A3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174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5C7222-6CE2-F84E-88BA-8C770818C6B2}" type="datetimeFigureOut">
              <a:rPr lang="en-US" smtClean="0">
                <a:solidFill>
                  <a:prstClr val="black">
                    <a:tint val="75000"/>
                  </a:prstClr>
                </a:solidFill>
              </a:rPr>
              <a:pPr/>
              <a:t>3/28/2016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CA9B0-9F3C-A849-8838-35FFF738A3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C7222-6CE2-F84E-88BA-8C770818C6B2}" type="datetimeFigureOut">
              <a:rPr lang="en-US" smtClean="0">
                <a:solidFill>
                  <a:prstClr val="black">
                    <a:tint val="75000"/>
                  </a:prstClr>
                </a:solidFill>
              </a:rPr>
              <a:pPr/>
              <a:t>3/28/2016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DCA9B0-9F3C-A849-8838-35FFF738A3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61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C7222-6CE2-F84E-88BA-8C770818C6B2}" type="datetimeFigureOut">
              <a:rPr lang="en-US" smtClean="0">
                <a:solidFill>
                  <a:prstClr val="black">
                    <a:tint val="75000"/>
                  </a:prstClr>
                </a:solidFill>
              </a:rPr>
              <a:pPr/>
              <a:t>3/28/2016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DCA9B0-9F3C-A849-8838-35FFF738A3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62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CCCE5C-EFD9-4777-8E8F-C3654510CBB9}" type="datetimeFigureOut">
              <a:rPr lang="en-US" smtClean="0">
                <a:solidFill>
                  <a:prstClr val="white"/>
                </a:solidFill>
              </a:rPr>
              <a:pPr/>
              <a:t>3/28/2016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4111830-1A07-4467-A345-BEA7A4FF391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4431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C7222-6CE2-F84E-88BA-8C770818C6B2}" type="datetimeFigureOut">
              <a:rPr lang="en-US" smtClean="0">
                <a:solidFill>
                  <a:prstClr val="black">
                    <a:tint val="75000"/>
                  </a:prstClr>
                </a:solidFill>
              </a:rPr>
              <a:pPr/>
              <a:t>3/28/2016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DCA9B0-9F3C-A849-8838-35FFF738A3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416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C7222-6CE2-F84E-88BA-8C770818C6B2}" type="datetimeFigureOut">
              <a:rPr lang="en-US" smtClean="0">
                <a:solidFill>
                  <a:prstClr val="black">
                    <a:tint val="75000"/>
                  </a:prstClr>
                </a:solidFill>
              </a:rPr>
              <a:pPr/>
              <a:t>3/28/2016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CA9B0-9F3C-A849-8838-35FFF738A3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708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C7222-6CE2-F84E-88BA-8C770818C6B2}" type="datetimeFigureOut">
              <a:rPr lang="en-US" smtClean="0">
                <a:solidFill>
                  <a:prstClr val="black">
                    <a:tint val="75000"/>
                  </a:prstClr>
                </a:solidFill>
              </a:rPr>
              <a:pPr/>
              <a:t>3/28/2016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CA9B0-9F3C-A849-8838-35FFF738A3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4432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C7222-6CE2-F84E-88BA-8C770818C6B2}" type="datetimeFigureOut">
              <a:rPr lang="en-US" smtClean="0">
                <a:solidFill>
                  <a:prstClr val="black">
                    <a:tint val="75000"/>
                  </a:prstClr>
                </a:solidFill>
              </a:rPr>
              <a:pPr/>
              <a:t>3/28/2016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CA9B0-9F3C-A849-8838-35FFF738A3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808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C7222-6CE2-F84E-88BA-8C770818C6B2}" type="datetimeFigureOut">
              <a:rPr lang="en-US" smtClean="0">
                <a:solidFill>
                  <a:prstClr val="black">
                    <a:tint val="75000"/>
                  </a:prstClr>
                </a:solidFill>
              </a:rPr>
              <a:pPr/>
              <a:t>3/28/2016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CA9B0-9F3C-A849-8838-35FFF738A3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00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1"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1"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CCE5C-EFD9-4777-8E8F-C3654510CBB9}" type="datetimeFigureOut">
              <a:rPr lang="en-US" smtClean="0">
                <a:solidFill>
                  <a:prstClr val="white"/>
                </a:solidFill>
              </a:rPr>
              <a:pPr/>
              <a:t>3/28/2016</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4111830-1A07-4467-A345-BEA7A4FF391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4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CCCE5C-EFD9-4777-8E8F-C3654510CBB9}" type="datetimeFigureOut">
              <a:rPr lang="en-US" smtClean="0">
                <a:solidFill>
                  <a:prstClr val="white"/>
                </a:solidFill>
              </a:rPr>
              <a:pPr/>
              <a:t>3/28/2016</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4111830-1A07-4467-A345-BEA7A4FF391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340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CCE5C-EFD9-4777-8E8F-C3654510CBB9}" type="datetimeFigureOut">
              <a:rPr lang="en-US" smtClean="0">
                <a:solidFill>
                  <a:prstClr val="white"/>
                </a:solidFill>
              </a:rPr>
              <a:pPr/>
              <a:t>3/28/2016</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4111830-1A07-4467-A345-BEA7A4FF391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90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90"/>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CCE5C-EFD9-4777-8E8F-C3654510CBB9}" type="datetimeFigureOut">
              <a:rPr lang="en-US" smtClean="0">
                <a:solidFill>
                  <a:prstClr val="white"/>
                </a:solidFill>
              </a:rPr>
              <a:pPr/>
              <a:t>3/28/2016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4111830-1A07-4467-A345-BEA7A4FF391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67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CCE5C-EFD9-4777-8E8F-C3654510CBB9}" type="datetimeFigureOut">
              <a:rPr lang="en-US" smtClean="0">
                <a:solidFill>
                  <a:prstClr val="white"/>
                </a:solidFill>
              </a:rPr>
              <a:pPr/>
              <a:t>3/28/2016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4111830-1A07-4467-A345-BEA7A4FF391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7680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71" y="6422864"/>
            <a:ext cx="3000895" cy="365125"/>
          </a:xfrm>
          <a:prstGeom prst="rect">
            <a:avLst/>
          </a:prstGeom>
        </p:spPr>
        <p:txBody>
          <a:bodyPr vert="horz" lIns="91440" tIns="45720" rIns="45720" bIns="45720" rtlCol="0" anchor="ctr"/>
          <a:lstStyle>
            <a:lvl1pPr algn="l">
              <a:defRPr sz="1050">
                <a:solidFill>
                  <a:schemeClr val="tx1"/>
                </a:solidFill>
              </a:defRPr>
            </a:lvl1pPr>
          </a:lstStyle>
          <a:p>
            <a:fld id="{7FCCCE5C-EFD9-4777-8E8F-C3654510CBB9}" type="datetimeFigureOut">
              <a:rPr lang="en-US" smtClean="0">
                <a:solidFill>
                  <a:prstClr val="white"/>
                </a:solidFill>
              </a:rPr>
              <a:pPr/>
              <a:t>3/28/2016</a:t>
            </a:fld>
            <a:endParaRPr lang="en-US">
              <a:solidFill>
                <a:prstClr val="white"/>
              </a:solidFill>
            </a:endParaRPr>
          </a:p>
        </p:txBody>
      </p:sp>
      <p:sp>
        <p:nvSpPr>
          <p:cNvPr id="5" name="Footer Placeholder 4"/>
          <p:cNvSpPr>
            <a:spLocks noGrp="1"/>
          </p:cNvSpPr>
          <p:nvPr>
            <p:ph type="ftr" sz="quarter" idx="3"/>
          </p:nvPr>
        </p:nvSpPr>
        <p:spPr>
          <a:xfrm>
            <a:off x="5596471" y="642286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10658927" y="6422864"/>
            <a:ext cx="946264" cy="365125"/>
          </a:xfrm>
          <a:prstGeom prst="rect">
            <a:avLst/>
          </a:prstGeom>
        </p:spPr>
        <p:txBody>
          <a:bodyPr vert="horz" lIns="45720" tIns="45720" rIns="91440" bIns="45720" rtlCol="0" anchor="ctr"/>
          <a:lstStyle>
            <a:lvl1pPr algn="l">
              <a:defRPr sz="1200" b="0">
                <a:solidFill>
                  <a:schemeClr val="tx1"/>
                </a:solidFill>
              </a:defRPr>
            </a:lvl1pPr>
          </a:lstStyle>
          <a:p>
            <a:fld id="{44111830-1A07-4467-A345-BEA7A4FF391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357057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 y="0"/>
            <a:ext cx="9656233" cy="1981200"/>
            <a:chOff x="0" y="0"/>
            <a:chExt cx="4562" cy="1248"/>
          </a:xfrm>
        </p:grpSpPr>
        <p:sp>
          <p:nvSpPr>
            <p:cNvPr id="6963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prstClr val="white"/>
                </a:solidFill>
                <a:latin typeface="Arial" charset="0"/>
              </a:endParaRPr>
            </a:p>
          </p:txBody>
        </p:sp>
        <p:sp>
          <p:nvSpPr>
            <p:cNvPr id="2058"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prstClr val="white"/>
                </a:solidFill>
                <a:latin typeface="Arial" charset="0"/>
              </a:endParaRPr>
            </a:p>
          </p:txBody>
        </p:sp>
      </p:grpSp>
      <p:sp>
        <p:nvSpPr>
          <p:cNvPr id="69637" name="Rectangle 5"/>
          <p:cNvSpPr>
            <a:spLocks noGrp="1" noChangeArrowheads="1"/>
          </p:cNvSpPr>
          <p:nvPr>
            <p:ph type="title"/>
          </p:nvPr>
        </p:nvSpPr>
        <p:spPr bwMode="auto">
          <a:xfrm>
            <a:off x="609600" y="274638"/>
            <a:ext cx="10972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EPCRA Compliance Overview</a:t>
            </a:r>
          </a:p>
        </p:txBody>
      </p:sp>
      <p:sp>
        <p:nvSpPr>
          <p:cNvPr id="69638" name="Rectangle 6"/>
          <p:cNvSpPr>
            <a:spLocks noGrp="1" noChangeArrowheads="1"/>
          </p:cNvSpPr>
          <p:nvPr>
            <p:ph type="body" idx="1"/>
          </p:nvPr>
        </p:nvSpPr>
        <p:spPr bwMode="auto">
          <a:xfrm>
            <a:off x="609600" y="1143000"/>
            <a:ext cx="109728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9639" name="Rectangle 7"/>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cs typeface="Arial" charset="0"/>
              </a:defRPr>
            </a:lvl1pPr>
          </a:lstStyle>
          <a:p>
            <a:pPr fontAlgn="base">
              <a:spcBef>
                <a:spcPct val="0"/>
              </a:spcBef>
              <a:spcAft>
                <a:spcPct val="0"/>
              </a:spcAft>
              <a:defRPr/>
            </a:pPr>
            <a:endParaRPr lang="en-US">
              <a:solidFill>
                <a:prstClr val="white"/>
              </a:solidFill>
            </a:endParaRPr>
          </a:p>
        </p:txBody>
      </p:sp>
      <p:sp>
        <p:nvSpPr>
          <p:cNvPr id="69640" name="Rectangle 8"/>
          <p:cNvSpPr>
            <a:spLocks noGrp="1" noChangeArrowheads="1"/>
          </p:cNvSpPr>
          <p:nvPr>
            <p:ph type="ftr" sz="quarter" idx="3"/>
          </p:nvPr>
        </p:nvSpPr>
        <p:spPr bwMode="auto">
          <a:xfrm>
            <a:off x="609600" y="6400800"/>
            <a:ext cx="38608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effectLst>
                  <a:outerShdw blurRad="38100" dist="38100" dir="2700000" algn="tl">
                    <a:srgbClr val="000000"/>
                  </a:outerShdw>
                </a:effectLst>
                <a:latin typeface="Lucida Sans" pitchFamily="34" charset="0"/>
                <a:cs typeface="Arial" charset="0"/>
              </a:defRPr>
            </a:lvl1pPr>
          </a:lstStyle>
          <a:p>
            <a:pPr fontAlgn="base">
              <a:spcBef>
                <a:spcPct val="0"/>
              </a:spcBef>
              <a:spcAft>
                <a:spcPct val="0"/>
              </a:spcAft>
              <a:defRPr/>
            </a:pPr>
            <a:r>
              <a:rPr lang="en-US">
                <a:solidFill>
                  <a:prstClr val="white"/>
                </a:solidFill>
              </a:rPr>
              <a:t>www.guamhs.org</a:t>
            </a:r>
          </a:p>
        </p:txBody>
      </p:sp>
      <p:sp>
        <p:nvSpPr>
          <p:cNvPr id="69641" name="Rectangle 9"/>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itchFamily="34" charset="0"/>
              </a:defRPr>
            </a:lvl1pPr>
          </a:lstStyle>
          <a:p>
            <a:pPr fontAlgn="base">
              <a:spcBef>
                <a:spcPct val="0"/>
              </a:spcBef>
              <a:spcAft>
                <a:spcPct val="0"/>
              </a:spcAft>
            </a:pPr>
            <a:fld id="{F5B470D5-24E3-4772-89B6-D5A98D5DDAF2}" type="slidenum">
              <a:rPr lang="en-US" altLang="en-US" smtClean="0">
                <a:solidFill>
                  <a:prstClr val="white"/>
                </a:solidFill>
              </a:rPr>
              <a:pPr fontAlgn="base">
                <a:spcBef>
                  <a:spcPct val="0"/>
                </a:spcBef>
                <a:spcAft>
                  <a:spcPct val="0"/>
                </a:spcAft>
              </a:pPr>
              <a:t>‹#›</a:t>
            </a:fld>
            <a:endParaRPr lang="en-US" altLang="en-US" smtClean="0">
              <a:solidFill>
                <a:prstClr val="white"/>
              </a:solidFill>
            </a:endParaRPr>
          </a:p>
        </p:txBody>
      </p:sp>
      <p:pic>
        <p:nvPicPr>
          <p:cNvPr id="2056" name="Picture 10" descr="OCD LOGO"/>
          <p:cNvPicPr>
            <a:picLocks noChangeAspect="1" noChangeArrowheads="1"/>
          </p:cNvPicPr>
          <p:nvPr/>
        </p:nvPicPr>
        <p:blipFill>
          <a:blip r:embed="rId13" cstate="print">
            <a:lum bright="20000" contrast="-60000"/>
          </a:blip>
          <a:srcRect/>
          <a:stretch>
            <a:fillRect/>
          </a:stretch>
        </p:blipFill>
        <p:spPr bwMode="auto">
          <a:xfrm>
            <a:off x="10058400" y="5715009"/>
            <a:ext cx="1524000" cy="968375"/>
          </a:xfrm>
          <a:prstGeom prst="rect">
            <a:avLst/>
          </a:prstGeom>
          <a:noFill/>
          <a:ln w="9525">
            <a:noFill/>
            <a:miter lim="800000"/>
            <a:headEnd/>
            <a:tailEnd/>
          </a:ln>
        </p:spPr>
      </p:pic>
    </p:spTree>
    <p:extLst>
      <p:ext uri="{BB962C8B-B14F-4D97-AF65-F5344CB8AC3E}">
        <p14:creationId xmlns:p14="http://schemas.microsoft.com/office/powerpoint/2010/main" val="318002718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582400" cy="4876800"/>
            <a:chOff x="0" y="0"/>
            <a:chExt cx="5472" cy="3072"/>
          </a:xfrm>
        </p:grpSpPr>
        <p:sp>
          <p:nvSpPr>
            <p:cNvPr id="409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grpSp>
          <p:nvGrpSpPr>
            <p:cNvPr id="3" name="Group 4"/>
            <p:cNvGrpSpPr>
              <a:grpSpLocks/>
            </p:cNvGrpSpPr>
            <p:nvPr/>
          </p:nvGrpSpPr>
          <p:grpSpPr bwMode="auto">
            <a:xfrm>
              <a:off x="240" y="893"/>
              <a:ext cx="5232" cy="115"/>
              <a:chOff x="240" y="893"/>
              <a:chExt cx="5232" cy="115"/>
            </a:xfrm>
          </p:grpSpPr>
          <p:sp>
            <p:nvSpPr>
              <p:cNvPr id="41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41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fontAlgn="base">
                  <a:spcBef>
                    <a:spcPct val="0"/>
                  </a:spcBef>
                  <a:spcAft>
                    <a:spcPct val="0"/>
                  </a:spcAft>
                </a:pPr>
                <a:endParaRPr lang="en-US">
                  <a:solidFill>
                    <a:srgbClr val="000000"/>
                  </a:solidFill>
                </a:endParaRPr>
              </a:p>
            </p:txBody>
          </p:sp>
        </p:grpSp>
      </p:grpSp>
      <p:sp>
        <p:nvSpPr>
          <p:cNvPr id="4103" name="Rectangle 7"/>
          <p:cNvSpPr>
            <a:spLocks noGrp="1" noChangeArrowheads="1"/>
          </p:cNvSpPr>
          <p:nvPr>
            <p:ph type="title"/>
          </p:nvPr>
        </p:nvSpPr>
        <p:spPr bwMode="auto">
          <a:xfrm>
            <a:off x="1219200" y="277813"/>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4" name="Rectangle 8"/>
          <p:cNvSpPr>
            <a:spLocks noGrp="1" noChangeArrowheads="1"/>
          </p:cNvSpPr>
          <p:nvPr>
            <p:ph type="body" idx="1"/>
          </p:nvPr>
        </p:nvSpPr>
        <p:spPr bwMode="auto">
          <a:xfrm>
            <a:off x="1219200" y="1600204"/>
            <a:ext cx="103632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Rectangle 9"/>
          <p:cNvSpPr>
            <a:spLocks noGrp="1" noChangeArrowheads="1"/>
          </p:cNvSpPr>
          <p:nvPr>
            <p:ph type="dt" sz="half" idx="2"/>
          </p:nvPr>
        </p:nvSpPr>
        <p:spPr bwMode="auto">
          <a:xfrm>
            <a:off x="1219200" y="6251575"/>
            <a:ext cx="264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smtClean="0">
              <a:solidFill>
                <a:srgbClr val="000000"/>
              </a:solidFill>
            </a:endParaRPr>
          </a:p>
        </p:txBody>
      </p:sp>
      <p:sp>
        <p:nvSpPr>
          <p:cNvPr id="4106" name="Rectangle 10"/>
          <p:cNvSpPr>
            <a:spLocks noGrp="1" noChangeArrowheads="1"/>
          </p:cNvSpPr>
          <p:nvPr>
            <p:ph type="ftr" sz="quarter" idx="3"/>
          </p:nvPr>
        </p:nvSpPr>
        <p:spPr bwMode="auto">
          <a:xfrm>
            <a:off x="4470400" y="6248400"/>
            <a:ext cx="3962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smtClean="0">
              <a:solidFill>
                <a:srgbClr val="000000"/>
              </a:solidFill>
            </a:endParaRPr>
          </a:p>
        </p:txBody>
      </p:sp>
      <p:sp>
        <p:nvSpPr>
          <p:cNvPr id="4107" name="Rectangle 11"/>
          <p:cNvSpPr>
            <a:spLocks noGrp="1" noChangeArrowheads="1"/>
          </p:cNvSpPr>
          <p:nvPr>
            <p:ph type="sldNum" sz="quarter" idx="4"/>
          </p:nvPr>
        </p:nvSpPr>
        <p:spPr bwMode="auto">
          <a:xfrm>
            <a:off x="904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32C24C2E-6D6F-446B-93B1-5DF1754AACE7}" type="slidenum">
              <a:rPr lang="en-US" smtClean="0">
                <a:solidFill>
                  <a:srgbClr val="000000"/>
                </a:solidFill>
              </a:rPr>
              <a:pPr fontAlgn="base">
                <a:spcBef>
                  <a:spcPct val="0"/>
                </a:spcBef>
                <a:spcAft>
                  <a:spcPct val="0"/>
                </a:spcAft>
              </a:pPr>
              <a:t>‹#›</a:t>
            </a:fld>
            <a:endParaRPr lang="en-US" smtClean="0">
              <a:solidFill>
                <a:srgbClr val="000000"/>
              </a:solidFill>
            </a:endParaRPr>
          </a:p>
        </p:txBody>
      </p:sp>
      <p:sp>
        <p:nvSpPr>
          <p:cNvPr id="4108" name="Line 12"/>
          <p:cNvSpPr>
            <a:spLocks noChangeShapeType="1"/>
          </p:cNvSpPr>
          <p:nvPr/>
        </p:nvSpPr>
        <p:spPr bwMode="auto">
          <a:xfrm>
            <a:off x="0" y="4876800"/>
            <a:ext cx="812800" cy="0"/>
          </a:xfrm>
          <a:prstGeom prst="line">
            <a:avLst/>
          </a:prstGeom>
          <a:noFill/>
          <a:ln w="44450">
            <a:solidFill>
              <a:schemeClr val="bg2"/>
            </a:solidFill>
            <a:round/>
            <a:headEnd/>
            <a:tailEnd/>
          </a:ln>
          <a:effec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820986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nLst>
      <p:par>
        <p:cTn id="1" dur="indefinite" restart="never" nodeType="tmRoot"/>
      </p:par>
    </p:tnLst>
  </p:timing>
  <p:hf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85C7222-6CE2-F84E-88BA-8C770818C6B2}" type="datetimeFigureOut">
              <a:rPr lang="en-US" smtClean="0">
                <a:solidFill>
                  <a:prstClr val="black">
                    <a:tint val="75000"/>
                  </a:prstClr>
                </a:solidFill>
              </a:rPr>
              <a:pPr defTabSz="457200"/>
              <a:t>3/28/2016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DCA9B0-9F3C-A849-8838-35FFF738A32C}"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COS_Slide Mast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973" y="11982"/>
            <a:ext cx="12192000" cy="6858000"/>
          </a:xfrm>
          <a:prstGeom prst="rect">
            <a:avLst/>
          </a:prstGeom>
        </p:spPr>
      </p:pic>
    </p:spTree>
    <p:extLst>
      <p:ext uri="{BB962C8B-B14F-4D97-AF65-F5344CB8AC3E}">
        <p14:creationId xmlns:p14="http://schemas.microsoft.com/office/powerpoint/2010/main" val="33874373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Microsoft_Excel_97-2003_Worksheet1.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Microsoft_Excel_97-2003_Worksheet2.xls"/></Relationships>
</file>

<file path=ppt/slides/_rels/slide4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6.bin"/><Relationship Id="rId7" Type="http://schemas.openxmlformats.org/officeDocument/2006/relationships/oleObject" Target="../embeddings/Microsoft_Excel_97-2003_Worksheet4.xls"/><Relationship Id="rId2" Type="http://schemas.openxmlformats.org/officeDocument/2006/relationships/slideLayout" Target="../slideLayouts/slideLayout26.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6.emf"/><Relationship Id="rId4" Type="http://schemas.openxmlformats.org/officeDocument/2006/relationships/oleObject" Target="../embeddings/Microsoft_Excel_97-2003_Worksheet3.xls"/></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9.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Microsoft_Excel_97-2003_Worksheet5.xls"/></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9.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oleObject" Target="../embeddings/Microsoft_Excel_97-2003_Worksheet6.xls"/></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4.xml"/><Relationship Id="rId1" Type="http://schemas.openxmlformats.org/officeDocument/2006/relationships/vmlDrawing" Target="../drawings/vmlDrawing9.v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4.xml"/><Relationship Id="rId1" Type="http://schemas.openxmlformats.org/officeDocument/2006/relationships/vmlDrawing" Target="../drawings/vmlDrawing10.v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4.xml"/><Relationship Id="rId1" Type="http://schemas.openxmlformats.org/officeDocument/2006/relationships/vmlDrawing" Target="../drawings/vmlDrawing11.v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6.xml"/><Relationship Id="rId5" Type="http://schemas.openxmlformats.org/officeDocument/2006/relationships/image" Target="../media/image28.jpeg"/><Relationship Id="rId4" Type="http://schemas.openxmlformats.org/officeDocument/2006/relationships/image" Target="../media/image27.jpe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8.xml"/><Relationship Id="rId1" Type="http://schemas.openxmlformats.org/officeDocument/2006/relationships/vmlDrawing" Target="../drawings/vmlDrawing12.vml"/><Relationship Id="rId4" Type="http://schemas.openxmlformats.org/officeDocument/2006/relationships/image" Target="../media/image29.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8.xml"/><Relationship Id="rId1" Type="http://schemas.openxmlformats.org/officeDocument/2006/relationships/vmlDrawing" Target="../drawings/vmlDrawing13.vml"/><Relationship Id="rId4" Type="http://schemas.openxmlformats.org/officeDocument/2006/relationships/image" Target="../media/image30.wmf"/></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8.xml"/><Relationship Id="rId1" Type="http://schemas.openxmlformats.org/officeDocument/2006/relationships/vmlDrawing" Target="../drawings/vmlDrawing14.vml"/><Relationship Id="rId4" Type="http://schemas.openxmlformats.org/officeDocument/2006/relationships/image" Target="../media/image3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8.xml"/><Relationship Id="rId1" Type="http://schemas.openxmlformats.org/officeDocument/2006/relationships/vmlDrawing" Target="../drawings/vmlDrawing15.vml"/><Relationship Id="rId4" Type="http://schemas.openxmlformats.org/officeDocument/2006/relationships/image" Target="../media/image34.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8.xml"/><Relationship Id="rId1" Type="http://schemas.openxmlformats.org/officeDocument/2006/relationships/vmlDrawing" Target="../drawings/vmlDrawing16.vml"/><Relationship Id="rId4" Type="http://schemas.openxmlformats.org/officeDocument/2006/relationships/image" Target="../media/image35.wmf"/></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vmlDrawing" Target="../drawings/vmlDrawing17.vml"/><Relationship Id="rId6" Type="http://schemas.openxmlformats.org/officeDocument/2006/relationships/image" Target="../media/image38.emf"/><Relationship Id="rId5" Type="http://schemas.openxmlformats.org/officeDocument/2006/relationships/oleObject" Target="../embeddings/Microsoft_Excel_97-2003_Worksheet7.xls"/><Relationship Id="rId4" Type="http://schemas.openxmlformats.org/officeDocument/2006/relationships/oleObject" Target="../embeddings/oleObject18.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vmlDrawing" Target="../drawings/vmlDrawing18.vml"/><Relationship Id="rId6" Type="http://schemas.openxmlformats.org/officeDocument/2006/relationships/image" Target="../media/image39.emf"/><Relationship Id="rId5" Type="http://schemas.openxmlformats.org/officeDocument/2006/relationships/oleObject" Target="../embeddings/Microsoft_Excel_97-2003_Worksheet8.xls"/><Relationship Id="rId4" Type="http://schemas.openxmlformats.org/officeDocument/2006/relationships/oleObject" Target="../embeddings/oleObject19.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vmlDrawing" Target="../drawings/vmlDrawing19.vml"/><Relationship Id="rId6" Type="http://schemas.openxmlformats.org/officeDocument/2006/relationships/image" Target="../media/image40.emf"/><Relationship Id="rId5" Type="http://schemas.openxmlformats.org/officeDocument/2006/relationships/oleObject" Target="../embeddings/Microsoft_Excel_97-2003_Worksheet9.xls"/><Relationship Id="rId4" Type="http://schemas.openxmlformats.org/officeDocument/2006/relationships/oleObject" Target="../embeddings/oleObject20.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4.xml"/><Relationship Id="rId1" Type="http://schemas.openxmlformats.org/officeDocument/2006/relationships/vmlDrawing" Target="../drawings/vmlDrawing20.vml"/><Relationship Id="rId6" Type="http://schemas.openxmlformats.org/officeDocument/2006/relationships/image" Target="../media/image41.emf"/><Relationship Id="rId5" Type="http://schemas.openxmlformats.org/officeDocument/2006/relationships/oleObject" Target="../embeddings/Microsoft_Excel_97-2003_Worksheet10.xls"/><Relationship Id="rId4"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4.xml"/><Relationship Id="rId1" Type="http://schemas.openxmlformats.org/officeDocument/2006/relationships/vmlDrawing" Target="../drawings/vmlDrawing21.vml"/><Relationship Id="rId6" Type="http://schemas.openxmlformats.org/officeDocument/2006/relationships/image" Target="../media/image42.emf"/><Relationship Id="rId5" Type="http://schemas.openxmlformats.org/officeDocument/2006/relationships/oleObject" Target="../embeddings/Microsoft_Excel_97-2003_Worksheet11.xls"/><Relationship Id="rId4" Type="http://schemas.openxmlformats.org/officeDocument/2006/relationships/oleObject" Target="../embeddings/oleObject22.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4.xml"/><Relationship Id="rId1" Type="http://schemas.openxmlformats.org/officeDocument/2006/relationships/vmlDrawing" Target="../drawings/vmlDrawing22.vml"/><Relationship Id="rId6" Type="http://schemas.openxmlformats.org/officeDocument/2006/relationships/image" Target="../media/image43.emf"/><Relationship Id="rId5" Type="http://schemas.openxmlformats.org/officeDocument/2006/relationships/oleObject" Target="../embeddings/Microsoft_Excel_97-2003_Worksheet12.xls"/><Relationship Id="rId4" Type="http://schemas.openxmlformats.org/officeDocument/2006/relationships/oleObject" Target="../embeddings/oleObject23.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4.xml"/><Relationship Id="rId1" Type="http://schemas.openxmlformats.org/officeDocument/2006/relationships/vmlDrawing" Target="../drawings/vmlDrawing23.vml"/><Relationship Id="rId6" Type="http://schemas.openxmlformats.org/officeDocument/2006/relationships/image" Target="../media/image44.wmf"/><Relationship Id="rId5" Type="http://schemas.openxmlformats.org/officeDocument/2006/relationships/oleObject" Target="../embeddings/Microsoft_Excel_97-2003_Worksheet13.xls"/><Relationship Id="rId4" Type="http://schemas.openxmlformats.org/officeDocument/2006/relationships/oleObject" Target="../embeddings/oleObject2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4.xml"/><Relationship Id="rId1" Type="http://schemas.openxmlformats.org/officeDocument/2006/relationships/vmlDrawing" Target="../drawings/vmlDrawing24.vml"/><Relationship Id="rId6" Type="http://schemas.openxmlformats.org/officeDocument/2006/relationships/image" Target="../media/image45.wmf"/><Relationship Id="rId5" Type="http://schemas.openxmlformats.org/officeDocument/2006/relationships/oleObject" Target="../embeddings/Microsoft_Excel_97-2003_Worksheet14.xls"/><Relationship Id="rId4" Type="http://schemas.openxmlformats.org/officeDocument/2006/relationships/oleObject" Target="../embeddings/oleObject25.bin"/></Relationships>
</file>

<file path=ppt/slides/_rels/slide7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bg1"/>
                </a:solidFill>
                <a:latin typeface="Algerian" panose="04020705040A02060702" pitchFamily="82" charset="0"/>
              </a:rPr>
              <a:t>Plenary session IV</a:t>
            </a:r>
            <a:br>
              <a:rPr lang="en-US" dirty="0" smtClean="0">
                <a:solidFill>
                  <a:schemeClr val="bg1"/>
                </a:solidFill>
                <a:latin typeface="Algerian" panose="04020705040A02060702" pitchFamily="82" charset="0"/>
              </a:rPr>
            </a:br>
            <a:r>
              <a:rPr lang="en-US" sz="2000" dirty="0" smtClean="0">
                <a:solidFill>
                  <a:schemeClr val="bg1"/>
                </a:solidFill>
                <a:latin typeface="Algerian" panose="04020705040A02060702" pitchFamily="82" charset="0"/>
              </a:rPr>
              <a:t>(Critical Infrastructure and Disaster Preparedness planning)</a:t>
            </a:r>
            <a:endParaRPr lang="en-US" sz="2000" dirty="0">
              <a:solidFill>
                <a:schemeClr val="bg1"/>
              </a:solidFill>
              <a:latin typeface="Algerian" panose="04020705040A02060702" pitchFamily="82"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2000" b="1" u="sng" dirty="0" smtClean="0"/>
              <a:t>Edwin Reyes</a:t>
            </a:r>
          </a:p>
          <a:p>
            <a:pPr marL="0" indent="0" algn="ctr">
              <a:buNone/>
            </a:pPr>
            <a:r>
              <a:rPr lang="en-US" sz="2000" b="1" dirty="0" smtClean="0"/>
              <a:t>Administrator, Guam Coastal Management Program</a:t>
            </a:r>
          </a:p>
          <a:p>
            <a:pPr marL="0" indent="0" algn="ctr">
              <a:buNone/>
            </a:pPr>
            <a:r>
              <a:rPr lang="en-US" sz="2000" b="1" dirty="0" smtClean="0"/>
              <a:t>Bureau of Statistics and Plans</a:t>
            </a:r>
          </a:p>
          <a:p>
            <a:pPr marL="0" indent="0" algn="ctr">
              <a:buNone/>
            </a:pPr>
            <a:endParaRPr lang="en-US" sz="2000" b="1" dirty="0"/>
          </a:p>
          <a:p>
            <a:pPr marL="0" indent="0" algn="ctr">
              <a:buNone/>
            </a:pPr>
            <a:r>
              <a:rPr lang="en-US" sz="2000" b="1" u="sng" dirty="0" err="1" smtClean="0"/>
              <a:t>Pilar</a:t>
            </a:r>
            <a:r>
              <a:rPr lang="en-US" sz="2000" b="1" u="sng" dirty="0" smtClean="0"/>
              <a:t> </a:t>
            </a:r>
            <a:r>
              <a:rPr lang="en-US" sz="2000" b="1" u="sng" dirty="0" err="1" smtClean="0"/>
              <a:t>Carbullido</a:t>
            </a:r>
            <a:endParaRPr lang="en-US" sz="2000" b="1" u="sng" dirty="0" smtClean="0"/>
          </a:p>
          <a:p>
            <a:pPr marL="0" indent="0" algn="ctr">
              <a:buNone/>
            </a:pPr>
            <a:r>
              <a:rPr lang="en-US" sz="2000" b="1" dirty="0" smtClean="0"/>
              <a:t>Program </a:t>
            </a:r>
            <a:r>
              <a:rPr lang="en-US" sz="2000" b="1" dirty="0" err="1" smtClean="0"/>
              <a:t>Cooridnator</a:t>
            </a:r>
            <a:r>
              <a:rPr lang="en-US" sz="2000" b="1" dirty="0" smtClean="0"/>
              <a:t> III</a:t>
            </a:r>
          </a:p>
          <a:p>
            <a:pPr marL="0" indent="0" algn="ctr">
              <a:buNone/>
            </a:pPr>
            <a:r>
              <a:rPr lang="en-US" sz="2000" b="1" dirty="0" smtClean="0"/>
              <a:t>Guam Homeland Security/Office of Civil Defense</a:t>
            </a:r>
          </a:p>
          <a:p>
            <a:pPr marL="0" indent="0" algn="ctr">
              <a:buNone/>
            </a:pPr>
            <a:endParaRPr lang="en-US" sz="2000" b="1" dirty="0"/>
          </a:p>
          <a:p>
            <a:pPr marL="0" indent="0" algn="ctr">
              <a:buNone/>
            </a:pPr>
            <a:r>
              <a:rPr lang="en-US" sz="2000" b="1" u="sng" dirty="0" smtClean="0"/>
              <a:t>Joey T. Duenas</a:t>
            </a:r>
          </a:p>
          <a:p>
            <a:pPr marL="0" indent="0" algn="ctr">
              <a:buNone/>
            </a:pPr>
            <a:r>
              <a:rPr lang="en-US" sz="2000" b="1" dirty="0" smtClean="0"/>
              <a:t>Chairman </a:t>
            </a:r>
          </a:p>
          <a:p>
            <a:pPr marL="0" indent="0" algn="ctr">
              <a:buNone/>
            </a:pPr>
            <a:r>
              <a:rPr lang="en-US" sz="2000" b="1" dirty="0" smtClean="0"/>
              <a:t>Consolidated Commission on Utilities </a:t>
            </a:r>
          </a:p>
        </p:txBody>
      </p:sp>
    </p:spTree>
    <p:extLst>
      <p:ext uri="{BB962C8B-B14F-4D97-AF65-F5344CB8AC3E}">
        <p14:creationId xmlns:p14="http://schemas.microsoft.com/office/powerpoint/2010/main" val="81543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Operational Coordination  </a:t>
            </a:r>
            <a:endParaRPr lang="en-US" sz="2800" dirty="0"/>
          </a:p>
        </p:txBody>
      </p:sp>
      <p:sp>
        <p:nvSpPr>
          <p:cNvPr id="4" name="Footer Placeholder 3"/>
          <p:cNvSpPr>
            <a:spLocks noGrp="1"/>
          </p:cNvSpPr>
          <p:nvPr>
            <p:ph type="ftr" sz="quarter" idx="11"/>
          </p:nvPr>
        </p:nvSpPr>
        <p:spPr/>
        <p:txBody>
          <a:bodyPr/>
          <a:lstStyle/>
          <a:p>
            <a:pPr>
              <a:defRPr/>
            </a:pPr>
            <a:r>
              <a:rPr lang="en-US" dirty="0" smtClean="0">
                <a:solidFill>
                  <a:prstClr val="white"/>
                </a:solidFill>
              </a:rPr>
              <a:t>www.ghs.guam.gov</a:t>
            </a:r>
            <a:endParaRPr lang="en-US" dirty="0">
              <a:solidFill>
                <a:prstClr val="white"/>
              </a:solidFill>
            </a:endParaRPr>
          </a:p>
        </p:txBody>
      </p:sp>
      <p:sp>
        <p:nvSpPr>
          <p:cNvPr id="14340" name="TextBox 5"/>
          <p:cNvSpPr txBox="1">
            <a:spLocks noChangeArrowheads="1"/>
          </p:cNvSpPr>
          <p:nvPr/>
        </p:nvSpPr>
        <p:spPr bwMode="auto">
          <a:xfrm>
            <a:off x="9448800" y="2057406"/>
            <a:ext cx="1930400" cy="369332"/>
          </a:xfrm>
          <a:prstGeom prst="rect">
            <a:avLst/>
          </a:prstGeom>
          <a:noFill/>
          <a:ln w="9525">
            <a:solidFill>
              <a:schemeClr val="tx1"/>
            </a:solidFill>
            <a:miter lim="800000"/>
            <a:headEnd/>
            <a:tailEnd/>
          </a:ln>
        </p:spPr>
        <p:txBody>
          <a:bodyPr>
            <a:spAutoFit/>
          </a:bodyPr>
          <a:lstStyle/>
          <a:p>
            <a:pPr algn="ctr" eaLnBrk="0" fontAlgn="base" hangingPunct="0">
              <a:spcBef>
                <a:spcPct val="0"/>
              </a:spcBef>
              <a:spcAft>
                <a:spcPct val="0"/>
              </a:spcAft>
            </a:pPr>
            <a:r>
              <a:rPr lang="en-US" altLang="en-US">
                <a:solidFill>
                  <a:prstClr val="white"/>
                </a:solidFill>
                <a:latin typeface="Arial" charset="0"/>
              </a:rPr>
              <a:t>Private Sector</a:t>
            </a:r>
          </a:p>
        </p:txBody>
      </p:sp>
      <p:sp>
        <p:nvSpPr>
          <p:cNvPr id="14341" name="TextBox 6"/>
          <p:cNvSpPr txBox="1">
            <a:spLocks noChangeArrowheads="1"/>
          </p:cNvSpPr>
          <p:nvPr/>
        </p:nvSpPr>
        <p:spPr bwMode="auto">
          <a:xfrm>
            <a:off x="9448800" y="3621088"/>
            <a:ext cx="1930400" cy="646112"/>
          </a:xfrm>
          <a:prstGeom prst="rect">
            <a:avLst/>
          </a:prstGeom>
          <a:noFill/>
          <a:ln w="9525">
            <a:solidFill>
              <a:schemeClr val="tx1"/>
            </a:solidFill>
            <a:miter lim="800000"/>
            <a:headEnd/>
            <a:tailEnd/>
          </a:ln>
        </p:spPr>
        <p:txBody>
          <a:bodyPr>
            <a:spAutoFit/>
          </a:bodyPr>
          <a:lstStyle/>
          <a:p>
            <a:pPr algn="ctr" eaLnBrk="0" fontAlgn="base" hangingPunct="0">
              <a:spcBef>
                <a:spcPct val="0"/>
              </a:spcBef>
              <a:spcAft>
                <a:spcPct val="0"/>
              </a:spcAft>
            </a:pPr>
            <a:r>
              <a:rPr lang="en-US" altLang="en-US">
                <a:solidFill>
                  <a:prstClr val="white"/>
                </a:solidFill>
                <a:latin typeface="Arial" charset="0"/>
              </a:rPr>
              <a:t>VOAD and NGOs</a:t>
            </a:r>
          </a:p>
        </p:txBody>
      </p:sp>
      <p:sp>
        <p:nvSpPr>
          <p:cNvPr id="14342" name="TextBox 7"/>
          <p:cNvSpPr txBox="1">
            <a:spLocks noChangeArrowheads="1"/>
          </p:cNvSpPr>
          <p:nvPr/>
        </p:nvSpPr>
        <p:spPr bwMode="auto">
          <a:xfrm>
            <a:off x="4536017" y="2820988"/>
            <a:ext cx="1930400" cy="646112"/>
          </a:xfrm>
          <a:prstGeom prst="rect">
            <a:avLst/>
          </a:prstGeom>
          <a:noFill/>
          <a:ln w="9525">
            <a:solidFill>
              <a:schemeClr val="tx1"/>
            </a:solidFill>
            <a:miter lim="800000"/>
            <a:headEnd/>
            <a:tailEnd/>
          </a:ln>
        </p:spPr>
        <p:txBody>
          <a:bodyPr>
            <a:spAutoFit/>
          </a:bodyPr>
          <a:lstStyle/>
          <a:p>
            <a:pPr algn="ctr" eaLnBrk="0" fontAlgn="base" hangingPunct="0">
              <a:spcBef>
                <a:spcPct val="0"/>
              </a:spcBef>
              <a:spcAft>
                <a:spcPct val="0"/>
              </a:spcAft>
            </a:pPr>
            <a:r>
              <a:rPr lang="en-US" altLang="en-US">
                <a:solidFill>
                  <a:prstClr val="white"/>
                </a:solidFill>
                <a:latin typeface="Arial" charset="0"/>
              </a:rPr>
              <a:t>GHS/OCD </a:t>
            </a:r>
          </a:p>
          <a:p>
            <a:pPr algn="ctr" eaLnBrk="0" fontAlgn="base" hangingPunct="0">
              <a:spcBef>
                <a:spcPct val="0"/>
              </a:spcBef>
              <a:spcAft>
                <a:spcPct val="0"/>
              </a:spcAft>
            </a:pPr>
            <a:r>
              <a:rPr lang="en-US" altLang="en-US">
                <a:solidFill>
                  <a:prstClr val="white"/>
                </a:solidFill>
                <a:latin typeface="Arial" charset="0"/>
              </a:rPr>
              <a:t>MRFC</a:t>
            </a:r>
          </a:p>
        </p:txBody>
      </p:sp>
      <p:cxnSp>
        <p:nvCxnSpPr>
          <p:cNvPr id="14343" name="Straight Connector 9"/>
          <p:cNvCxnSpPr>
            <a:cxnSpLocks noChangeShapeType="1"/>
            <a:stCxn id="14350" idx="0"/>
            <a:endCxn id="14342" idx="2"/>
          </p:cNvCxnSpPr>
          <p:nvPr/>
        </p:nvCxnSpPr>
        <p:spPr bwMode="auto">
          <a:xfrm flipH="1" flipV="1">
            <a:off x="5501220" y="3467107"/>
            <a:ext cx="6349" cy="1336675"/>
          </a:xfrm>
          <a:prstGeom prst="line">
            <a:avLst/>
          </a:prstGeom>
          <a:noFill/>
          <a:ln w="28575" algn="ctr">
            <a:solidFill>
              <a:schemeClr val="tx1"/>
            </a:solidFill>
            <a:round/>
            <a:headEnd/>
            <a:tailEnd/>
          </a:ln>
        </p:spPr>
      </p:cxnSp>
      <p:cxnSp>
        <p:nvCxnSpPr>
          <p:cNvPr id="14344" name="Straight Connector 10"/>
          <p:cNvCxnSpPr>
            <a:cxnSpLocks noChangeShapeType="1"/>
            <a:stCxn id="14340" idx="1"/>
            <a:endCxn id="14342" idx="3"/>
          </p:cNvCxnSpPr>
          <p:nvPr/>
        </p:nvCxnSpPr>
        <p:spPr bwMode="auto">
          <a:xfrm flipH="1">
            <a:off x="6466417" y="2242072"/>
            <a:ext cx="2982383" cy="901972"/>
          </a:xfrm>
          <a:prstGeom prst="line">
            <a:avLst/>
          </a:prstGeom>
          <a:noFill/>
          <a:ln w="28575" algn="ctr">
            <a:solidFill>
              <a:schemeClr val="tx1"/>
            </a:solidFill>
            <a:round/>
            <a:headEnd/>
            <a:tailEnd/>
          </a:ln>
        </p:spPr>
      </p:cxnSp>
      <p:cxnSp>
        <p:nvCxnSpPr>
          <p:cNvPr id="14345" name="Straight Connector 13"/>
          <p:cNvCxnSpPr>
            <a:cxnSpLocks noChangeShapeType="1"/>
          </p:cNvCxnSpPr>
          <p:nvPr/>
        </p:nvCxnSpPr>
        <p:spPr bwMode="auto">
          <a:xfrm flipH="1" flipV="1">
            <a:off x="6523567" y="3167063"/>
            <a:ext cx="2870200" cy="781050"/>
          </a:xfrm>
          <a:prstGeom prst="line">
            <a:avLst/>
          </a:prstGeom>
          <a:noFill/>
          <a:ln w="28575" algn="ctr">
            <a:solidFill>
              <a:schemeClr val="tx1"/>
            </a:solidFill>
            <a:round/>
            <a:headEnd/>
            <a:tailEnd/>
          </a:ln>
        </p:spPr>
      </p:cxnSp>
      <p:sp>
        <p:nvSpPr>
          <p:cNvPr id="14346" name="TextBox 19"/>
          <p:cNvSpPr txBox="1">
            <a:spLocks noChangeArrowheads="1"/>
          </p:cNvSpPr>
          <p:nvPr/>
        </p:nvSpPr>
        <p:spPr bwMode="auto">
          <a:xfrm>
            <a:off x="1250951" y="2830524"/>
            <a:ext cx="1930400" cy="644525"/>
          </a:xfrm>
          <a:prstGeom prst="rect">
            <a:avLst/>
          </a:prstGeom>
          <a:noFill/>
          <a:ln w="9525">
            <a:solidFill>
              <a:schemeClr val="tx1"/>
            </a:solidFill>
            <a:miter lim="800000"/>
            <a:headEnd/>
            <a:tailEnd/>
          </a:ln>
        </p:spPr>
        <p:txBody>
          <a:bodyPr>
            <a:spAutoFit/>
          </a:bodyPr>
          <a:lstStyle/>
          <a:p>
            <a:pPr algn="ctr" eaLnBrk="0" fontAlgn="base" hangingPunct="0">
              <a:spcBef>
                <a:spcPct val="0"/>
              </a:spcBef>
              <a:spcAft>
                <a:spcPct val="0"/>
              </a:spcAft>
            </a:pPr>
            <a:r>
              <a:rPr lang="en-US" altLang="en-US">
                <a:solidFill>
                  <a:prstClr val="white"/>
                </a:solidFill>
                <a:latin typeface="Arial" charset="0"/>
              </a:rPr>
              <a:t>JRM</a:t>
            </a:r>
          </a:p>
          <a:p>
            <a:pPr algn="ctr" eaLnBrk="0" fontAlgn="base" hangingPunct="0">
              <a:spcBef>
                <a:spcPct val="0"/>
              </a:spcBef>
              <a:spcAft>
                <a:spcPct val="0"/>
              </a:spcAft>
            </a:pPr>
            <a:r>
              <a:rPr lang="en-US" altLang="en-US">
                <a:solidFill>
                  <a:prstClr val="white"/>
                </a:solidFill>
                <a:latin typeface="Arial" charset="0"/>
              </a:rPr>
              <a:t>(ROC)</a:t>
            </a:r>
          </a:p>
        </p:txBody>
      </p:sp>
      <p:cxnSp>
        <p:nvCxnSpPr>
          <p:cNvPr id="14347" name="Straight Connector 20"/>
          <p:cNvCxnSpPr>
            <a:cxnSpLocks noChangeShapeType="1"/>
          </p:cNvCxnSpPr>
          <p:nvPr/>
        </p:nvCxnSpPr>
        <p:spPr bwMode="auto">
          <a:xfrm flipH="1">
            <a:off x="3251200" y="3133725"/>
            <a:ext cx="1219200" cy="19050"/>
          </a:xfrm>
          <a:prstGeom prst="line">
            <a:avLst/>
          </a:prstGeom>
          <a:noFill/>
          <a:ln w="28575" algn="ctr">
            <a:solidFill>
              <a:schemeClr val="tx1"/>
            </a:solidFill>
            <a:round/>
            <a:headEnd/>
            <a:tailEnd/>
          </a:ln>
        </p:spPr>
      </p:cxnSp>
      <p:sp>
        <p:nvSpPr>
          <p:cNvPr id="14348" name="TextBox 29"/>
          <p:cNvSpPr txBox="1">
            <a:spLocks noChangeArrowheads="1"/>
          </p:cNvSpPr>
          <p:nvPr/>
        </p:nvSpPr>
        <p:spPr bwMode="auto">
          <a:xfrm>
            <a:off x="4648200" y="1336686"/>
            <a:ext cx="1930400" cy="646113"/>
          </a:xfrm>
          <a:prstGeom prst="rect">
            <a:avLst/>
          </a:prstGeom>
          <a:noFill/>
          <a:ln w="9525">
            <a:solidFill>
              <a:schemeClr val="tx1"/>
            </a:solidFill>
            <a:miter lim="800000"/>
            <a:headEnd/>
            <a:tailEnd/>
          </a:ln>
        </p:spPr>
        <p:txBody>
          <a:bodyPr>
            <a:spAutoFit/>
          </a:bodyPr>
          <a:lstStyle/>
          <a:p>
            <a:pPr algn="ctr" eaLnBrk="0" fontAlgn="base" hangingPunct="0">
              <a:spcBef>
                <a:spcPct val="0"/>
              </a:spcBef>
              <a:spcAft>
                <a:spcPct val="0"/>
              </a:spcAft>
            </a:pPr>
            <a:r>
              <a:rPr lang="en-US" altLang="en-US">
                <a:solidFill>
                  <a:prstClr val="white"/>
                </a:solidFill>
                <a:latin typeface="Arial" charset="0"/>
              </a:rPr>
              <a:t>Federal Agencies</a:t>
            </a:r>
          </a:p>
        </p:txBody>
      </p:sp>
      <p:cxnSp>
        <p:nvCxnSpPr>
          <p:cNvPr id="14349" name="Straight Connector 31"/>
          <p:cNvCxnSpPr>
            <a:cxnSpLocks noChangeShapeType="1"/>
          </p:cNvCxnSpPr>
          <p:nvPr/>
        </p:nvCxnSpPr>
        <p:spPr bwMode="auto">
          <a:xfrm flipV="1">
            <a:off x="5501217" y="2057400"/>
            <a:ext cx="0" cy="763588"/>
          </a:xfrm>
          <a:prstGeom prst="line">
            <a:avLst/>
          </a:prstGeom>
          <a:noFill/>
          <a:ln w="28575" algn="ctr">
            <a:solidFill>
              <a:schemeClr val="tx1"/>
            </a:solidFill>
            <a:round/>
            <a:headEnd/>
            <a:tailEnd/>
          </a:ln>
        </p:spPr>
      </p:cxnSp>
      <p:sp>
        <p:nvSpPr>
          <p:cNvPr id="14350" name="TextBox 39"/>
          <p:cNvSpPr txBox="1">
            <a:spLocks noChangeArrowheads="1"/>
          </p:cNvSpPr>
          <p:nvPr/>
        </p:nvSpPr>
        <p:spPr bwMode="auto">
          <a:xfrm>
            <a:off x="4542367" y="4803786"/>
            <a:ext cx="1930400" cy="646113"/>
          </a:xfrm>
          <a:prstGeom prst="rect">
            <a:avLst/>
          </a:prstGeom>
          <a:noFill/>
          <a:ln w="9525">
            <a:solidFill>
              <a:schemeClr val="tx1"/>
            </a:solidFill>
            <a:miter lim="800000"/>
            <a:headEnd/>
            <a:tailEnd/>
          </a:ln>
        </p:spPr>
        <p:txBody>
          <a:bodyPr>
            <a:spAutoFit/>
          </a:bodyPr>
          <a:lstStyle/>
          <a:p>
            <a:pPr algn="ctr" eaLnBrk="0" fontAlgn="base" hangingPunct="0">
              <a:spcBef>
                <a:spcPct val="0"/>
              </a:spcBef>
              <a:spcAft>
                <a:spcPct val="0"/>
              </a:spcAft>
            </a:pPr>
            <a:r>
              <a:rPr lang="en-US" altLang="en-US">
                <a:solidFill>
                  <a:prstClr val="white"/>
                </a:solidFill>
                <a:latin typeface="Arial" charset="0"/>
              </a:rPr>
              <a:t>Government of Guam</a:t>
            </a:r>
          </a:p>
        </p:txBody>
      </p:sp>
      <p:sp>
        <p:nvSpPr>
          <p:cNvPr id="26"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3654323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381007"/>
            <a:ext cx="12192000" cy="563563"/>
          </a:xfrm>
        </p:spPr>
        <p:txBody>
          <a:bodyPr/>
          <a:lstStyle/>
          <a:p>
            <a:pPr>
              <a:defRPr/>
            </a:pPr>
            <a:r>
              <a:rPr lang="en-US" sz="2800" dirty="0" smtClean="0"/>
              <a:t>Planning</a:t>
            </a:r>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pic>
        <p:nvPicPr>
          <p:cNvPr id="16390" name="Picture 2" descr="Preparedness Cycle Diagram - Exercise to Evaluate/Improve to Plan to Organize/Equip to Train"/>
          <p:cNvPicPr>
            <a:picLocks noChangeAspect="1" noChangeArrowheads="1"/>
          </p:cNvPicPr>
          <p:nvPr/>
        </p:nvPicPr>
        <p:blipFill>
          <a:blip r:embed="rId3" cstate="print"/>
          <a:srcRect/>
          <a:stretch>
            <a:fillRect/>
          </a:stretch>
        </p:blipFill>
        <p:spPr bwMode="auto">
          <a:xfrm>
            <a:off x="7823208" y="1731970"/>
            <a:ext cx="4129617" cy="3221037"/>
          </a:xfrm>
          <a:prstGeom prst="rect">
            <a:avLst/>
          </a:prstGeom>
          <a:noFill/>
          <a:ln w="9525">
            <a:noFill/>
            <a:miter lim="800000"/>
            <a:headEnd/>
            <a:tailEnd/>
          </a:ln>
        </p:spPr>
      </p:pic>
      <p:sp>
        <p:nvSpPr>
          <p:cNvPr id="8" name="Content Placeholder 2"/>
          <p:cNvSpPr>
            <a:spLocks noGrp="1"/>
          </p:cNvSpPr>
          <p:nvPr>
            <p:ph idx="4294967295"/>
          </p:nvPr>
        </p:nvSpPr>
        <p:spPr>
          <a:xfrm>
            <a:off x="406402" y="914400"/>
            <a:ext cx="7658100" cy="4953000"/>
          </a:xfrm>
        </p:spPr>
        <p:txBody>
          <a:bodyPr/>
          <a:lstStyle/>
          <a:p>
            <a:pPr marL="0" indent="0">
              <a:buFont typeface="Wingdings" pitchFamily="2" charset="2"/>
              <a:buNone/>
              <a:defRPr/>
            </a:pPr>
            <a:r>
              <a:rPr lang="en-US" sz="2400" dirty="0">
                <a:effectLst/>
              </a:rPr>
              <a:t>Planning makes it possible to manage the entire life cycle of a potential crisis. Strategic and operational planning establishes priorities, identifies expected levels of performance and capability requirements, provides the standard for assessing capabilities and helps stakeholders learn their roles. The planning elements identify what an organization’s Standard Operating Procedures (SOPs) or Emergency Operations Plans (EOPs) should include for ensuring that contingencies are in place for delivering the capability during a large-scale disaster.</a:t>
            </a:r>
            <a:endParaRPr lang="en-US" sz="1600" dirty="0" smtClean="0">
              <a:solidFill>
                <a:srgbClr val="FFFFFF"/>
              </a:solidFill>
            </a:endParaRPr>
          </a:p>
        </p:txBody>
      </p:sp>
    </p:spTree>
    <p:extLst>
      <p:ext uri="{BB962C8B-B14F-4D97-AF65-F5344CB8AC3E}">
        <p14:creationId xmlns:p14="http://schemas.microsoft.com/office/powerpoint/2010/main" val="44385234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33" y="609602"/>
            <a:ext cx="12192000" cy="563563"/>
          </a:xfrm>
        </p:spPr>
        <p:txBody>
          <a:bodyPr/>
          <a:lstStyle/>
          <a:p>
            <a:pPr>
              <a:defRPr/>
            </a:pPr>
            <a:r>
              <a:rPr lang="en-US" sz="2800" dirty="0" smtClean="0"/>
              <a:t>Guam Comprehensive Emergency Management Plan</a:t>
            </a:r>
            <a:br>
              <a:rPr lang="en-US" sz="2800" dirty="0" smtClean="0"/>
            </a:br>
            <a:r>
              <a:rPr lang="en-US" sz="2800" dirty="0" smtClean="0"/>
              <a:t>(Guam CEMP)</a:t>
            </a:r>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06400" y="1295400"/>
            <a:ext cx="6299200" cy="4800600"/>
          </a:xfrm>
        </p:spPr>
        <p:txBody>
          <a:bodyPr/>
          <a:lstStyle/>
          <a:p>
            <a:pPr>
              <a:defRPr/>
            </a:pPr>
            <a:endParaRPr lang="en-US" sz="2400" dirty="0" smtClean="0">
              <a:solidFill>
                <a:srgbClr val="FFFFFF"/>
              </a:solidFill>
            </a:endParaRPr>
          </a:p>
          <a:p>
            <a:pPr>
              <a:defRPr/>
            </a:pPr>
            <a:r>
              <a:rPr lang="en-US" sz="2400" dirty="0" smtClean="0">
                <a:solidFill>
                  <a:srgbClr val="FFFFFF"/>
                </a:solidFill>
              </a:rPr>
              <a:t>Final Draft has been submitted to the Governor</a:t>
            </a:r>
          </a:p>
          <a:p>
            <a:pPr>
              <a:defRPr/>
            </a:pPr>
            <a:r>
              <a:rPr lang="en-US" sz="2400" dirty="0" smtClean="0">
                <a:solidFill>
                  <a:srgbClr val="FFFFFF"/>
                </a:solidFill>
              </a:rPr>
              <a:t>Once approved, will replace the Guam Emergency Response Plan (GERP)  </a:t>
            </a:r>
            <a:endParaRPr lang="en-US" sz="2000" dirty="0" smtClean="0">
              <a:solidFill>
                <a:srgbClr val="FFFFFF"/>
              </a:solidFill>
            </a:endParaRPr>
          </a:p>
          <a:p>
            <a:pPr>
              <a:defRPr/>
            </a:pPr>
            <a:endParaRPr lang="en-US" sz="2400" dirty="0" smtClean="0">
              <a:solidFill>
                <a:srgbClr val="FFFFFF"/>
              </a:solidFill>
            </a:endParaRPr>
          </a:p>
          <a:p>
            <a:pPr>
              <a:defRPr/>
            </a:pPr>
            <a:endParaRPr lang="en-US" sz="2400" dirty="0" smtClean="0">
              <a:solidFill>
                <a:srgbClr val="FFFFFF"/>
              </a:solidFill>
            </a:endParaRPr>
          </a:p>
          <a:p>
            <a:pPr>
              <a:defRPr/>
            </a:pPr>
            <a:endParaRPr lang="en-US" sz="2400" dirty="0" smtClean="0">
              <a:solidFill>
                <a:srgbClr val="FFFFFF"/>
              </a:solidFill>
            </a:endParaRPr>
          </a:p>
          <a:p>
            <a:pPr>
              <a:defRPr/>
            </a:pPr>
            <a:endParaRPr lang="en-US" sz="2000" dirty="0" smtClean="0">
              <a:solidFill>
                <a:srgbClr val="FFFFFF"/>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graphicFrame>
        <p:nvGraphicFramePr>
          <p:cNvPr id="18439" name="Object 2"/>
          <p:cNvGraphicFramePr>
            <a:graphicFrameLocks noChangeAspect="1"/>
          </p:cNvGraphicFramePr>
          <p:nvPr/>
        </p:nvGraphicFramePr>
        <p:xfrm>
          <a:off x="7416800" y="1600200"/>
          <a:ext cx="3953933" cy="3836988"/>
        </p:xfrm>
        <a:graphic>
          <a:graphicData uri="http://schemas.openxmlformats.org/presentationml/2006/ole">
            <mc:AlternateContent xmlns:mc="http://schemas.openxmlformats.org/markup-compatibility/2006">
              <mc:Choice xmlns:v="urn:schemas-microsoft-com:vml" Requires="v">
                <p:oleObj spid="_x0000_s2051" name="Acrobat Document" r:id="rId4" imgW="7773840" imgH="10060560" progId="">
                  <p:embed/>
                </p:oleObj>
              </mc:Choice>
              <mc:Fallback>
                <p:oleObj name="Acrobat Document" r:id="rId4" imgW="7773840" imgH="1006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1600200"/>
                        <a:ext cx="3953933" cy="3836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136878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5113"/>
            <a:ext cx="12192000" cy="563562"/>
          </a:xfrm>
        </p:spPr>
        <p:txBody>
          <a:bodyPr/>
          <a:lstStyle/>
          <a:p>
            <a:pPr>
              <a:defRPr/>
            </a:pPr>
            <a:r>
              <a:rPr lang="en-US" sz="2800" dirty="0" smtClean="0"/>
              <a:t>Guam Comprehensive Emergency Management Plan  </a:t>
            </a:r>
            <a:r>
              <a:rPr lang="en-US" sz="2800" dirty="0"/>
              <a:t>(Guam CEMP)</a:t>
            </a:r>
            <a:endParaRPr lang="en-US" sz="2800" dirty="0" smtClean="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93184" y="914400"/>
            <a:ext cx="11277600" cy="4572000"/>
          </a:xfrm>
        </p:spPr>
        <p:txBody>
          <a:bodyPr/>
          <a:lstStyle/>
          <a:p>
            <a:pPr>
              <a:defRPr/>
            </a:pPr>
            <a:r>
              <a:rPr lang="en-US" sz="2400" dirty="0" smtClean="0">
                <a:solidFill>
                  <a:srgbClr val="FFFFFF"/>
                </a:solidFill>
              </a:rPr>
              <a:t>Guam CEMP Sub-Workgroups:</a:t>
            </a:r>
          </a:p>
          <a:p>
            <a:pPr lvl="1">
              <a:defRPr/>
            </a:pPr>
            <a:r>
              <a:rPr lang="en-US" sz="2000" dirty="0" smtClean="0">
                <a:solidFill>
                  <a:srgbClr val="FFFFFF"/>
                </a:solidFill>
              </a:rPr>
              <a:t>Sub-Workgroup on Transportation, Public Works, Engineering and Debris Management</a:t>
            </a:r>
          </a:p>
          <a:p>
            <a:pPr marL="1314450" lvl="2" indent="-457200">
              <a:defRPr/>
            </a:pPr>
            <a:r>
              <a:rPr lang="en-US" sz="1600" dirty="0" smtClean="0">
                <a:solidFill>
                  <a:srgbClr val="FFFFFF"/>
                </a:solidFill>
              </a:rPr>
              <a:t>Lead Agency:  DPW   </a:t>
            </a:r>
          </a:p>
          <a:p>
            <a:pPr marL="1314450" lvl="2" indent="-457200">
              <a:defRPr/>
            </a:pPr>
            <a:r>
              <a:rPr lang="en-US" sz="1600" dirty="0" smtClean="0">
                <a:solidFill>
                  <a:srgbClr val="FFFFFF"/>
                </a:solidFill>
              </a:rPr>
              <a:t>Support Agencies:  GIAA, PAG, DOA Mass Transit, GDOE</a:t>
            </a:r>
          </a:p>
          <a:p>
            <a:pPr marL="1314450" lvl="2" indent="-457200">
              <a:defRPr/>
            </a:pPr>
            <a:r>
              <a:rPr lang="en-US" sz="1600" dirty="0" smtClean="0">
                <a:solidFill>
                  <a:srgbClr val="FFFFFF"/>
                </a:solidFill>
              </a:rPr>
              <a:t>Coordinating Agencies:  GEPA, JRM, GSA, GWA, GPA DLM, CLT, DPR, MCOG, GNG, USCG, GHRA, GTA</a:t>
            </a:r>
          </a:p>
          <a:p>
            <a:pPr lvl="1">
              <a:defRPr/>
            </a:pPr>
            <a:r>
              <a:rPr lang="en-US" sz="2000" dirty="0" smtClean="0">
                <a:solidFill>
                  <a:srgbClr val="FFFFFF"/>
                </a:solidFill>
              </a:rPr>
              <a:t>Sub-Workgroup on Communication</a:t>
            </a:r>
          </a:p>
          <a:p>
            <a:pPr marL="1314450" lvl="2" indent="-457200">
              <a:defRPr/>
            </a:pPr>
            <a:r>
              <a:rPr lang="en-US" sz="1600" dirty="0">
                <a:solidFill>
                  <a:srgbClr val="FFFFFF"/>
                </a:solidFill>
              </a:rPr>
              <a:t>Lead </a:t>
            </a:r>
            <a:r>
              <a:rPr lang="en-US" sz="1600" dirty="0" smtClean="0">
                <a:solidFill>
                  <a:srgbClr val="FFFFFF"/>
                </a:solidFill>
              </a:rPr>
              <a:t>Agencies: GTA, GHS/OCD  </a:t>
            </a:r>
          </a:p>
          <a:p>
            <a:pPr marL="1314450" lvl="2" indent="-457200">
              <a:defRPr/>
            </a:pPr>
            <a:r>
              <a:rPr lang="en-US" sz="1600" dirty="0" smtClean="0">
                <a:solidFill>
                  <a:srgbClr val="FFFFFF"/>
                </a:solidFill>
              </a:rPr>
              <a:t>Co-Lead Agencies: GPD, BIT</a:t>
            </a:r>
            <a:endParaRPr lang="en-US" sz="1600" dirty="0">
              <a:solidFill>
                <a:srgbClr val="FFFFFF"/>
              </a:solidFill>
            </a:endParaRPr>
          </a:p>
          <a:p>
            <a:pPr marL="1314450" lvl="2" indent="-457200">
              <a:defRPr/>
            </a:pPr>
            <a:r>
              <a:rPr lang="en-US" sz="1600" dirty="0" smtClean="0">
                <a:solidFill>
                  <a:srgbClr val="FFFFFF"/>
                </a:solidFill>
              </a:rPr>
              <a:t>Support/Coordinating Agencies:  GTA, GPD, GFD, CQA, PAG, GIAA, DPHSS, MCOG, GDOE, DPR, GPA, GMHA, GBHWC, JRM, USCG, GNG, USNH, NWS</a:t>
            </a:r>
            <a:endParaRPr lang="en-US" sz="1600" dirty="0">
              <a:solidFill>
                <a:srgbClr val="FFFFFF"/>
              </a:solidFill>
            </a:endParaRPr>
          </a:p>
          <a:p>
            <a:pPr lvl="1">
              <a:defRPr/>
            </a:pPr>
            <a:r>
              <a:rPr lang="en-US" sz="2000" dirty="0" smtClean="0">
                <a:solidFill>
                  <a:srgbClr val="FFFFFF"/>
                </a:solidFill>
              </a:rPr>
              <a:t>Sub-Workgroup on Firefighting, Urban Search and Rescue, Oil and Hazardous Material Response</a:t>
            </a:r>
          </a:p>
          <a:p>
            <a:pPr marL="1314450" lvl="2" indent="-457200">
              <a:defRPr/>
            </a:pPr>
            <a:r>
              <a:rPr lang="en-US" sz="1600" dirty="0">
                <a:solidFill>
                  <a:srgbClr val="FFFFFF"/>
                </a:solidFill>
              </a:rPr>
              <a:t>Lead Agency</a:t>
            </a:r>
            <a:r>
              <a:rPr lang="en-US" sz="1600" dirty="0" smtClean="0">
                <a:solidFill>
                  <a:srgbClr val="FFFFFF"/>
                </a:solidFill>
              </a:rPr>
              <a:t>:  GFD     </a:t>
            </a:r>
          </a:p>
          <a:p>
            <a:pPr marL="1314450" lvl="2" indent="-457200">
              <a:defRPr/>
            </a:pPr>
            <a:r>
              <a:rPr lang="en-US" sz="1600" dirty="0" smtClean="0">
                <a:solidFill>
                  <a:srgbClr val="FFFFFF"/>
                </a:solidFill>
              </a:rPr>
              <a:t>Co-Lead Agencies:  GEPA, USCG</a:t>
            </a:r>
            <a:endParaRPr lang="en-US" sz="1600" dirty="0">
              <a:solidFill>
                <a:srgbClr val="FFFFFF"/>
              </a:solidFill>
            </a:endParaRPr>
          </a:p>
          <a:p>
            <a:pPr marL="1314450" lvl="2" indent="-457200">
              <a:defRPr/>
            </a:pPr>
            <a:r>
              <a:rPr lang="en-US" sz="1600" dirty="0" smtClean="0">
                <a:solidFill>
                  <a:srgbClr val="FFFFFF"/>
                </a:solidFill>
              </a:rPr>
              <a:t>Support/Coordinating </a:t>
            </a:r>
            <a:r>
              <a:rPr lang="en-US" sz="1600" dirty="0">
                <a:solidFill>
                  <a:srgbClr val="FFFFFF"/>
                </a:solidFill>
              </a:rPr>
              <a:t>Agencies</a:t>
            </a:r>
            <a:r>
              <a:rPr lang="en-US" sz="1600" dirty="0" smtClean="0">
                <a:solidFill>
                  <a:srgbClr val="FFFFFF"/>
                </a:solidFill>
              </a:rPr>
              <a:t>:  GPD, GNG, PAG, JRM, GHS/OCD, GTA, etc.</a:t>
            </a:r>
            <a:endParaRPr lang="en-US" sz="1600" dirty="0">
              <a:solidFill>
                <a:srgbClr val="FFFFFF"/>
              </a:solidFill>
            </a:endParaRPr>
          </a:p>
          <a:p>
            <a:pPr marL="457200" lvl="1" indent="0">
              <a:buFontTx/>
              <a:buNone/>
              <a:defRPr/>
            </a:pPr>
            <a:endParaRPr lang="en-US" sz="1600" dirty="0" smtClean="0">
              <a:solidFill>
                <a:srgbClr val="FFFFFF"/>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53404721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smtClean="0"/>
              <a:t>Guam Comprehensive Emergency Management Plan  </a:t>
            </a:r>
            <a:r>
              <a:rPr lang="en-US" sz="2800" dirty="0"/>
              <a:t>(Guam CEMP)</a:t>
            </a:r>
            <a:endParaRPr lang="en-US" sz="2800" dirty="0" smtClean="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95300" y="1295400"/>
            <a:ext cx="11277600" cy="4572000"/>
          </a:xfrm>
        </p:spPr>
        <p:txBody>
          <a:bodyPr/>
          <a:lstStyle/>
          <a:p>
            <a:pPr>
              <a:defRPr/>
            </a:pPr>
            <a:r>
              <a:rPr lang="en-US" sz="2400" dirty="0" smtClean="0">
                <a:solidFill>
                  <a:srgbClr val="FFFFFF"/>
                </a:solidFill>
              </a:rPr>
              <a:t>Guam CEMP Sub-Workgroups:</a:t>
            </a:r>
          </a:p>
          <a:p>
            <a:pPr lvl="1">
              <a:defRPr/>
            </a:pPr>
            <a:r>
              <a:rPr lang="en-US" sz="2000" dirty="0" smtClean="0">
                <a:solidFill>
                  <a:srgbClr val="FFFFFF"/>
                </a:solidFill>
              </a:rPr>
              <a:t>Sub-Workgroup on Emergency Management</a:t>
            </a:r>
          </a:p>
          <a:p>
            <a:pPr marL="1314450" lvl="2" indent="-457200">
              <a:defRPr/>
            </a:pPr>
            <a:r>
              <a:rPr lang="en-US" sz="1600" dirty="0" smtClean="0">
                <a:solidFill>
                  <a:srgbClr val="FFFFFF"/>
                </a:solidFill>
              </a:rPr>
              <a:t>Lead Agency:  GHS/OCD  </a:t>
            </a:r>
          </a:p>
          <a:p>
            <a:pPr marL="1314450" lvl="2" indent="-457200">
              <a:defRPr/>
            </a:pPr>
            <a:r>
              <a:rPr lang="en-US" sz="1600" dirty="0" smtClean="0">
                <a:solidFill>
                  <a:srgbClr val="FFFFFF"/>
                </a:solidFill>
              </a:rPr>
              <a:t>Support/Coordinating Agencies:  NWS, BIT, DLM, GEDA, DOA/GSA, GNG</a:t>
            </a:r>
          </a:p>
          <a:p>
            <a:pPr lvl="1">
              <a:defRPr/>
            </a:pPr>
            <a:r>
              <a:rPr lang="en-US" sz="2000" dirty="0" smtClean="0">
                <a:solidFill>
                  <a:srgbClr val="FFFFFF"/>
                </a:solidFill>
              </a:rPr>
              <a:t>Sub-Workgroup on Mass Care, Housing and Human Services</a:t>
            </a:r>
          </a:p>
          <a:p>
            <a:pPr marL="1314450" lvl="2" indent="-457200">
              <a:defRPr/>
            </a:pPr>
            <a:r>
              <a:rPr lang="en-US" sz="1600" dirty="0">
                <a:solidFill>
                  <a:srgbClr val="FFFFFF"/>
                </a:solidFill>
              </a:rPr>
              <a:t>Lead Agency</a:t>
            </a:r>
            <a:r>
              <a:rPr lang="en-US" sz="1600" dirty="0" smtClean="0">
                <a:solidFill>
                  <a:srgbClr val="FFFFFF"/>
                </a:solidFill>
              </a:rPr>
              <a:t>: GDOE, MCOG, </a:t>
            </a:r>
            <a:r>
              <a:rPr lang="en-US" sz="1600" dirty="0" smtClean="0">
                <a:solidFill>
                  <a:srgbClr val="C00000"/>
                </a:solidFill>
              </a:rPr>
              <a:t>GHS/OCD </a:t>
            </a:r>
            <a:r>
              <a:rPr lang="en-US" sz="1600" dirty="0" smtClean="0">
                <a:solidFill>
                  <a:srgbClr val="FFFFFF"/>
                </a:solidFill>
              </a:rPr>
              <a:t>  </a:t>
            </a:r>
            <a:endParaRPr lang="en-US" sz="1600" dirty="0">
              <a:solidFill>
                <a:srgbClr val="FFFFFF"/>
              </a:solidFill>
            </a:endParaRPr>
          </a:p>
          <a:p>
            <a:pPr marL="1314450" lvl="2" indent="-457200">
              <a:defRPr/>
            </a:pPr>
            <a:r>
              <a:rPr lang="en-US" sz="1600" dirty="0" smtClean="0">
                <a:solidFill>
                  <a:srgbClr val="FFFFFF"/>
                </a:solidFill>
              </a:rPr>
              <a:t>Support/Coordinating </a:t>
            </a:r>
            <a:r>
              <a:rPr lang="en-US" sz="1600" dirty="0">
                <a:solidFill>
                  <a:srgbClr val="FFFFFF"/>
                </a:solidFill>
              </a:rPr>
              <a:t>Agencies</a:t>
            </a:r>
            <a:r>
              <a:rPr lang="en-US" sz="1600" dirty="0" smtClean="0">
                <a:solidFill>
                  <a:srgbClr val="FFFFFF"/>
                </a:solidFill>
              </a:rPr>
              <a:t>: (See related EO for the expanded list.)</a:t>
            </a:r>
            <a:endParaRPr lang="en-US" sz="1600" dirty="0">
              <a:solidFill>
                <a:srgbClr val="FFFFFF"/>
              </a:solidFill>
            </a:endParaRPr>
          </a:p>
          <a:p>
            <a:pPr lvl="1">
              <a:defRPr/>
            </a:pPr>
            <a:r>
              <a:rPr lang="en-US" sz="2000" dirty="0" smtClean="0">
                <a:solidFill>
                  <a:srgbClr val="FFFFFF"/>
                </a:solidFill>
              </a:rPr>
              <a:t>Sub-Workgroup on Public Health and Medical Services</a:t>
            </a:r>
          </a:p>
          <a:p>
            <a:pPr marL="1314450" lvl="2" indent="-457200">
              <a:defRPr/>
            </a:pPr>
            <a:r>
              <a:rPr lang="en-US" sz="1600" dirty="0">
                <a:solidFill>
                  <a:srgbClr val="FFFFFF"/>
                </a:solidFill>
              </a:rPr>
              <a:t>Lead Agency</a:t>
            </a:r>
            <a:r>
              <a:rPr lang="en-US" sz="1600" dirty="0" smtClean="0">
                <a:solidFill>
                  <a:srgbClr val="FFFFFF"/>
                </a:solidFill>
              </a:rPr>
              <a:t>: DPHSS   </a:t>
            </a:r>
          </a:p>
          <a:p>
            <a:pPr marL="1314450" lvl="2" indent="-457200">
              <a:defRPr/>
            </a:pPr>
            <a:r>
              <a:rPr lang="en-US" sz="1600" dirty="0" smtClean="0">
                <a:solidFill>
                  <a:srgbClr val="FFFFFF"/>
                </a:solidFill>
              </a:rPr>
              <a:t>Co-Lead Agency: GMHA</a:t>
            </a:r>
            <a:endParaRPr lang="en-US" sz="1600" dirty="0">
              <a:solidFill>
                <a:srgbClr val="FFFFFF"/>
              </a:solidFill>
            </a:endParaRPr>
          </a:p>
          <a:p>
            <a:pPr marL="1314450" lvl="2" indent="-457200">
              <a:defRPr/>
            </a:pPr>
            <a:r>
              <a:rPr lang="en-US" sz="1600" dirty="0" smtClean="0">
                <a:solidFill>
                  <a:srgbClr val="FFFFFF"/>
                </a:solidFill>
              </a:rPr>
              <a:t>Support/Coordinating Agencies: GFD, GBHWC, JRM, USNH, Guam Medical Examiner, GNG</a:t>
            </a:r>
            <a:endParaRPr lang="en-US" sz="1600" dirty="0">
              <a:solidFill>
                <a:srgbClr val="FFFFFF"/>
              </a:solidFill>
            </a:endParaRPr>
          </a:p>
          <a:p>
            <a:pPr marL="457200" lvl="1" indent="0">
              <a:buFontTx/>
              <a:buNone/>
              <a:defRPr/>
            </a:pPr>
            <a:endParaRPr lang="en-US" sz="1600" dirty="0" smtClean="0">
              <a:solidFill>
                <a:srgbClr val="FFFFFF"/>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387223516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smtClean="0"/>
              <a:t>Guam Comprehensive Emergency Management Plan  </a:t>
            </a:r>
            <a:r>
              <a:rPr lang="en-US" sz="2800" dirty="0"/>
              <a:t>(Guam CEMP)</a:t>
            </a:r>
            <a:endParaRPr lang="en-US" sz="2800" dirty="0" smtClean="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95300" y="1295400"/>
            <a:ext cx="11277600" cy="4572000"/>
          </a:xfrm>
        </p:spPr>
        <p:txBody>
          <a:bodyPr/>
          <a:lstStyle/>
          <a:p>
            <a:pPr>
              <a:defRPr/>
            </a:pPr>
            <a:r>
              <a:rPr lang="en-US" sz="2400" dirty="0" smtClean="0">
                <a:solidFill>
                  <a:srgbClr val="FFFFFF"/>
                </a:solidFill>
              </a:rPr>
              <a:t>Guam CEMP Sub-Workgroups:</a:t>
            </a:r>
          </a:p>
          <a:p>
            <a:pPr lvl="1">
              <a:defRPr/>
            </a:pPr>
            <a:r>
              <a:rPr lang="en-US" sz="2000" dirty="0" smtClean="0">
                <a:solidFill>
                  <a:srgbClr val="FFFFFF"/>
                </a:solidFill>
              </a:rPr>
              <a:t>Sub-Workgroup on Agriculture and Natural Resources</a:t>
            </a:r>
          </a:p>
          <a:p>
            <a:pPr marL="1314450" lvl="2" indent="-457200">
              <a:defRPr/>
            </a:pPr>
            <a:r>
              <a:rPr lang="en-US" sz="1600" dirty="0" smtClean="0">
                <a:solidFill>
                  <a:srgbClr val="FFFFFF"/>
                </a:solidFill>
              </a:rPr>
              <a:t>Lead Agency: </a:t>
            </a:r>
            <a:r>
              <a:rPr lang="en-US" sz="1600" dirty="0" err="1" smtClean="0">
                <a:solidFill>
                  <a:srgbClr val="FFFFFF"/>
                </a:solidFill>
              </a:rPr>
              <a:t>DOAg</a:t>
            </a:r>
            <a:r>
              <a:rPr lang="en-US" sz="1600" dirty="0" smtClean="0">
                <a:solidFill>
                  <a:srgbClr val="FFFFFF"/>
                </a:solidFill>
              </a:rPr>
              <a:t>  </a:t>
            </a:r>
          </a:p>
          <a:p>
            <a:pPr marL="1314450" lvl="2" indent="-457200">
              <a:defRPr/>
            </a:pPr>
            <a:r>
              <a:rPr lang="en-US" sz="1600" dirty="0" smtClean="0">
                <a:solidFill>
                  <a:srgbClr val="FFFFFF"/>
                </a:solidFill>
              </a:rPr>
              <a:t>Support Agencies: DPHSS, DOE, GEPA, MCOG, GNG, UOG</a:t>
            </a:r>
          </a:p>
          <a:p>
            <a:pPr marL="1314450" lvl="2" indent="-457200">
              <a:defRPr/>
            </a:pPr>
            <a:r>
              <a:rPr lang="en-US" sz="1600" dirty="0" smtClean="0">
                <a:solidFill>
                  <a:srgbClr val="FFFFFF"/>
                </a:solidFill>
              </a:rPr>
              <a:t>Coordinating Agencies:</a:t>
            </a:r>
          </a:p>
          <a:p>
            <a:pPr lvl="1">
              <a:defRPr/>
            </a:pPr>
            <a:r>
              <a:rPr lang="en-US" sz="2000" dirty="0" smtClean="0">
                <a:solidFill>
                  <a:srgbClr val="FFFFFF"/>
                </a:solidFill>
              </a:rPr>
              <a:t>Sub-Workgroup on Energy</a:t>
            </a:r>
          </a:p>
          <a:p>
            <a:pPr marL="1314450" lvl="2" indent="-457200">
              <a:defRPr/>
            </a:pPr>
            <a:r>
              <a:rPr lang="en-US" sz="1600" dirty="0">
                <a:solidFill>
                  <a:srgbClr val="FFFFFF"/>
                </a:solidFill>
              </a:rPr>
              <a:t>Lead Agency</a:t>
            </a:r>
            <a:r>
              <a:rPr lang="en-US" sz="1600" dirty="0" smtClean="0">
                <a:solidFill>
                  <a:srgbClr val="FFFFFF"/>
                </a:solidFill>
              </a:rPr>
              <a:t>: GPA   </a:t>
            </a:r>
            <a:endParaRPr lang="en-US" sz="1600" dirty="0">
              <a:solidFill>
                <a:srgbClr val="FFFFFF"/>
              </a:solidFill>
            </a:endParaRPr>
          </a:p>
          <a:p>
            <a:pPr marL="1314450" lvl="2" indent="-457200">
              <a:defRPr/>
            </a:pPr>
            <a:r>
              <a:rPr lang="en-US" sz="1600" dirty="0">
                <a:solidFill>
                  <a:srgbClr val="FFFFFF"/>
                </a:solidFill>
              </a:rPr>
              <a:t>Support Agencies</a:t>
            </a:r>
            <a:r>
              <a:rPr lang="en-US" sz="1600" dirty="0" smtClean="0">
                <a:solidFill>
                  <a:srgbClr val="FFFFFF"/>
                </a:solidFill>
              </a:rPr>
              <a:t>: DPW, GWA, GNG</a:t>
            </a:r>
            <a:endParaRPr lang="en-US" sz="1600" dirty="0">
              <a:solidFill>
                <a:srgbClr val="FFFFFF"/>
              </a:solidFill>
            </a:endParaRPr>
          </a:p>
          <a:p>
            <a:pPr marL="1314450" lvl="2" indent="-457200">
              <a:defRPr/>
            </a:pPr>
            <a:r>
              <a:rPr lang="en-US" sz="1600" dirty="0">
                <a:solidFill>
                  <a:srgbClr val="FFFFFF"/>
                </a:solidFill>
              </a:rPr>
              <a:t>Coordinating Agencies:</a:t>
            </a:r>
          </a:p>
          <a:p>
            <a:pPr lvl="1">
              <a:defRPr/>
            </a:pPr>
            <a:r>
              <a:rPr lang="en-US" sz="2000" dirty="0" smtClean="0">
                <a:solidFill>
                  <a:srgbClr val="FFFFFF"/>
                </a:solidFill>
              </a:rPr>
              <a:t>Sub-Workgroup on Public Safety and Security</a:t>
            </a:r>
          </a:p>
          <a:p>
            <a:pPr marL="1314450" lvl="2" indent="-457200">
              <a:defRPr/>
            </a:pPr>
            <a:r>
              <a:rPr lang="en-US" sz="1600" dirty="0">
                <a:solidFill>
                  <a:srgbClr val="FFFFFF"/>
                </a:solidFill>
              </a:rPr>
              <a:t>Lead Agency</a:t>
            </a:r>
            <a:r>
              <a:rPr lang="en-US" sz="1600" dirty="0" smtClean="0">
                <a:solidFill>
                  <a:srgbClr val="FFFFFF"/>
                </a:solidFill>
              </a:rPr>
              <a:t>:  GPD  </a:t>
            </a:r>
            <a:endParaRPr lang="en-US" sz="1600" dirty="0">
              <a:solidFill>
                <a:srgbClr val="FFFFFF"/>
              </a:solidFill>
            </a:endParaRPr>
          </a:p>
          <a:p>
            <a:pPr marL="1314450" lvl="2" indent="-457200">
              <a:defRPr/>
            </a:pPr>
            <a:r>
              <a:rPr lang="en-US" sz="1600" dirty="0">
                <a:solidFill>
                  <a:srgbClr val="FFFFFF"/>
                </a:solidFill>
              </a:rPr>
              <a:t>Support Agencies</a:t>
            </a:r>
            <a:r>
              <a:rPr lang="en-US" sz="1600" dirty="0" smtClean="0">
                <a:solidFill>
                  <a:srgbClr val="FFFFFF"/>
                </a:solidFill>
              </a:rPr>
              <a:t>: CQA, JOG Marshals/Probation Officers, DYA, DOC, PAG Police, GIAA Police, </a:t>
            </a:r>
            <a:r>
              <a:rPr lang="en-US" sz="1600" dirty="0" err="1" smtClean="0">
                <a:solidFill>
                  <a:srgbClr val="FFFFFF"/>
                </a:solidFill>
              </a:rPr>
              <a:t>DOAg</a:t>
            </a:r>
            <a:r>
              <a:rPr lang="en-US" sz="1600" dirty="0" smtClean="0">
                <a:solidFill>
                  <a:srgbClr val="FFFFFF"/>
                </a:solidFill>
              </a:rPr>
              <a:t> Conservation Officers, GDOE SROs, MRFC-Guam, MCOG, GNG, DPR Park Rangers </a:t>
            </a:r>
            <a:endParaRPr lang="en-US" sz="1600" dirty="0">
              <a:solidFill>
                <a:srgbClr val="FFFFFF"/>
              </a:solidFill>
            </a:endParaRPr>
          </a:p>
          <a:p>
            <a:pPr marL="1314450" lvl="2" indent="-457200">
              <a:defRPr/>
            </a:pPr>
            <a:r>
              <a:rPr lang="en-US" sz="1600" dirty="0">
                <a:solidFill>
                  <a:srgbClr val="FFFFFF"/>
                </a:solidFill>
              </a:rPr>
              <a:t>Coordinating Agencies:</a:t>
            </a:r>
          </a:p>
          <a:p>
            <a:pPr marL="457200" lvl="1" indent="0">
              <a:buFontTx/>
              <a:buNone/>
              <a:defRPr/>
            </a:pPr>
            <a:endParaRPr lang="en-US" sz="1600" dirty="0" smtClean="0">
              <a:solidFill>
                <a:srgbClr val="FFFFFF"/>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409249573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smtClean="0"/>
              <a:t>Guam Comprehensive Emergency Management Plan  </a:t>
            </a:r>
            <a:r>
              <a:rPr lang="en-US" sz="2800" dirty="0"/>
              <a:t>(Guam CEMP)</a:t>
            </a:r>
            <a:endParaRPr lang="en-US" sz="2800" dirty="0" smtClean="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95300" y="1295400"/>
            <a:ext cx="11277600" cy="4572000"/>
          </a:xfrm>
        </p:spPr>
        <p:txBody>
          <a:bodyPr/>
          <a:lstStyle/>
          <a:p>
            <a:pPr>
              <a:defRPr/>
            </a:pPr>
            <a:r>
              <a:rPr lang="en-US" sz="2400" dirty="0" smtClean="0">
                <a:solidFill>
                  <a:srgbClr val="FFFFFF"/>
                </a:solidFill>
              </a:rPr>
              <a:t>Guam CEMP Sub-Workgroups:</a:t>
            </a:r>
          </a:p>
          <a:p>
            <a:pPr lvl="1">
              <a:defRPr/>
            </a:pPr>
            <a:r>
              <a:rPr lang="en-US" sz="2000" dirty="0" smtClean="0">
                <a:solidFill>
                  <a:srgbClr val="FFFFFF"/>
                </a:solidFill>
              </a:rPr>
              <a:t>Sub-Workgroup on Military Support to Civil Authorities</a:t>
            </a:r>
          </a:p>
          <a:p>
            <a:pPr marL="1314450" lvl="2" indent="-457200">
              <a:defRPr/>
            </a:pPr>
            <a:r>
              <a:rPr lang="en-US" sz="1600" dirty="0" smtClean="0">
                <a:solidFill>
                  <a:srgbClr val="FFFFFF"/>
                </a:solidFill>
              </a:rPr>
              <a:t>Lead Agency: GNG  </a:t>
            </a:r>
          </a:p>
          <a:p>
            <a:pPr marL="1314450" lvl="2" indent="-457200">
              <a:defRPr/>
            </a:pPr>
            <a:r>
              <a:rPr lang="en-US" sz="1600" dirty="0" smtClean="0">
                <a:solidFill>
                  <a:srgbClr val="FFFFFF"/>
                </a:solidFill>
              </a:rPr>
              <a:t>Support Agencies: JRM</a:t>
            </a:r>
          </a:p>
          <a:p>
            <a:pPr marL="1314450" lvl="2" indent="-457200">
              <a:defRPr/>
            </a:pPr>
            <a:r>
              <a:rPr lang="en-US" sz="1600" dirty="0" smtClean="0">
                <a:solidFill>
                  <a:srgbClr val="FFFFFF"/>
                </a:solidFill>
              </a:rPr>
              <a:t>Coordinating Agencies:</a:t>
            </a:r>
          </a:p>
          <a:p>
            <a:pPr lvl="1">
              <a:defRPr/>
            </a:pPr>
            <a:r>
              <a:rPr lang="en-US" sz="2000" dirty="0">
                <a:solidFill>
                  <a:srgbClr val="FFFFFF"/>
                </a:solidFill>
              </a:rPr>
              <a:t>Sub-Workgroup on </a:t>
            </a:r>
            <a:r>
              <a:rPr lang="en-US" sz="2000" dirty="0" smtClean="0">
                <a:solidFill>
                  <a:srgbClr val="FFFFFF"/>
                </a:solidFill>
              </a:rPr>
              <a:t>Long Term Community Recovery</a:t>
            </a:r>
            <a:endParaRPr lang="en-US" sz="2000" dirty="0">
              <a:solidFill>
                <a:srgbClr val="FFFFFF"/>
              </a:solidFill>
            </a:endParaRPr>
          </a:p>
          <a:p>
            <a:pPr marL="1314450" lvl="2" indent="-457200">
              <a:defRPr/>
            </a:pPr>
            <a:r>
              <a:rPr lang="en-US" sz="1600" dirty="0">
                <a:solidFill>
                  <a:srgbClr val="FFFFFF"/>
                </a:solidFill>
              </a:rPr>
              <a:t>Lead Agency: </a:t>
            </a:r>
            <a:r>
              <a:rPr lang="en-US" sz="1600" dirty="0" smtClean="0">
                <a:solidFill>
                  <a:srgbClr val="FFFFFF"/>
                </a:solidFill>
              </a:rPr>
              <a:t>GHURA, GEDCA</a:t>
            </a:r>
          </a:p>
          <a:p>
            <a:pPr marL="1314450" lvl="2" indent="-457200">
              <a:defRPr/>
            </a:pPr>
            <a:r>
              <a:rPr lang="en-US" sz="1600" dirty="0" smtClean="0">
                <a:solidFill>
                  <a:srgbClr val="FFFFFF"/>
                </a:solidFill>
              </a:rPr>
              <a:t>Support </a:t>
            </a:r>
            <a:r>
              <a:rPr lang="en-US" sz="1600" dirty="0">
                <a:solidFill>
                  <a:srgbClr val="FFFFFF"/>
                </a:solidFill>
              </a:rPr>
              <a:t>Agencies</a:t>
            </a:r>
            <a:r>
              <a:rPr lang="en-US" sz="1600" dirty="0" smtClean="0">
                <a:solidFill>
                  <a:srgbClr val="FFFFFF"/>
                </a:solidFill>
              </a:rPr>
              <a:t>: DLM, GHC, Office of the Governor, BSP </a:t>
            </a:r>
          </a:p>
          <a:p>
            <a:pPr marL="1314450" lvl="2" indent="-457200">
              <a:defRPr/>
            </a:pPr>
            <a:r>
              <a:rPr lang="en-US" sz="1600" dirty="0" smtClean="0">
                <a:solidFill>
                  <a:srgbClr val="FFFFFF"/>
                </a:solidFill>
              </a:rPr>
              <a:t>Coordinating </a:t>
            </a:r>
            <a:r>
              <a:rPr lang="en-US" sz="1600" dirty="0">
                <a:solidFill>
                  <a:srgbClr val="FFFFFF"/>
                </a:solidFill>
              </a:rPr>
              <a:t>Agencies</a:t>
            </a:r>
            <a:r>
              <a:rPr lang="en-US" sz="1600" dirty="0" smtClean="0">
                <a:solidFill>
                  <a:srgbClr val="FFFFFF"/>
                </a:solidFill>
              </a:rPr>
              <a:t>:</a:t>
            </a:r>
          </a:p>
          <a:p>
            <a:pPr lvl="1">
              <a:defRPr/>
            </a:pPr>
            <a:r>
              <a:rPr lang="en-US" sz="2000" dirty="0">
                <a:solidFill>
                  <a:srgbClr val="FFFFFF"/>
                </a:solidFill>
              </a:rPr>
              <a:t>Sub-Workgroup on </a:t>
            </a:r>
            <a:r>
              <a:rPr lang="en-US" sz="2000" dirty="0" smtClean="0">
                <a:solidFill>
                  <a:srgbClr val="FFFFFF"/>
                </a:solidFill>
              </a:rPr>
              <a:t>Resource Support</a:t>
            </a:r>
            <a:endParaRPr lang="en-US" sz="2000" dirty="0">
              <a:solidFill>
                <a:srgbClr val="FFFFFF"/>
              </a:solidFill>
            </a:endParaRPr>
          </a:p>
          <a:p>
            <a:pPr marL="1314450" lvl="2" indent="-457200">
              <a:defRPr/>
            </a:pPr>
            <a:r>
              <a:rPr lang="en-US" sz="1600" dirty="0">
                <a:solidFill>
                  <a:srgbClr val="FFFFFF"/>
                </a:solidFill>
              </a:rPr>
              <a:t>Lead Agency: </a:t>
            </a:r>
            <a:r>
              <a:rPr lang="en-US" sz="1600" dirty="0" smtClean="0">
                <a:solidFill>
                  <a:srgbClr val="FFFFFF"/>
                </a:solidFill>
              </a:rPr>
              <a:t>DOA/GSA  </a:t>
            </a:r>
            <a:endParaRPr lang="en-US" sz="1600" dirty="0">
              <a:solidFill>
                <a:srgbClr val="FFFFFF"/>
              </a:solidFill>
            </a:endParaRPr>
          </a:p>
          <a:p>
            <a:pPr marL="1314450" lvl="2" indent="-457200">
              <a:defRPr/>
            </a:pPr>
            <a:r>
              <a:rPr lang="en-US" sz="1600" dirty="0">
                <a:solidFill>
                  <a:srgbClr val="FFFFFF"/>
                </a:solidFill>
              </a:rPr>
              <a:t>Support Agencies: </a:t>
            </a:r>
            <a:r>
              <a:rPr lang="en-US" sz="1600" dirty="0" smtClean="0">
                <a:solidFill>
                  <a:srgbClr val="FFFFFF"/>
                </a:solidFill>
              </a:rPr>
              <a:t>DOL/AHRD, BBMR, DRT, MCOG, DCA/Guam Library, BSP</a:t>
            </a:r>
            <a:endParaRPr lang="en-US" sz="1600" dirty="0">
              <a:solidFill>
                <a:srgbClr val="FFFFFF"/>
              </a:solidFill>
            </a:endParaRPr>
          </a:p>
          <a:p>
            <a:pPr marL="1314450" lvl="2" indent="-457200">
              <a:defRPr/>
            </a:pPr>
            <a:r>
              <a:rPr lang="en-US" sz="1600" dirty="0">
                <a:solidFill>
                  <a:srgbClr val="FFFFFF"/>
                </a:solidFill>
              </a:rPr>
              <a:t>Coordinating Agencies:</a:t>
            </a:r>
          </a:p>
          <a:p>
            <a:pPr marL="1314450" lvl="2" indent="-457200">
              <a:defRPr/>
            </a:pPr>
            <a:endParaRPr lang="en-US" sz="1600" dirty="0">
              <a:solidFill>
                <a:srgbClr val="FFFFFF"/>
              </a:solidFill>
            </a:endParaRPr>
          </a:p>
          <a:p>
            <a:pPr marL="1314450" lvl="2" indent="-457200">
              <a:defRPr/>
            </a:pPr>
            <a:endParaRPr lang="en-US" sz="1600" dirty="0" smtClean="0">
              <a:solidFill>
                <a:srgbClr val="FFFFFF"/>
              </a:solidFill>
            </a:endParaRPr>
          </a:p>
          <a:p>
            <a:pPr marL="457200" lvl="1" indent="0">
              <a:buFontTx/>
              <a:buNone/>
              <a:defRPr/>
            </a:pPr>
            <a:endParaRPr lang="en-US" sz="1600" dirty="0" smtClean="0">
              <a:solidFill>
                <a:srgbClr val="FFFFFF"/>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159482917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smtClean="0"/>
              <a:t>Guam Comprehensive Emergency Management Plan  </a:t>
            </a:r>
            <a:r>
              <a:rPr lang="en-US" sz="2800" dirty="0"/>
              <a:t>(Guam CEMP)</a:t>
            </a:r>
            <a:endParaRPr lang="en-US" sz="2800" dirty="0" smtClean="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95300" y="1295400"/>
            <a:ext cx="11277600" cy="4572000"/>
          </a:xfrm>
        </p:spPr>
        <p:txBody>
          <a:bodyPr/>
          <a:lstStyle/>
          <a:p>
            <a:pPr>
              <a:defRPr/>
            </a:pPr>
            <a:r>
              <a:rPr lang="en-US" sz="2400" dirty="0" smtClean="0">
                <a:solidFill>
                  <a:srgbClr val="FFFFFF"/>
                </a:solidFill>
              </a:rPr>
              <a:t>Guam CEMP Sub-Workgroups:</a:t>
            </a:r>
          </a:p>
          <a:p>
            <a:pPr lvl="1">
              <a:defRPr/>
            </a:pPr>
            <a:r>
              <a:rPr lang="en-US" sz="2000" dirty="0" smtClean="0">
                <a:solidFill>
                  <a:srgbClr val="FFFFFF"/>
                </a:solidFill>
              </a:rPr>
              <a:t>Sub-Workgroup on External Affairs</a:t>
            </a:r>
          </a:p>
          <a:p>
            <a:pPr marL="1314450" lvl="2" indent="-457200">
              <a:defRPr/>
            </a:pPr>
            <a:r>
              <a:rPr lang="en-US" sz="1600" dirty="0" smtClean="0">
                <a:solidFill>
                  <a:srgbClr val="FFFFFF"/>
                </a:solidFill>
              </a:rPr>
              <a:t>Lead Agency: GHS/OCD, Office of the Governor  </a:t>
            </a:r>
          </a:p>
          <a:p>
            <a:pPr marL="1314450" lvl="2" indent="-457200">
              <a:defRPr/>
            </a:pPr>
            <a:r>
              <a:rPr lang="en-US" sz="1600" dirty="0" smtClean="0">
                <a:solidFill>
                  <a:srgbClr val="FFFFFF"/>
                </a:solidFill>
              </a:rPr>
              <a:t>Support Agencies: All </a:t>
            </a:r>
            <a:r>
              <a:rPr lang="en-US" sz="1600" dirty="0" err="1" smtClean="0">
                <a:solidFill>
                  <a:srgbClr val="FFFFFF"/>
                </a:solidFill>
              </a:rPr>
              <a:t>GovGuam</a:t>
            </a:r>
            <a:r>
              <a:rPr lang="en-US" sz="1600" dirty="0" smtClean="0">
                <a:solidFill>
                  <a:srgbClr val="FFFFFF"/>
                </a:solidFill>
              </a:rPr>
              <a:t> Agencies with PIOs/PAOs</a:t>
            </a:r>
          </a:p>
          <a:p>
            <a:pPr marL="1314450" lvl="2" indent="-457200">
              <a:defRPr/>
            </a:pPr>
            <a:r>
              <a:rPr lang="en-US" sz="1600" dirty="0" smtClean="0">
                <a:solidFill>
                  <a:srgbClr val="FFFFFF"/>
                </a:solidFill>
              </a:rPr>
              <a:t>Coordinating Agencies:</a:t>
            </a:r>
          </a:p>
          <a:p>
            <a:pPr marL="857250" lvl="2" indent="0">
              <a:buFont typeface="Wingdings" pitchFamily="2" charset="2"/>
              <a:buNone/>
              <a:defRPr/>
            </a:pPr>
            <a:endParaRPr lang="en-US" sz="1600" dirty="0">
              <a:solidFill>
                <a:srgbClr val="FFFFFF"/>
              </a:solidFill>
            </a:endParaRPr>
          </a:p>
          <a:p>
            <a:pPr marL="1314450" lvl="2" indent="-457200">
              <a:defRPr/>
            </a:pPr>
            <a:endParaRPr lang="en-US" sz="1600" dirty="0" smtClean="0">
              <a:solidFill>
                <a:srgbClr val="FFFFFF"/>
              </a:solidFill>
            </a:endParaRPr>
          </a:p>
          <a:p>
            <a:pPr marL="457200" lvl="1" indent="0">
              <a:buFontTx/>
              <a:buNone/>
              <a:defRPr/>
            </a:pPr>
            <a:endParaRPr lang="en-US" sz="1600" dirty="0" smtClean="0">
              <a:solidFill>
                <a:srgbClr val="FFFFFF"/>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293204444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smtClean="0"/>
              <a:t>Guam Comprehensive Emergency Management Plan  (Guam CEMP)</a:t>
            </a:r>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93184" y="1524000"/>
            <a:ext cx="11277600" cy="4572000"/>
          </a:xfrm>
        </p:spPr>
        <p:txBody>
          <a:bodyPr/>
          <a:lstStyle/>
          <a:p>
            <a:pPr marL="457200" indent="-457200" eaLnBrk="1" fontAlgn="auto" hangingPunct="1">
              <a:spcBef>
                <a:spcPts val="0"/>
              </a:spcBef>
              <a:spcAft>
                <a:spcPts val="400"/>
              </a:spcAft>
              <a:buFont typeface="Arial" pitchFamily="34" charset="0"/>
              <a:buChar char="•"/>
              <a:defRPr/>
            </a:pPr>
            <a:r>
              <a:rPr lang="en-US" sz="2100" b="1" dirty="0"/>
              <a:t>Strategic Plans </a:t>
            </a:r>
            <a:r>
              <a:rPr lang="en-US" sz="2100" dirty="0"/>
              <a:t>– </a:t>
            </a:r>
            <a:r>
              <a:rPr lang="en-US" sz="2100" i="1" dirty="0"/>
              <a:t>These plans are driven by policy from senior officials, set the context and expectations for operational plans, and describe a long-term vision for emergency management.</a:t>
            </a:r>
          </a:p>
          <a:p>
            <a:pPr marL="457200" indent="-457200" eaLnBrk="1" fontAlgn="auto" hangingPunct="1">
              <a:spcBef>
                <a:spcPts val="0"/>
              </a:spcBef>
              <a:spcAft>
                <a:spcPts val="400"/>
              </a:spcAft>
              <a:buFont typeface="Arial" pitchFamily="34" charset="0"/>
              <a:buChar char="•"/>
              <a:defRPr/>
            </a:pPr>
            <a:r>
              <a:rPr lang="en-US" sz="2100" b="1" dirty="0" smtClean="0">
                <a:solidFill>
                  <a:srgbClr val="FFFF00"/>
                </a:solidFill>
              </a:rPr>
              <a:t>Operational </a:t>
            </a:r>
            <a:r>
              <a:rPr lang="en-US" sz="2100" b="1" dirty="0">
                <a:solidFill>
                  <a:srgbClr val="FFFF00"/>
                </a:solidFill>
              </a:rPr>
              <a:t>Plans </a:t>
            </a:r>
            <a:r>
              <a:rPr lang="en-US" sz="2100" dirty="0">
                <a:solidFill>
                  <a:srgbClr val="FFFF00"/>
                </a:solidFill>
              </a:rPr>
              <a:t>– </a:t>
            </a:r>
            <a:r>
              <a:rPr lang="en-US" sz="2100" i="1" dirty="0">
                <a:solidFill>
                  <a:srgbClr val="FFFF00"/>
                </a:solidFill>
              </a:rPr>
              <a:t>These plans provide a description of roles and responsibilities, tasks, integration, and actions required of </a:t>
            </a:r>
          </a:p>
          <a:p>
            <a:pPr marL="685800" indent="-228600" eaLnBrk="1" fontAlgn="auto" hangingPunct="1">
              <a:spcBef>
                <a:spcPts val="0"/>
              </a:spcBef>
              <a:spcAft>
                <a:spcPts val="400"/>
              </a:spcAft>
              <a:buFont typeface="Arial" pitchFamily="34" charset="0"/>
              <a:buNone/>
              <a:defRPr/>
            </a:pPr>
            <a:r>
              <a:rPr lang="en-US" sz="2100" i="1" dirty="0">
                <a:solidFill>
                  <a:srgbClr val="FFFF00"/>
                </a:solidFill>
              </a:rPr>
              <a:t>plan stakeholders during emergencies. They are more </a:t>
            </a:r>
          </a:p>
          <a:p>
            <a:pPr marL="685800" indent="-228600" eaLnBrk="1" fontAlgn="auto" hangingPunct="1">
              <a:spcBef>
                <a:spcPts val="0"/>
              </a:spcBef>
              <a:spcAft>
                <a:spcPts val="400"/>
              </a:spcAft>
              <a:buFont typeface="Arial" pitchFamily="34" charset="0"/>
              <a:buNone/>
              <a:defRPr/>
            </a:pPr>
            <a:r>
              <a:rPr lang="en-US" sz="2100" i="1" dirty="0">
                <a:solidFill>
                  <a:srgbClr val="FFFF00"/>
                </a:solidFill>
              </a:rPr>
              <a:t>comprehensive, but less detailed than tactical plans.</a:t>
            </a:r>
          </a:p>
          <a:p>
            <a:pPr marL="457200" indent="-457200" eaLnBrk="1" fontAlgn="auto" hangingPunct="1">
              <a:spcBef>
                <a:spcPts val="0"/>
              </a:spcBef>
              <a:spcAft>
                <a:spcPts val="400"/>
              </a:spcAft>
              <a:buFont typeface="Arial" pitchFamily="34" charset="0"/>
              <a:buChar char="•"/>
              <a:defRPr/>
            </a:pPr>
            <a:r>
              <a:rPr lang="en-US" sz="2100" b="1" dirty="0" smtClean="0"/>
              <a:t>Tactical </a:t>
            </a:r>
            <a:r>
              <a:rPr lang="en-US" sz="2100" b="1" dirty="0"/>
              <a:t>Plans </a:t>
            </a:r>
            <a:r>
              <a:rPr lang="en-US" sz="2100" dirty="0"/>
              <a:t>– </a:t>
            </a:r>
            <a:r>
              <a:rPr lang="en-US" sz="2100" i="1" dirty="0"/>
              <a:t>These plans direct the </a:t>
            </a:r>
          </a:p>
          <a:p>
            <a:pPr marL="457200" indent="0" eaLnBrk="1" fontAlgn="auto" hangingPunct="1">
              <a:spcBef>
                <a:spcPts val="0"/>
              </a:spcBef>
              <a:spcAft>
                <a:spcPts val="400"/>
              </a:spcAft>
              <a:buFont typeface="Arial" pitchFamily="34" charset="0"/>
              <a:buNone/>
              <a:defRPr/>
            </a:pPr>
            <a:r>
              <a:rPr lang="en-US" sz="2100" i="1" dirty="0"/>
              <a:t>management of personnel, equipment and </a:t>
            </a:r>
          </a:p>
          <a:p>
            <a:pPr marL="457200" indent="0" eaLnBrk="1" fontAlgn="auto" hangingPunct="1">
              <a:spcBef>
                <a:spcPts val="0"/>
              </a:spcBef>
              <a:spcAft>
                <a:spcPts val="400"/>
              </a:spcAft>
              <a:buFont typeface="Arial" pitchFamily="34" charset="0"/>
              <a:buNone/>
              <a:defRPr/>
            </a:pPr>
            <a:r>
              <a:rPr lang="en-US" sz="2100" i="1" dirty="0"/>
              <a:t>resources that play a role in incident response.</a:t>
            </a:r>
          </a:p>
          <a:p>
            <a:pPr marL="0" indent="0" eaLnBrk="1" fontAlgn="auto" hangingPunct="1">
              <a:spcBef>
                <a:spcPts val="0"/>
              </a:spcBef>
              <a:spcAft>
                <a:spcPts val="400"/>
              </a:spcAft>
              <a:buFont typeface="Arial" pitchFamily="34" charset="0"/>
              <a:buNone/>
              <a:defRPr/>
            </a:pPr>
            <a:endParaRPr lang="en-US" sz="1600" i="1" dirty="0"/>
          </a:p>
          <a:p>
            <a:pPr marL="0" indent="0" eaLnBrk="1" fontAlgn="auto" hangingPunct="1">
              <a:spcBef>
                <a:spcPts val="0"/>
              </a:spcBef>
              <a:spcAft>
                <a:spcPts val="400"/>
              </a:spcAft>
              <a:buFont typeface="Arial" pitchFamily="34" charset="0"/>
              <a:buNone/>
              <a:defRPr/>
            </a:pPr>
            <a:endParaRPr lang="en-US" sz="1600" dirty="0">
              <a:solidFill>
                <a:srgbClr val="FFFF00"/>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pic>
        <p:nvPicPr>
          <p:cNvPr id="30727" name="Picture 7"/>
          <p:cNvPicPr>
            <a:picLocks noChangeAspect="1" noChangeArrowheads="1"/>
          </p:cNvPicPr>
          <p:nvPr/>
        </p:nvPicPr>
        <p:blipFill>
          <a:blip r:embed="rId3" cstate="print"/>
          <a:srcRect/>
          <a:stretch>
            <a:fillRect/>
          </a:stretch>
        </p:blipFill>
        <p:spPr bwMode="auto">
          <a:xfrm>
            <a:off x="8432801" y="4381511"/>
            <a:ext cx="3589867" cy="2301875"/>
          </a:xfrm>
          <a:prstGeom prst="rect">
            <a:avLst/>
          </a:prstGeom>
          <a:noFill/>
          <a:ln w="9525">
            <a:noFill/>
            <a:miter lim="800000"/>
            <a:headEnd/>
            <a:tailEnd/>
          </a:ln>
          <a:effectLst/>
        </p:spPr>
      </p:pic>
    </p:spTree>
    <p:extLst>
      <p:ext uri="{BB962C8B-B14F-4D97-AF65-F5344CB8AC3E}">
        <p14:creationId xmlns:p14="http://schemas.microsoft.com/office/powerpoint/2010/main" val="88037445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smtClean="0"/>
              <a:t>Guam Comprehensive Emergency Management Plan  (Guam CEMP)</a:t>
            </a:r>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95300" y="1447800"/>
            <a:ext cx="11277600" cy="4572000"/>
          </a:xfrm>
        </p:spPr>
        <p:txBody>
          <a:bodyPr/>
          <a:lstStyle/>
          <a:p>
            <a:pPr eaLnBrk="1" fontAlgn="auto" hangingPunct="1">
              <a:spcAft>
                <a:spcPts val="0"/>
              </a:spcAft>
              <a:buFont typeface="Arial" pitchFamily="34" charset="0"/>
              <a:buChar char="•"/>
              <a:defRPr/>
            </a:pPr>
            <a:r>
              <a:rPr lang="en-US" sz="2100" b="1" dirty="0"/>
              <a:t>Scenario-based planning </a:t>
            </a:r>
            <a:r>
              <a:rPr lang="en-US" sz="2100" dirty="0"/>
              <a:t>– </a:t>
            </a:r>
            <a:r>
              <a:rPr lang="en-US" sz="2100" i="1" dirty="0"/>
              <a:t>Builds a scenario for a hazard or threat.  Potential impacts are analyzed to develop planning assumptions and appropriate response actions.  This approach is used to develop hazard-specific annexes to a basic plan</a:t>
            </a:r>
            <a:r>
              <a:rPr lang="en-US" sz="2100" i="1" dirty="0" smtClean="0"/>
              <a:t>.</a:t>
            </a:r>
            <a:endParaRPr lang="en-US" sz="2100" i="1" dirty="0"/>
          </a:p>
          <a:p>
            <a:pPr eaLnBrk="1" fontAlgn="auto" hangingPunct="1">
              <a:spcAft>
                <a:spcPts val="0"/>
              </a:spcAft>
              <a:buFont typeface="Arial" pitchFamily="34" charset="0"/>
              <a:buChar char="•"/>
              <a:defRPr/>
            </a:pPr>
            <a:r>
              <a:rPr lang="en-US" sz="2100" b="1" dirty="0">
                <a:solidFill>
                  <a:srgbClr val="FFFF00"/>
                </a:solidFill>
              </a:rPr>
              <a:t>Function-based (functional) planning </a:t>
            </a:r>
            <a:r>
              <a:rPr lang="en-US" sz="2100" dirty="0">
                <a:solidFill>
                  <a:srgbClr val="FFFF00"/>
                </a:solidFill>
              </a:rPr>
              <a:t>– </a:t>
            </a:r>
            <a:r>
              <a:rPr lang="en-US" sz="2100" i="1" dirty="0">
                <a:solidFill>
                  <a:srgbClr val="FFFF00"/>
                </a:solidFill>
              </a:rPr>
              <a:t>Identifies common functions that stakeholders must perform during an emergency as well which entity is responsible for performing the course of action</a:t>
            </a:r>
            <a:r>
              <a:rPr lang="en-US" sz="2100" i="1" dirty="0" smtClean="0">
                <a:solidFill>
                  <a:srgbClr val="FFFF00"/>
                </a:solidFill>
              </a:rPr>
              <a:t>.</a:t>
            </a:r>
            <a:endParaRPr lang="en-US" sz="2100" i="1" dirty="0">
              <a:solidFill>
                <a:srgbClr val="FFFF00"/>
              </a:solidFill>
            </a:endParaRPr>
          </a:p>
          <a:p>
            <a:pPr eaLnBrk="1" fontAlgn="auto" hangingPunct="1">
              <a:spcAft>
                <a:spcPts val="0"/>
              </a:spcAft>
              <a:buFont typeface="Arial" pitchFamily="34" charset="0"/>
              <a:buChar char="•"/>
              <a:defRPr/>
            </a:pPr>
            <a:r>
              <a:rPr lang="en-US" sz="2100" i="1" dirty="0"/>
              <a:t> </a:t>
            </a:r>
            <a:r>
              <a:rPr lang="en-US" sz="2100" b="1" dirty="0"/>
              <a:t>Capabilities-based planning </a:t>
            </a:r>
            <a:r>
              <a:rPr lang="en-US" sz="2100" dirty="0"/>
              <a:t>– </a:t>
            </a:r>
            <a:r>
              <a:rPr lang="en-US" sz="2100" i="1" dirty="0"/>
              <a:t>This approach looks at the resources needed to perform a specific emergency function and then matches stakeholders capacity to take the specific course of action.</a:t>
            </a:r>
          </a:p>
          <a:p>
            <a:pPr marL="0" indent="0" eaLnBrk="1" fontAlgn="auto" hangingPunct="1">
              <a:spcBef>
                <a:spcPts val="0"/>
              </a:spcBef>
              <a:spcAft>
                <a:spcPts val="400"/>
              </a:spcAft>
              <a:buFont typeface="Arial" pitchFamily="34" charset="0"/>
              <a:buNone/>
              <a:defRPr/>
            </a:pPr>
            <a:endParaRPr lang="en-US" sz="1000" i="1" u="sng" dirty="0"/>
          </a:p>
          <a:p>
            <a:pPr marL="0" indent="0" eaLnBrk="1" fontAlgn="auto" hangingPunct="1">
              <a:spcBef>
                <a:spcPts val="0"/>
              </a:spcBef>
              <a:spcAft>
                <a:spcPts val="400"/>
              </a:spcAft>
              <a:buFont typeface="Arial" pitchFamily="34" charset="0"/>
              <a:buNone/>
              <a:defRPr/>
            </a:pPr>
            <a:endParaRPr lang="en-US" sz="1600" dirty="0">
              <a:solidFill>
                <a:srgbClr val="FFFF00"/>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425413730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bg1"/>
                </a:solidFill>
                <a:latin typeface="Algerian" panose="04020705040A02060702" pitchFamily="82" charset="0"/>
              </a:rPr>
              <a:t>Plenary session IV</a:t>
            </a:r>
            <a:br>
              <a:rPr lang="en-US" dirty="0">
                <a:solidFill>
                  <a:schemeClr val="bg1"/>
                </a:solidFill>
                <a:latin typeface="Algerian" panose="04020705040A02060702" pitchFamily="82" charset="0"/>
              </a:rPr>
            </a:br>
            <a:r>
              <a:rPr lang="en-US" sz="2000" dirty="0">
                <a:solidFill>
                  <a:schemeClr val="bg1"/>
                </a:solidFill>
                <a:latin typeface="Algerian" panose="04020705040A02060702" pitchFamily="82" charset="0"/>
              </a:rPr>
              <a:t>(Critical Infrastructure and Disaster Preparedness planning)</a:t>
            </a:r>
            <a:endParaRPr lang="en-US" sz="2000" dirty="0"/>
          </a:p>
        </p:txBody>
      </p:sp>
      <p:sp>
        <p:nvSpPr>
          <p:cNvPr id="3" name="Content Placeholder 2"/>
          <p:cNvSpPr>
            <a:spLocks noGrp="1"/>
          </p:cNvSpPr>
          <p:nvPr>
            <p:ph idx="1"/>
          </p:nvPr>
        </p:nvSpPr>
        <p:spPr/>
        <p:txBody>
          <a:bodyPr/>
          <a:lstStyle/>
          <a:p>
            <a:pPr marL="0" indent="0" algn="ctr">
              <a:buNone/>
            </a:pPr>
            <a:endParaRPr lang="en-US" sz="2400" b="1" u="sng" dirty="0" smtClean="0"/>
          </a:p>
          <a:p>
            <a:pPr marL="0" indent="0" algn="ctr">
              <a:buNone/>
            </a:pPr>
            <a:endParaRPr lang="en-US" sz="3200" b="1" u="sng" dirty="0" smtClean="0"/>
          </a:p>
          <a:p>
            <a:pPr marL="0" indent="0" algn="ctr">
              <a:buNone/>
            </a:pPr>
            <a:r>
              <a:rPr lang="en-US" sz="5600" b="1" u="sng" dirty="0" smtClean="0"/>
              <a:t>Edwin </a:t>
            </a:r>
            <a:r>
              <a:rPr lang="en-US" sz="5600" b="1" u="sng" dirty="0"/>
              <a:t>Reyes</a:t>
            </a:r>
          </a:p>
          <a:p>
            <a:pPr marL="0" indent="0" algn="ctr">
              <a:buNone/>
            </a:pPr>
            <a:r>
              <a:rPr lang="en-US" sz="3200" dirty="0"/>
              <a:t>Administrator, Guam Coastal Management Program</a:t>
            </a:r>
          </a:p>
          <a:p>
            <a:pPr marL="0" indent="0" algn="ctr">
              <a:buNone/>
            </a:pPr>
            <a:r>
              <a:rPr lang="en-US" sz="3200" dirty="0"/>
              <a:t>Bureau of Statistics and Plans</a:t>
            </a:r>
          </a:p>
          <a:p>
            <a:pPr marL="0" indent="0" algn="ctr">
              <a:buNone/>
            </a:pPr>
            <a:endParaRPr lang="en-US" dirty="0"/>
          </a:p>
        </p:txBody>
      </p:sp>
    </p:spTree>
    <p:extLst>
      <p:ext uri="{BB962C8B-B14F-4D97-AF65-F5344CB8AC3E}">
        <p14:creationId xmlns:p14="http://schemas.microsoft.com/office/powerpoint/2010/main" val="52248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smtClean="0"/>
              <a:t>Guam Comprehensive Emergency Management Plan  (Guam CEMP)</a:t>
            </a:r>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95300" y="2057400"/>
            <a:ext cx="11277600" cy="4090988"/>
          </a:xfrm>
        </p:spPr>
        <p:txBody>
          <a:bodyPr/>
          <a:lstStyle/>
          <a:p>
            <a:pPr marL="514350" indent="-514350" eaLnBrk="1" fontAlgn="auto" hangingPunct="1">
              <a:spcAft>
                <a:spcPts val="0"/>
              </a:spcAft>
              <a:buFont typeface="Arial" pitchFamily="34" charset="0"/>
              <a:buNone/>
              <a:defRPr/>
            </a:pPr>
            <a:r>
              <a:rPr lang="en-US" sz="2100" b="1" dirty="0" smtClean="0">
                <a:solidFill>
                  <a:srgbClr val="FFFF00"/>
                </a:solidFill>
              </a:rPr>
              <a:t>Emergency </a:t>
            </a:r>
            <a:r>
              <a:rPr lang="en-US" sz="2100" b="1" dirty="0">
                <a:solidFill>
                  <a:srgbClr val="FFFF00"/>
                </a:solidFill>
              </a:rPr>
              <a:t>Support Function </a:t>
            </a:r>
            <a:r>
              <a:rPr lang="en-US" sz="2100" b="1" dirty="0" smtClean="0">
                <a:solidFill>
                  <a:srgbClr val="FFFF00"/>
                </a:solidFill>
              </a:rPr>
              <a:t>Format</a:t>
            </a:r>
          </a:p>
          <a:p>
            <a:pPr marL="514350" indent="-514350" eaLnBrk="1" fontAlgn="auto" hangingPunct="1">
              <a:spcAft>
                <a:spcPts val="0"/>
              </a:spcAft>
              <a:buFont typeface="Arial" pitchFamily="34" charset="0"/>
              <a:buNone/>
              <a:defRPr/>
            </a:pPr>
            <a:r>
              <a:rPr lang="en-US" sz="2100" b="1" dirty="0">
                <a:solidFill>
                  <a:srgbClr val="FFFF00"/>
                </a:solidFill>
              </a:rPr>
              <a:t>	</a:t>
            </a:r>
            <a:r>
              <a:rPr lang="en-US" sz="2100" b="1" dirty="0" smtClean="0">
                <a:solidFill>
                  <a:srgbClr val="FFFF00"/>
                </a:solidFill>
              </a:rPr>
              <a:t>The plan is broken down</a:t>
            </a:r>
            <a:endParaRPr lang="en-US" sz="2100" b="1" dirty="0">
              <a:solidFill>
                <a:srgbClr val="FFFF00"/>
              </a:solidFill>
            </a:endParaRPr>
          </a:p>
          <a:p>
            <a:pPr marL="971550" indent="-514350" eaLnBrk="1" fontAlgn="auto" hangingPunct="1">
              <a:spcAft>
                <a:spcPts val="0"/>
              </a:spcAft>
              <a:buFont typeface="+mj-lt"/>
              <a:buAutoNum type="arabicPeriod"/>
              <a:defRPr/>
            </a:pPr>
            <a:r>
              <a:rPr lang="en-US" sz="1800" dirty="0">
                <a:solidFill>
                  <a:srgbClr val="FFFF00"/>
                </a:solidFill>
              </a:rPr>
              <a:t>Basic Plan</a:t>
            </a:r>
          </a:p>
          <a:p>
            <a:pPr marL="971550" indent="-514350" eaLnBrk="1" fontAlgn="auto" hangingPunct="1">
              <a:spcAft>
                <a:spcPts val="0"/>
              </a:spcAft>
              <a:buFont typeface="+mj-lt"/>
              <a:buAutoNum type="arabicPeriod"/>
              <a:defRPr/>
            </a:pPr>
            <a:r>
              <a:rPr lang="en-US" sz="1800" dirty="0">
                <a:solidFill>
                  <a:srgbClr val="FFFF00"/>
                </a:solidFill>
              </a:rPr>
              <a:t>Emergency Support Function Annexes</a:t>
            </a:r>
          </a:p>
          <a:p>
            <a:pPr marL="971550" indent="-514350" eaLnBrk="1" fontAlgn="auto" hangingPunct="1">
              <a:spcAft>
                <a:spcPts val="0"/>
              </a:spcAft>
              <a:buFont typeface="+mj-lt"/>
              <a:buAutoNum type="arabicPeriod"/>
              <a:defRPr/>
            </a:pPr>
            <a:r>
              <a:rPr lang="en-US" sz="1800" dirty="0" smtClean="0">
                <a:solidFill>
                  <a:srgbClr val="FFFF00"/>
                </a:solidFill>
              </a:rPr>
              <a:t>Hazard-</a:t>
            </a:r>
            <a:r>
              <a:rPr lang="en-US" sz="1800" dirty="0">
                <a:solidFill>
                  <a:srgbClr val="FFFF00"/>
                </a:solidFill>
              </a:rPr>
              <a:t>, Threat-, or Incident-Specific </a:t>
            </a:r>
            <a:r>
              <a:rPr lang="en-US" sz="1800" dirty="0" smtClean="0">
                <a:solidFill>
                  <a:srgbClr val="FFFF00"/>
                </a:solidFill>
              </a:rPr>
              <a:t>Annexes</a:t>
            </a:r>
            <a:endParaRPr lang="en-US" sz="1800" dirty="0">
              <a:solidFill>
                <a:srgbClr val="FFFF00"/>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418572098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smtClean="0"/>
              <a:t>Guam Comprehensive Emergency Management Plan  (CEMP) Workshop</a:t>
            </a:r>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pic>
        <p:nvPicPr>
          <p:cNvPr id="36870" name="Picture 2"/>
          <p:cNvPicPr>
            <a:picLocks noChangeAspect="1" noChangeArrowheads="1"/>
          </p:cNvPicPr>
          <p:nvPr/>
        </p:nvPicPr>
        <p:blipFill>
          <a:blip r:embed="rId3" cstate="print"/>
          <a:srcRect/>
          <a:stretch>
            <a:fillRect/>
          </a:stretch>
        </p:blipFill>
        <p:spPr bwMode="auto">
          <a:xfrm>
            <a:off x="2374900" y="922341"/>
            <a:ext cx="7518400" cy="5254625"/>
          </a:xfrm>
          <a:prstGeom prst="rect">
            <a:avLst/>
          </a:prstGeom>
          <a:noFill/>
          <a:ln w="9525">
            <a:noFill/>
            <a:miter lim="800000"/>
            <a:headEnd/>
            <a:tailEnd/>
          </a:ln>
          <a:effectLst/>
        </p:spPr>
      </p:pic>
    </p:spTree>
    <p:extLst>
      <p:ext uri="{BB962C8B-B14F-4D97-AF65-F5344CB8AC3E}">
        <p14:creationId xmlns:p14="http://schemas.microsoft.com/office/powerpoint/2010/main" val="199531441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5113"/>
            <a:ext cx="12192000" cy="563562"/>
          </a:xfrm>
        </p:spPr>
        <p:txBody>
          <a:bodyPr/>
          <a:lstStyle/>
          <a:p>
            <a:pPr>
              <a:defRPr/>
            </a:pPr>
            <a:r>
              <a:rPr lang="en-US" sz="2800" dirty="0" smtClean="0"/>
              <a:t>Guam Comprehensive Emergency Management Plan  </a:t>
            </a:r>
            <a:r>
              <a:rPr lang="en-US" sz="2800" dirty="0"/>
              <a:t>(Guam CEMP)</a:t>
            </a:r>
            <a:endParaRPr lang="en-US" sz="2800" dirty="0" smtClean="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57200" y="1550988"/>
            <a:ext cx="11277600" cy="4572000"/>
          </a:xfrm>
        </p:spPr>
        <p:txBody>
          <a:bodyPr/>
          <a:lstStyle/>
          <a:p>
            <a:pPr>
              <a:defRPr/>
            </a:pPr>
            <a:r>
              <a:rPr lang="en-US" sz="2400" dirty="0" smtClean="0"/>
              <a:t>Comprehensive Emergency Management</a:t>
            </a:r>
          </a:p>
          <a:p>
            <a:pPr>
              <a:defRPr/>
            </a:pPr>
            <a:r>
              <a:rPr lang="en-US" sz="2400" dirty="0" smtClean="0"/>
              <a:t>All Hazards Planning</a:t>
            </a:r>
          </a:p>
          <a:p>
            <a:pPr>
              <a:defRPr/>
            </a:pPr>
            <a:r>
              <a:rPr lang="en-US" sz="2400" dirty="0" smtClean="0"/>
              <a:t>Comprehensive Resource Planning</a:t>
            </a:r>
          </a:p>
          <a:p>
            <a:pPr>
              <a:defRPr/>
            </a:pPr>
            <a:r>
              <a:rPr lang="en-US" sz="2400" dirty="0" smtClean="0">
                <a:solidFill>
                  <a:srgbClr val="FFFFFF"/>
                </a:solidFill>
              </a:rPr>
              <a:t>Catastrophic Planning</a:t>
            </a:r>
          </a:p>
          <a:p>
            <a:pPr>
              <a:defRPr/>
            </a:pPr>
            <a:r>
              <a:rPr lang="en-US" sz="2400" dirty="0" smtClean="0"/>
              <a:t>Information Support for Emergency Planning and Operations</a:t>
            </a:r>
          </a:p>
          <a:p>
            <a:pPr>
              <a:defRPr/>
            </a:pPr>
            <a:r>
              <a:rPr lang="en-US" sz="2400" dirty="0" smtClean="0">
                <a:solidFill>
                  <a:srgbClr val="FFFF00"/>
                </a:solidFill>
              </a:rPr>
              <a:t>Relationship to Other Plans</a:t>
            </a:r>
          </a:p>
          <a:p>
            <a:pPr marL="0" indent="0">
              <a:buFont typeface="Wingdings" pitchFamily="2" charset="2"/>
              <a:buNone/>
              <a:defRPr/>
            </a:pPr>
            <a:endParaRPr lang="en-US" sz="2400" dirty="0" smtClean="0"/>
          </a:p>
          <a:p>
            <a:pPr>
              <a:defRPr/>
            </a:pPr>
            <a:endParaRPr lang="en-US" sz="2000" dirty="0" smtClean="0"/>
          </a:p>
          <a:p>
            <a:pPr>
              <a:defRPr/>
            </a:pPr>
            <a:endParaRPr lang="en-US" sz="2400" dirty="0" smtClean="0">
              <a:solidFill>
                <a:srgbClr val="FFFFFF"/>
              </a:solidFill>
            </a:endParaRPr>
          </a:p>
          <a:p>
            <a:pPr marL="457200" lvl="1" indent="0">
              <a:buFontTx/>
              <a:buNone/>
              <a:defRPr/>
            </a:pPr>
            <a:endParaRPr lang="en-US" sz="1600" dirty="0" smtClean="0">
              <a:solidFill>
                <a:srgbClr val="FFFFFF"/>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372821868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smtClean="0"/>
              <a:t>Guam Catastrophic Typhoon Plan </a:t>
            </a:r>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8" name="Content Placeholder 2"/>
          <p:cNvSpPr>
            <a:spLocks noGrp="1"/>
          </p:cNvSpPr>
          <p:nvPr>
            <p:ph idx="4294967295"/>
          </p:nvPr>
        </p:nvSpPr>
        <p:spPr>
          <a:xfrm>
            <a:off x="495303" y="1295400"/>
            <a:ext cx="7226300" cy="4953000"/>
          </a:xfrm>
        </p:spPr>
        <p:txBody>
          <a:bodyPr/>
          <a:lstStyle/>
          <a:p>
            <a:pPr>
              <a:defRPr/>
            </a:pPr>
            <a:r>
              <a:rPr lang="en-US" sz="2400" kern="1200" dirty="0">
                <a:effectLst/>
                <a:latin typeface="Arial" charset="0"/>
              </a:rPr>
              <a:t>The Guam Catastrophic Typhoon Plan represents a cooperative effort by an intergovernmental team</a:t>
            </a:r>
            <a:r>
              <a:rPr lang="en-US" sz="2400" kern="1200" dirty="0" smtClean="0">
                <a:effectLst/>
                <a:latin typeface="Arial" charset="0"/>
              </a:rPr>
              <a:t>.</a:t>
            </a:r>
          </a:p>
          <a:p>
            <a:pPr>
              <a:defRPr/>
            </a:pPr>
            <a:r>
              <a:rPr lang="en-US" sz="2400" kern="1200" dirty="0">
                <a:effectLst/>
                <a:latin typeface="Arial" charset="0"/>
              </a:rPr>
              <a:t>The Operations Plan (OPLAN) provides a specific strategy to execute a joint Territory, Federal, and private sector preparation and response to a catastrophic typhoon for the Territory of Guam. </a:t>
            </a:r>
            <a:r>
              <a:rPr lang="en-US" sz="2400" kern="1200" dirty="0" smtClean="0">
                <a:effectLst/>
                <a:latin typeface="Arial" charset="0"/>
              </a:rPr>
              <a:t> </a:t>
            </a:r>
          </a:p>
          <a:p>
            <a:pPr>
              <a:defRPr/>
            </a:pPr>
            <a:endParaRPr lang="en-US" sz="1600" dirty="0" smtClean="0">
              <a:solidFill>
                <a:srgbClr val="FFFFFF"/>
              </a:solidFill>
            </a:endParaRPr>
          </a:p>
        </p:txBody>
      </p:sp>
      <p:graphicFrame>
        <p:nvGraphicFramePr>
          <p:cNvPr id="40967" name="Object 2"/>
          <p:cNvGraphicFramePr>
            <a:graphicFrameLocks noChangeAspect="1"/>
          </p:cNvGraphicFramePr>
          <p:nvPr/>
        </p:nvGraphicFramePr>
        <p:xfrm>
          <a:off x="8248651" y="1905000"/>
          <a:ext cx="3558116" cy="3454400"/>
        </p:xfrm>
        <a:graphic>
          <a:graphicData uri="http://schemas.openxmlformats.org/presentationml/2006/ole">
            <mc:AlternateContent xmlns:mc="http://schemas.openxmlformats.org/markup-compatibility/2006">
              <mc:Choice xmlns:v="urn:schemas-microsoft-com:vml" Requires="v">
                <p:oleObj spid="_x0000_s3075" name="Acrobat Document" r:id="rId4" imgW="7773840" imgH="10060560" progId="">
                  <p:embed/>
                </p:oleObj>
              </mc:Choice>
              <mc:Fallback>
                <p:oleObj name="Acrobat Document" r:id="rId4" imgW="7773840" imgH="1006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8651" y="1905000"/>
                        <a:ext cx="3558116" cy="345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540528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a:t>Guam Catastrophic Typhoon Plan </a:t>
            </a:r>
            <a:endParaRPr lang="en-US" sz="2800" dirty="0" smtClean="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8" name="Content Placeholder 2"/>
          <p:cNvSpPr>
            <a:spLocks noGrp="1"/>
          </p:cNvSpPr>
          <p:nvPr>
            <p:ph idx="4294967295"/>
          </p:nvPr>
        </p:nvSpPr>
        <p:spPr>
          <a:xfrm>
            <a:off x="495302" y="1295400"/>
            <a:ext cx="11188700" cy="4953000"/>
          </a:xfrm>
        </p:spPr>
        <p:txBody>
          <a:bodyPr/>
          <a:lstStyle/>
          <a:p>
            <a:pPr marL="0" indent="0">
              <a:buFont typeface="Wingdings" pitchFamily="2" charset="2"/>
              <a:buNone/>
              <a:defRPr/>
            </a:pPr>
            <a:r>
              <a:rPr lang="en-US" sz="2400" dirty="0" smtClean="0">
                <a:solidFill>
                  <a:srgbClr val="FFFFFF"/>
                </a:solidFill>
              </a:rPr>
              <a:t>Coordinating Structure </a:t>
            </a:r>
            <a:endParaRPr lang="en-US" sz="1600" dirty="0" smtClean="0">
              <a:solidFill>
                <a:srgbClr val="FFFFFF"/>
              </a:solidFill>
            </a:endParaRPr>
          </a:p>
        </p:txBody>
      </p:sp>
      <p:pic>
        <p:nvPicPr>
          <p:cNvPr id="43015" name="Picture 8"/>
          <p:cNvPicPr>
            <a:picLocks noChangeAspect="1" noChangeArrowheads="1"/>
          </p:cNvPicPr>
          <p:nvPr/>
        </p:nvPicPr>
        <p:blipFill>
          <a:blip r:embed="rId3" cstate="print"/>
          <a:srcRect/>
          <a:stretch>
            <a:fillRect/>
          </a:stretch>
        </p:blipFill>
        <p:spPr bwMode="auto">
          <a:xfrm>
            <a:off x="2844807" y="1905000"/>
            <a:ext cx="6305551" cy="4343400"/>
          </a:xfrm>
          <a:prstGeom prst="rect">
            <a:avLst/>
          </a:prstGeom>
          <a:noFill/>
          <a:ln w="9525">
            <a:noFill/>
            <a:miter lim="800000"/>
            <a:headEnd/>
            <a:tailEnd/>
          </a:ln>
        </p:spPr>
      </p:pic>
    </p:spTree>
    <p:extLst>
      <p:ext uri="{BB962C8B-B14F-4D97-AF65-F5344CB8AC3E}">
        <p14:creationId xmlns:p14="http://schemas.microsoft.com/office/powerpoint/2010/main" val="140517088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a:t>Guam Catastrophic Typhoon Plan </a:t>
            </a:r>
            <a:endParaRPr lang="en-US" sz="2800" dirty="0" smtClean="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8" name="Content Placeholder 2"/>
          <p:cNvSpPr>
            <a:spLocks noGrp="1"/>
          </p:cNvSpPr>
          <p:nvPr>
            <p:ph idx="4294967295"/>
          </p:nvPr>
        </p:nvSpPr>
        <p:spPr>
          <a:xfrm>
            <a:off x="495302" y="1295400"/>
            <a:ext cx="11188700" cy="4953000"/>
          </a:xfrm>
        </p:spPr>
        <p:txBody>
          <a:bodyPr/>
          <a:lstStyle/>
          <a:p>
            <a:pPr marL="0" indent="0">
              <a:buFont typeface="Wingdings" pitchFamily="2" charset="2"/>
              <a:buNone/>
              <a:defRPr/>
            </a:pPr>
            <a:r>
              <a:rPr lang="en-US" sz="2400" dirty="0" smtClean="0">
                <a:solidFill>
                  <a:srgbClr val="FFFFFF"/>
                </a:solidFill>
              </a:rPr>
              <a:t>Tasks by Phase for Typhoon Response </a:t>
            </a:r>
            <a:endParaRPr lang="en-US" sz="1600" dirty="0" smtClean="0">
              <a:solidFill>
                <a:srgbClr val="FFFFFF"/>
              </a:solidFill>
            </a:endParaRPr>
          </a:p>
        </p:txBody>
      </p:sp>
      <p:pic>
        <p:nvPicPr>
          <p:cNvPr id="45063" name="Picture 8"/>
          <p:cNvPicPr>
            <a:picLocks noChangeAspect="1" noChangeArrowheads="1"/>
          </p:cNvPicPr>
          <p:nvPr/>
        </p:nvPicPr>
        <p:blipFill>
          <a:blip r:embed="rId3" cstate="print"/>
          <a:srcRect/>
          <a:stretch>
            <a:fillRect/>
          </a:stretch>
        </p:blipFill>
        <p:spPr bwMode="auto">
          <a:xfrm>
            <a:off x="1422400" y="1981200"/>
            <a:ext cx="9448800" cy="4267200"/>
          </a:xfrm>
          <a:prstGeom prst="rect">
            <a:avLst/>
          </a:prstGeom>
          <a:noFill/>
          <a:ln w="9525">
            <a:noFill/>
            <a:miter lim="800000"/>
            <a:headEnd/>
            <a:tailEnd/>
          </a:ln>
        </p:spPr>
      </p:pic>
    </p:spTree>
    <p:extLst>
      <p:ext uri="{BB962C8B-B14F-4D97-AF65-F5344CB8AC3E}">
        <p14:creationId xmlns:p14="http://schemas.microsoft.com/office/powerpoint/2010/main" val="212606270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304808"/>
            <a:ext cx="12192000" cy="563563"/>
          </a:xfrm>
        </p:spPr>
        <p:txBody>
          <a:bodyPr/>
          <a:lstStyle/>
          <a:p>
            <a:pPr>
              <a:defRPr/>
            </a:pPr>
            <a:r>
              <a:rPr lang="en-US" sz="2800" dirty="0"/>
              <a:t>Guam Catastrophic Typhoon Plan </a:t>
            </a:r>
            <a:endParaRPr lang="en-US" sz="2800" dirty="0" smtClean="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8" name="Content Placeholder 2"/>
          <p:cNvSpPr>
            <a:spLocks noGrp="1"/>
          </p:cNvSpPr>
          <p:nvPr>
            <p:ph idx="4294967295"/>
          </p:nvPr>
        </p:nvSpPr>
        <p:spPr>
          <a:xfrm>
            <a:off x="203200" y="762000"/>
            <a:ext cx="11785600" cy="4953000"/>
          </a:xfrm>
        </p:spPr>
        <p:txBody>
          <a:bodyPr/>
          <a:lstStyle/>
          <a:p>
            <a:pPr marL="0" indent="0">
              <a:buFont typeface="Wingdings" pitchFamily="2" charset="2"/>
              <a:buNone/>
              <a:defRPr/>
            </a:pPr>
            <a:r>
              <a:rPr lang="en-US" sz="2000" dirty="0">
                <a:effectLst/>
              </a:rPr>
              <a:t>Consistent with guidance from Senior Agency Officials and the Federal Interagency Typhoon Concept Plan, the Unified Coordination Group will set the phases according to the following criteria: </a:t>
            </a:r>
          </a:p>
          <a:p>
            <a:pPr>
              <a:defRPr/>
            </a:pPr>
            <a:r>
              <a:rPr lang="en-US" sz="2000" b="1" dirty="0" smtClean="0">
                <a:effectLst/>
              </a:rPr>
              <a:t>Phase </a:t>
            </a:r>
            <a:r>
              <a:rPr lang="en-US" sz="2000" b="1" dirty="0">
                <a:effectLst/>
              </a:rPr>
              <a:t>1a:  Normal Operations.</a:t>
            </a:r>
            <a:r>
              <a:rPr lang="en-US" sz="2000" dirty="0">
                <a:effectLst/>
              </a:rPr>
              <a:t> </a:t>
            </a:r>
            <a:r>
              <a:rPr lang="en-US" sz="1800" dirty="0">
                <a:effectLst/>
              </a:rPr>
              <a:t>This Phase is the "steady-state" condition when there is no storm that poses a threat to the Territory of Guam. </a:t>
            </a:r>
          </a:p>
          <a:p>
            <a:pPr>
              <a:defRPr/>
            </a:pPr>
            <a:r>
              <a:rPr lang="en-US" sz="2000" b="1" dirty="0">
                <a:effectLst/>
              </a:rPr>
              <a:t>Phase 1b:</a:t>
            </a:r>
            <a:r>
              <a:rPr lang="en-US" sz="2000" dirty="0">
                <a:effectLst/>
              </a:rPr>
              <a:t>  </a:t>
            </a:r>
            <a:r>
              <a:rPr lang="en-US" sz="2000" b="1" dirty="0">
                <a:effectLst/>
              </a:rPr>
              <a:t>Elevated Threat.</a:t>
            </a:r>
            <a:r>
              <a:rPr lang="en-US" sz="2000" dirty="0">
                <a:effectLst/>
              </a:rPr>
              <a:t> </a:t>
            </a:r>
            <a:r>
              <a:rPr lang="en-US" sz="1800" dirty="0">
                <a:effectLst/>
              </a:rPr>
              <a:t>An elevated threat occurs when Guam is within the three-day probable track of a typhoon system.</a:t>
            </a:r>
          </a:p>
          <a:p>
            <a:pPr>
              <a:defRPr/>
            </a:pPr>
            <a:r>
              <a:rPr lang="en-US" sz="2000" b="1" dirty="0">
                <a:effectLst/>
              </a:rPr>
              <a:t>Phase 1c:  Credible Threat.</a:t>
            </a:r>
            <a:r>
              <a:rPr lang="en-US" sz="2000" dirty="0">
                <a:effectLst/>
              </a:rPr>
              <a:t> </a:t>
            </a:r>
            <a:r>
              <a:rPr lang="en-US" sz="1800" dirty="0">
                <a:effectLst/>
              </a:rPr>
              <a:t>This Phase begins when the NWS determines that Guam may experience Typhoon Force Winds, or a Typhoon Watch has been issued.</a:t>
            </a:r>
          </a:p>
          <a:p>
            <a:pPr>
              <a:defRPr/>
            </a:pPr>
            <a:r>
              <a:rPr lang="en-US" sz="2000" b="1" dirty="0">
                <a:effectLst/>
              </a:rPr>
              <a:t>Phase 2:  Incident and Incident Response.</a:t>
            </a:r>
            <a:r>
              <a:rPr lang="en-US" sz="2000" dirty="0">
                <a:effectLst/>
              </a:rPr>
              <a:t> </a:t>
            </a:r>
            <a:r>
              <a:rPr lang="en-US" sz="1800" dirty="0">
                <a:effectLst/>
              </a:rPr>
              <a:t>Once landfall occurs, employing resources to save lives, protect property and the environment, and preserve the social, economic, and political structure of the Territory of Guam become the main priorities. </a:t>
            </a:r>
          </a:p>
          <a:p>
            <a:pPr>
              <a:defRPr/>
            </a:pPr>
            <a:r>
              <a:rPr lang="en-US" sz="2000" b="1" dirty="0">
                <a:effectLst/>
              </a:rPr>
              <a:t>Phase 3:  Post-Incident (Recovery and Mitigation).</a:t>
            </a:r>
            <a:r>
              <a:rPr lang="en-US" sz="2000" dirty="0">
                <a:effectLst/>
              </a:rPr>
              <a:t> </a:t>
            </a:r>
            <a:r>
              <a:rPr lang="en-US" sz="1800" dirty="0">
                <a:effectLst/>
              </a:rPr>
              <a:t>The Post-incident phase includes actions taken to meet Unified Coordination Group objectives and to set conditions to transition responsibility to long-term recovery that restore services, continue government operations, and promote economic recovery. </a:t>
            </a:r>
          </a:p>
        </p:txBody>
      </p:sp>
    </p:spTree>
    <p:extLst>
      <p:ext uri="{BB962C8B-B14F-4D97-AF65-F5344CB8AC3E}">
        <p14:creationId xmlns:p14="http://schemas.microsoft.com/office/powerpoint/2010/main" val="9815401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609602"/>
            <a:ext cx="12192000" cy="563563"/>
          </a:xfrm>
        </p:spPr>
        <p:txBody>
          <a:bodyPr/>
          <a:lstStyle/>
          <a:p>
            <a:pPr>
              <a:defRPr/>
            </a:pPr>
            <a:r>
              <a:rPr lang="en-US" sz="2800" dirty="0"/>
              <a:t>Guam Catastrophic Typhoon Plan </a:t>
            </a:r>
            <a:endParaRPr lang="en-US" sz="2800" dirty="0" smtClean="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8" name="Content Placeholder 2"/>
          <p:cNvSpPr>
            <a:spLocks noGrp="1"/>
          </p:cNvSpPr>
          <p:nvPr>
            <p:ph idx="4294967295"/>
          </p:nvPr>
        </p:nvSpPr>
        <p:spPr>
          <a:xfrm>
            <a:off x="495302" y="1295400"/>
            <a:ext cx="11188700" cy="4953000"/>
          </a:xfrm>
        </p:spPr>
        <p:txBody>
          <a:bodyPr/>
          <a:lstStyle/>
          <a:p>
            <a:pPr marL="0" indent="0">
              <a:buFont typeface="Wingdings" pitchFamily="2" charset="2"/>
              <a:buNone/>
              <a:defRPr/>
            </a:pPr>
            <a:r>
              <a:rPr lang="en-US" sz="2400" dirty="0">
                <a:effectLst/>
              </a:rPr>
              <a:t>In agreement with the Governor of Guam's specific objectives for a response and recovery effort in the aftermath of a catastrophic typhoon, the following objectives are essential to the response: </a:t>
            </a:r>
          </a:p>
          <a:p>
            <a:pPr>
              <a:defRPr/>
            </a:pPr>
            <a:r>
              <a:rPr lang="en-US" sz="2000" dirty="0">
                <a:effectLst/>
              </a:rPr>
              <a:t>Perform Life Saving and Sustaining Measures</a:t>
            </a:r>
          </a:p>
          <a:p>
            <a:pPr>
              <a:defRPr/>
            </a:pPr>
            <a:r>
              <a:rPr lang="en-US" sz="2000" dirty="0">
                <a:effectLst/>
              </a:rPr>
              <a:t>Conduct Mass Care and Sheltering</a:t>
            </a:r>
          </a:p>
          <a:p>
            <a:pPr>
              <a:defRPr/>
            </a:pPr>
            <a:r>
              <a:rPr lang="en-US" sz="2000" dirty="0">
                <a:effectLst/>
              </a:rPr>
              <a:t>Minimize Risk to Tourists</a:t>
            </a:r>
          </a:p>
          <a:p>
            <a:pPr>
              <a:defRPr/>
            </a:pPr>
            <a:r>
              <a:rPr lang="en-US" sz="2000" dirty="0">
                <a:effectLst/>
              </a:rPr>
              <a:t>Maintain Functionality of the Water Distribution System</a:t>
            </a:r>
          </a:p>
          <a:p>
            <a:pPr>
              <a:defRPr/>
            </a:pPr>
            <a:r>
              <a:rPr lang="en-US" sz="2000" dirty="0">
                <a:effectLst/>
              </a:rPr>
              <a:t>Deliver Fuel to Maintain Essential Services</a:t>
            </a:r>
          </a:p>
          <a:p>
            <a:pPr>
              <a:defRPr/>
            </a:pPr>
            <a:r>
              <a:rPr lang="en-US" sz="2000" dirty="0">
                <a:effectLst/>
              </a:rPr>
              <a:t>Conduct Debris Clearance</a:t>
            </a:r>
          </a:p>
          <a:p>
            <a:pPr>
              <a:defRPr/>
            </a:pPr>
            <a:r>
              <a:rPr lang="en-US" sz="2000" dirty="0">
                <a:effectLst/>
              </a:rPr>
              <a:t>Protect On-Island Critical Resources</a:t>
            </a:r>
          </a:p>
          <a:p>
            <a:pPr>
              <a:defRPr/>
            </a:pPr>
            <a:r>
              <a:rPr lang="en-US" sz="2000" dirty="0">
                <a:effectLst/>
              </a:rPr>
              <a:t>Maintain Continuity of Port Operations</a:t>
            </a:r>
          </a:p>
          <a:p>
            <a:pPr>
              <a:defRPr/>
            </a:pPr>
            <a:r>
              <a:rPr lang="en-US" sz="2000" dirty="0">
                <a:effectLst/>
              </a:rPr>
              <a:t>Restore Power Infrastructure </a:t>
            </a:r>
          </a:p>
        </p:txBody>
      </p:sp>
    </p:spTree>
    <p:extLst>
      <p:ext uri="{BB962C8B-B14F-4D97-AF65-F5344CB8AC3E}">
        <p14:creationId xmlns:p14="http://schemas.microsoft.com/office/powerpoint/2010/main" val="119736057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 y="457206"/>
            <a:ext cx="12192000" cy="563563"/>
          </a:xfrm>
        </p:spPr>
        <p:txBody>
          <a:bodyPr/>
          <a:lstStyle/>
          <a:p>
            <a:pPr>
              <a:defRPr/>
            </a:pPr>
            <a:r>
              <a:rPr lang="en-US" sz="2800" dirty="0" smtClean="0"/>
              <a:t>Guam Hazard Mitigation Plan</a:t>
            </a:r>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8" name="Content Placeholder 2"/>
          <p:cNvSpPr>
            <a:spLocks noGrp="1"/>
          </p:cNvSpPr>
          <p:nvPr>
            <p:ph idx="4294967295"/>
          </p:nvPr>
        </p:nvSpPr>
        <p:spPr>
          <a:xfrm>
            <a:off x="203200" y="1066800"/>
            <a:ext cx="8407400" cy="4953000"/>
          </a:xfrm>
        </p:spPr>
        <p:txBody>
          <a:bodyPr/>
          <a:lstStyle/>
          <a:p>
            <a:pPr>
              <a:defRPr/>
            </a:pPr>
            <a:r>
              <a:rPr lang="en-US" sz="2400" kern="1200" dirty="0">
                <a:effectLst/>
                <a:latin typeface="Arial" charset="0"/>
              </a:rPr>
              <a:t>2014 Guam HMP was developed </a:t>
            </a:r>
            <a:r>
              <a:rPr lang="en-US" sz="2400" kern="1200" dirty="0" smtClean="0">
                <a:effectLst/>
                <a:latin typeface="Arial" charset="0"/>
              </a:rPr>
              <a:t>to satisfy </a:t>
            </a:r>
            <a:r>
              <a:rPr lang="en-US" sz="2400" kern="1200" dirty="0">
                <a:effectLst/>
                <a:latin typeface="Arial" charset="0"/>
              </a:rPr>
              <a:t>the requirements of Section 409 of the Stafford Act and Section 322 of </a:t>
            </a:r>
            <a:r>
              <a:rPr lang="en-US" sz="2400" kern="1200" dirty="0" smtClean="0">
                <a:effectLst/>
                <a:latin typeface="Arial" charset="0"/>
              </a:rPr>
              <a:t>Disaster Mitigation Act of 2000.</a:t>
            </a:r>
            <a:endParaRPr lang="en-US" sz="2400" dirty="0" smtClean="0">
              <a:solidFill>
                <a:srgbClr val="FFFFFF"/>
              </a:solidFill>
            </a:endParaRPr>
          </a:p>
          <a:p>
            <a:pPr>
              <a:defRPr/>
            </a:pPr>
            <a:r>
              <a:rPr lang="en-US" sz="2400" dirty="0" smtClean="0">
                <a:solidFill>
                  <a:srgbClr val="FFFFFF"/>
                </a:solidFill>
              </a:rPr>
              <a:t>Data collection and update have been initiated.</a:t>
            </a:r>
          </a:p>
          <a:p>
            <a:pPr>
              <a:defRPr/>
            </a:pPr>
            <a:r>
              <a:rPr lang="en-US" sz="2400" dirty="0" smtClean="0">
                <a:solidFill>
                  <a:srgbClr val="FFFFFF"/>
                </a:solidFill>
              </a:rPr>
              <a:t>Notably, the Hazard Identification and Risk Assessment Section is very useful.</a:t>
            </a:r>
          </a:p>
          <a:p>
            <a:pPr>
              <a:defRPr/>
            </a:pPr>
            <a:r>
              <a:rPr lang="en-US" sz="2400" dirty="0" smtClean="0">
                <a:solidFill>
                  <a:srgbClr val="FFFFFF"/>
                </a:solidFill>
              </a:rPr>
              <a:t>Main focus of the ongoing updating is climate change and its impacts, such as: sea level rise, climate migration, etc.  </a:t>
            </a:r>
            <a:endParaRPr lang="en-US" sz="1600" dirty="0" smtClean="0">
              <a:solidFill>
                <a:srgbClr val="FFFFFF"/>
              </a:solidFill>
            </a:endParaRPr>
          </a:p>
        </p:txBody>
      </p:sp>
      <p:pic>
        <p:nvPicPr>
          <p:cNvPr id="51207" name="Picture 3" descr="C:\Users\HS 3\Documents\MY DOCUMENTS\Hazard Mitigation Plan-Guam_Update_Mar2014\Final Draft 2014 Guam HMP\Cover.jpg"/>
          <p:cNvPicPr>
            <a:picLocks noChangeAspect="1" noChangeArrowheads="1"/>
          </p:cNvPicPr>
          <p:nvPr/>
        </p:nvPicPr>
        <p:blipFill>
          <a:blip r:embed="rId3" cstate="print"/>
          <a:srcRect/>
          <a:stretch>
            <a:fillRect/>
          </a:stretch>
        </p:blipFill>
        <p:spPr bwMode="auto">
          <a:xfrm>
            <a:off x="8610607" y="1905000"/>
            <a:ext cx="2764367" cy="27432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70207699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52431"/>
            <a:ext cx="12192000" cy="563563"/>
          </a:xfrm>
        </p:spPr>
        <p:txBody>
          <a:bodyPr/>
          <a:lstStyle/>
          <a:p>
            <a:pPr>
              <a:defRPr/>
            </a:pPr>
            <a:r>
              <a:rPr lang="en-US" sz="2800" dirty="0" smtClean="0"/>
              <a:t>What’s Next?</a:t>
            </a:r>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06400" y="914400"/>
            <a:ext cx="11379200" cy="5029200"/>
          </a:xfrm>
        </p:spPr>
        <p:txBody>
          <a:bodyPr/>
          <a:lstStyle/>
          <a:p>
            <a:pPr>
              <a:defRPr/>
            </a:pPr>
            <a:r>
              <a:rPr lang="en-US" sz="2400" dirty="0" smtClean="0">
                <a:solidFill>
                  <a:srgbClr val="FFFFFF"/>
                </a:solidFill>
              </a:rPr>
              <a:t>Training and Exercises</a:t>
            </a:r>
          </a:p>
          <a:p>
            <a:pPr lvl="1">
              <a:defRPr/>
            </a:pPr>
            <a:r>
              <a:rPr lang="en-US" sz="2000" dirty="0" smtClean="0">
                <a:solidFill>
                  <a:srgbClr val="FFFFFF"/>
                </a:solidFill>
              </a:rPr>
              <a:t>Multi-Year Training and Exercise Calendar</a:t>
            </a:r>
          </a:p>
          <a:p>
            <a:pPr>
              <a:defRPr/>
            </a:pPr>
            <a:r>
              <a:rPr lang="en-US" sz="2400" dirty="0" smtClean="0">
                <a:solidFill>
                  <a:srgbClr val="FFFFFF"/>
                </a:solidFill>
              </a:rPr>
              <a:t>Resources/Assets Inventory</a:t>
            </a:r>
          </a:p>
          <a:p>
            <a:pPr>
              <a:defRPr/>
            </a:pPr>
            <a:r>
              <a:rPr lang="en-US" sz="2400" dirty="0" smtClean="0">
                <a:solidFill>
                  <a:srgbClr val="FFFFFF"/>
                </a:solidFill>
              </a:rPr>
              <a:t>Preparedness and Capability Assessments</a:t>
            </a:r>
          </a:p>
          <a:p>
            <a:pPr lvl="1">
              <a:defRPr/>
            </a:pPr>
            <a:r>
              <a:rPr lang="en-US" sz="2000" dirty="0" smtClean="0">
                <a:solidFill>
                  <a:srgbClr val="FFFFFF"/>
                </a:solidFill>
              </a:rPr>
              <a:t>State Preparedness Report (SPR)</a:t>
            </a:r>
          </a:p>
          <a:p>
            <a:pPr lvl="1">
              <a:defRPr/>
            </a:pPr>
            <a:r>
              <a:rPr lang="en-US" sz="2000" dirty="0" smtClean="0">
                <a:solidFill>
                  <a:srgbClr val="FFFFFF"/>
                </a:solidFill>
              </a:rPr>
              <a:t>National Incident Management System (NIMS) Compliance Self-Assessment</a:t>
            </a:r>
          </a:p>
          <a:p>
            <a:pPr>
              <a:defRPr/>
            </a:pPr>
            <a:r>
              <a:rPr lang="en-US" sz="2400" dirty="0" smtClean="0">
                <a:solidFill>
                  <a:srgbClr val="FFFFFF"/>
                </a:solidFill>
              </a:rPr>
              <a:t>Threat, Hazard and Risk Assessments</a:t>
            </a:r>
          </a:p>
          <a:p>
            <a:pPr lvl="1">
              <a:defRPr/>
            </a:pPr>
            <a:r>
              <a:rPr lang="en-US" sz="2000" dirty="0" smtClean="0">
                <a:solidFill>
                  <a:srgbClr val="FFFFFF"/>
                </a:solidFill>
              </a:rPr>
              <a:t>Threat and Hazard Identification and Risk Assessment</a:t>
            </a:r>
          </a:p>
          <a:p>
            <a:pPr lvl="1">
              <a:defRPr/>
            </a:pPr>
            <a:endParaRPr lang="en-US" sz="2000" dirty="0" smtClean="0">
              <a:solidFill>
                <a:srgbClr val="FFFFFF"/>
              </a:solidFill>
            </a:endParaRPr>
          </a:p>
          <a:p>
            <a:pPr marL="0" indent="0">
              <a:buFont typeface="Wingdings" pitchFamily="2" charset="2"/>
              <a:buNone/>
              <a:defRPr/>
            </a:pPr>
            <a:r>
              <a:rPr lang="en-US" sz="2400" dirty="0" smtClean="0">
                <a:solidFill>
                  <a:srgbClr val="FFFFFF"/>
                </a:solidFill>
              </a:rPr>
              <a:t> </a:t>
            </a:r>
            <a:endParaRPr lang="en-US" sz="2000" dirty="0" smtClean="0">
              <a:solidFill>
                <a:srgbClr val="FFFFFF"/>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168444965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167" y="718612"/>
            <a:ext cx="10464800" cy="1266092"/>
          </a:xfrm>
        </p:spPr>
        <p:txBody>
          <a:bodyPr/>
          <a:lstStyle/>
          <a:p>
            <a:r>
              <a:rPr lang="en-US" sz="3200" dirty="0" smtClean="0"/>
              <a:t>North and central land use plan 	</a:t>
            </a:r>
            <a:endParaRPr lang="en-US" sz="3200" dirty="0"/>
          </a:p>
        </p:txBody>
      </p:sp>
      <p:pic>
        <p:nvPicPr>
          <p:cNvPr id="6" name="Picture 5"/>
          <p:cNvPicPr>
            <a:picLocks noChangeAspect="1"/>
          </p:cNvPicPr>
          <p:nvPr/>
        </p:nvPicPr>
        <p:blipFill>
          <a:blip r:embed="rId2" cstate="print"/>
          <a:stretch>
            <a:fillRect/>
          </a:stretch>
        </p:blipFill>
        <p:spPr>
          <a:xfrm>
            <a:off x="0" y="1757883"/>
            <a:ext cx="12192000" cy="4703704"/>
          </a:xfrm>
          <a:prstGeom prst="rect">
            <a:avLst/>
          </a:prstGeom>
        </p:spPr>
      </p:pic>
      <p:sp>
        <p:nvSpPr>
          <p:cNvPr id="4" name="Title 1"/>
          <p:cNvSpPr txBox="1">
            <a:spLocks/>
          </p:cNvSpPr>
          <p:nvPr/>
        </p:nvSpPr>
        <p:spPr>
          <a:xfrm>
            <a:off x="1710559" y="261412"/>
            <a:ext cx="7848600" cy="1266092"/>
          </a:xfrm>
          <a:prstGeom prst="rect">
            <a:avLst/>
          </a:prstGeom>
        </p:spPr>
        <p:txBody>
          <a:bodyPr vert="horz" lIns="91440" tIns="45720" rIns="91440" bIns="45720" rtlCol="0" anchor="ctr">
            <a:normAutofit/>
          </a:bodyPr>
          <a:lstStyle/>
          <a:p>
            <a:pPr algn="ctr">
              <a:lnSpc>
                <a:spcPct val="80000"/>
              </a:lnSpc>
              <a:spcBef>
                <a:spcPct val="0"/>
              </a:spcBef>
              <a:defRPr/>
            </a:pPr>
            <a:r>
              <a:rPr lang="en-US" sz="3200" cap="all" spc="150" dirty="0">
                <a:solidFill>
                  <a:prstClr val="white"/>
                </a:solidFill>
              </a:rPr>
              <a:t>North and central land use plan 	</a:t>
            </a:r>
          </a:p>
        </p:txBody>
      </p:sp>
    </p:spTree>
    <p:extLst>
      <p:ext uri="{BB962C8B-B14F-4D97-AF65-F5344CB8AC3E}">
        <p14:creationId xmlns:p14="http://schemas.microsoft.com/office/powerpoint/2010/main" val="841324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52431"/>
            <a:ext cx="12192000" cy="563563"/>
          </a:xfrm>
        </p:spPr>
        <p:txBody>
          <a:bodyPr/>
          <a:lstStyle/>
          <a:p>
            <a:pPr>
              <a:defRPr/>
            </a:pPr>
            <a:r>
              <a:rPr lang="en-US" sz="2800" dirty="0" smtClean="0"/>
              <a:t>What’s Next?</a:t>
            </a:r>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06400" y="914400"/>
            <a:ext cx="11379200" cy="5029200"/>
          </a:xfrm>
        </p:spPr>
        <p:txBody>
          <a:bodyPr/>
          <a:lstStyle/>
          <a:p>
            <a:pPr>
              <a:defRPr/>
            </a:pPr>
            <a:r>
              <a:rPr lang="en-US" sz="2400" dirty="0" smtClean="0">
                <a:solidFill>
                  <a:srgbClr val="FFFFFF"/>
                </a:solidFill>
              </a:rPr>
              <a:t>Ongoing Planning Requirements</a:t>
            </a:r>
          </a:p>
          <a:p>
            <a:pPr lvl="1">
              <a:defRPr/>
            </a:pPr>
            <a:r>
              <a:rPr lang="en-US" sz="2000" dirty="0" smtClean="0">
                <a:solidFill>
                  <a:srgbClr val="FFFFFF"/>
                </a:solidFill>
              </a:rPr>
              <a:t>Revision of Guam’s Catastrophic Plan </a:t>
            </a:r>
          </a:p>
          <a:p>
            <a:pPr lvl="1">
              <a:defRPr/>
            </a:pPr>
            <a:r>
              <a:rPr lang="en-US" sz="2000" dirty="0" smtClean="0">
                <a:solidFill>
                  <a:srgbClr val="FFFFFF"/>
                </a:solidFill>
              </a:rPr>
              <a:t>Revision of FEMA Public Assistance (PA) Administrative Plan</a:t>
            </a:r>
          </a:p>
          <a:p>
            <a:pPr lvl="1">
              <a:defRPr/>
            </a:pPr>
            <a:r>
              <a:rPr lang="en-US" sz="2000" dirty="0" smtClean="0">
                <a:solidFill>
                  <a:srgbClr val="FFFFFF"/>
                </a:solidFill>
              </a:rPr>
              <a:t>Revision of FEMA Hazard Mitigation Grant Program (HMGP) Administrative Plan</a:t>
            </a:r>
          </a:p>
          <a:p>
            <a:pPr lvl="1">
              <a:defRPr/>
            </a:pPr>
            <a:r>
              <a:rPr lang="en-US" sz="2000" dirty="0" smtClean="0">
                <a:solidFill>
                  <a:srgbClr val="FFFFFF"/>
                </a:solidFill>
              </a:rPr>
              <a:t>Revision CEMP’s Disaster Debris Management Plan c/o the Debris Task Force lead by DPW</a:t>
            </a:r>
          </a:p>
          <a:p>
            <a:pPr lvl="1">
              <a:defRPr/>
            </a:pPr>
            <a:r>
              <a:rPr lang="en-US" sz="2000" dirty="0" smtClean="0">
                <a:solidFill>
                  <a:srgbClr val="FFFFFF"/>
                </a:solidFill>
              </a:rPr>
              <a:t>Revision of Environmental Response Plan c/o BSP</a:t>
            </a:r>
          </a:p>
          <a:p>
            <a:pPr lvl="1">
              <a:defRPr/>
            </a:pPr>
            <a:r>
              <a:rPr lang="en-US" sz="2000" dirty="0" smtClean="0">
                <a:solidFill>
                  <a:srgbClr val="FFFFFF"/>
                </a:solidFill>
              </a:rPr>
              <a:t>Revision of Emergency Operations Center (EOC) Standard Operating Procedures (SOP)</a:t>
            </a:r>
          </a:p>
          <a:p>
            <a:pPr lvl="1">
              <a:defRPr/>
            </a:pPr>
            <a:r>
              <a:rPr lang="en-US" sz="2000" dirty="0" smtClean="0">
                <a:solidFill>
                  <a:srgbClr val="FFFFFF"/>
                </a:solidFill>
              </a:rPr>
              <a:t>Revision </a:t>
            </a:r>
            <a:r>
              <a:rPr lang="en-US" sz="2000" dirty="0">
                <a:solidFill>
                  <a:srgbClr val="FFFFFF"/>
                </a:solidFill>
              </a:rPr>
              <a:t>of Emergency Operations Center (EOC) </a:t>
            </a:r>
            <a:r>
              <a:rPr lang="en-US" sz="2000" dirty="0" smtClean="0">
                <a:solidFill>
                  <a:srgbClr val="FFFFFF"/>
                </a:solidFill>
              </a:rPr>
              <a:t>Positions Checklists</a:t>
            </a:r>
          </a:p>
          <a:p>
            <a:pPr lvl="1">
              <a:defRPr/>
            </a:pPr>
            <a:r>
              <a:rPr lang="en-US" sz="2000" dirty="0" smtClean="0">
                <a:solidFill>
                  <a:srgbClr val="FFFFFF"/>
                </a:solidFill>
              </a:rPr>
              <a:t>Revision of Guam Hazard Mitigation Plan</a:t>
            </a:r>
          </a:p>
          <a:p>
            <a:pPr lvl="1">
              <a:defRPr/>
            </a:pPr>
            <a:r>
              <a:rPr lang="en-US" sz="2000" dirty="0" smtClean="0">
                <a:solidFill>
                  <a:srgbClr val="FFFFFF"/>
                </a:solidFill>
              </a:rPr>
              <a:t>Development of Protected Supplement on Contingency Plan for Foreign Military Threats</a:t>
            </a:r>
          </a:p>
          <a:p>
            <a:pPr marL="0" indent="0">
              <a:buFont typeface="Wingdings" pitchFamily="2" charset="2"/>
              <a:buNone/>
              <a:defRPr/>
            </a:pPr>
            <a:r>
              <a:rPr lang="en-US" sz="2400" dirty="0" smtClean="0">
                <a:solidFill>
                  <a:srgbClr val="FFFFFF"/>
                </a:solidFill>
              </a:rPr>
              <a:t> </a:t>
            </a:r>
            <a:endParaRPr lang="en-US" sz="2000" dirty="0" smtClean="0">
              <a:solidFill>
                <a:srgbClr val="FFFFFF"/>
              </a:solidFill>
            </a:endParaRP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153691516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prstClr val="white"/>
                </a:solidFill>
              </a:rPr>
              <a:t>www.ghs.guam.gov</a:t>
            </a:r>
            <a:endParaRPr lang="en-US" dirty="0">
              <a:solidFill>
                <a:prstClr val="white"/>
              </a:solidFill>
            </a:endParaRPr>
          </a:p>
        </p:txBody>
      </p:sp>
      <p:sp>
        <p:nvSpPr>
          <p:cNvPr id="3" name="TextBox 2"/>
          <p:cNvSpPr txBox="1"/>
          <p:nvPr/>
        </p:nvSpPr>
        <p:spPr>
          <a:xfrm>
            <a:off x="914400" y="442917"/>
            <a:ext cx="8940800" cy="4924425"/>
          </a:xfrm>
          <a:prstGeom prst="rect">
            <a:avLst/>
          </a:prstGeom>
          <a:noFill/>
        </p:spPr>
        <p:txBody>
          <a:bodyPr>
            <a:spAutoFit/>
          </a:bodyPr>
          <a:lstStyle/>
          <a:p>
            <a:pPr eaLnBrk="0" fontAlgn="base" hangingPunct="0">
              <a:spcBef>
                <a:spcPct val="0"/>
              </a:spcBef>
              <a:spcAft>
                <a:spcPct val="0"/>
              </a:spcAft>
              <a:defRPr/>
            </a:pPr>
            <a:r>
              <a:rPr lang="en-US" sz="5400" dirty="0">
                <a:solidFill>
                  <a:prstClr val="white"/>
                </a:solidFill>
              </a:rPr>
              <a:t>Questions…</a:t>
            </a:r>
          </a:p>
          <a:p>
            <a:pPr eaLnBrk="0" fontAlgn="base" hangingPunct="0">
              <a:spcBef>
                <a:spcPct val="0"/>
              </a:spcBef>
              <a:spcAft>
                <a:spcPct val="0"/>
              </a:spcAft>
              <a:defRPr/>
            </a:pPr>
            <a:endParaRPr lang="en-US" sz="2000" dirty="0">
              <a:solidFill>
                <a:prstClr val="white"/>
              </a:solidFill>
            </a:endParaRPr>
          </a:p>
          <a:p>
            <a:pPr eaLnBrk="0" fontAlgn="base" hangingPunct="0">
              <a:spcBef>
                <a:spcPct val="0"/>
              </a:spcBef>
              <a:spcAft>
                <a:spcPct val="0"/>
              </a:spcAft>
              <a:defRPr/>
            </a:pPr>
            <a:endParaRPr lang="en-US" sz="2000" dirty="0">
              <a:solidFill>
                <a:prstClr val="white"/>
              </a:solidFill>
            </a:endParaRPr>
          </a:p>
          <a:p>
            <a:pPr eaLnBrk="0" fontAlgn="base" hangingPunct="0">
              <a:spcBef>
                <a:spcPct val="0"/>
              </a:spcBef>
              <a:spcAft>
                <a:spcPct val="0"/>
              </a:spcAft>
              <a:defRPr/>
            </a:pPr>
            <a:r>
              <a:rPr lang="en-US" sz="2000" dirty="0">
                <a:solidFill>
                  <a:prstClr val="white"/>
                </a:solidFill>
              </a:rPr>
              <a:t>	</a:t>
            </a:r>
            <a:r>
              <a:rPr lang="en-US" sz="2000" b="1" dirty="0">
                <a:solidFill>
                  <a:prstClr val="white"/>
                </a:solidFill>
              </a:rPr>
              <a:t>PILAR CARBULLIDO</a:t>
            </a:r>
          </a:p>
          <a:p>
            <a:pPr eaLnBrk="0" fontAlgn="base" hangingPunct="0">
              <a:spcBef>
                <a:spcPct val="0"/>
              </a:spcBef>
              <a:spcAft>
                <a:spcPct val="0"/>
              </a:spcAft>
              <a:defRPr/>
            </a:pPr>
            <a:r>
              <a:rPr lang="en-US" sz="2000" dirty="0">
                <a:solidFill>
                  <a:prstClr val="white"/>
                </a:solidFill>
              </a:rPr>
              <a:t>	Earthquake/Tsunami Program Manager</a:t>
            </a:r>
          </a:p>
          <a:p>
            <a:pPr eaLnBrk="0" fontAlgn="base" hangingPunct="0">
              <a:spcBef>
                <a:spcPct val="0"/>
              </a:spcBef>
              <a:spcAft>
                <a:spcPct val="0"/>
              </a:spcAft>
              <a:defRPr/>
            </a:pPr>
            <a:r>
              <a:rPr lang="en-US" sz="2000" dirty="0">
                <a:solidFill>
                  <a:prstClr val="white"/>
                </a:solidFill>
              </a:rPr>
              <a:t>	671.483.0395</a:t>
            </a:r>
          </a:p>
          <a:p>
            <a:pPr eaLnBrk="0" fontAlgn="base" hangingPunct="0">
              <a:spcBef>
                <a:spcPct val="0"/>
              </a:spcBef>
              <a:spcAft>
                <a:spcPct val="0"/>
              </a:spcAft>
              <a:defRPr/>
            </a:pPr>
            <a:r>
              <a:rPr lang="en-US" sz="2000" dirty="0">
                <a:solidFill>
                  <a:prstClr val="white"/>
                </a:solidFill>
              </a:rPr>
              <a:t>	Email:  pilar.carbullidon@ghs.guam.gov </a:t>
            </a:r>
          </a:p>
          <a:p>
            <a:pPr eaLnBrk="0" fontAlgn="base" hangingPunct="0">
              <a:spcBef>
                <a:spcPct val="0"/>
              </a:spcBef>
              <a:spcAft>
                <a:spcPct val="0"/>
              </a:spcAft>
              <a:defRPr/>
            </a:pPr>
            <a:endParaRPr lang="en-US" sz="2000" dirty="0">
              <a:solidFill>
                <a:prstClr val="white"/>
              </a:solidFill>
            </a:endParaRPr>
          </a:p>
          <a:p>
            <a:pPr eaLnBrk="0" fontAlgn="base" hangingPunct="0">
              <a:spcBef>
                <a:spcPct val="0"/>
              </a:spcBef>
              <a:spcAft>
                <a:spcPct val="0"/>
              </a:spcAft>
              <a:defRPr/>
            </a:pPr>
            <a:r>
              <a:rPr lang="en-US" sz="2000" dirty="0">
                <a:solidFill>
                  <a:prstClr val="white"/>
                </a:solidFill>
              </a:rPr>
              <a:t>	Other Contact:</a:t>
            </a:r>
          </a:p>
          <a:p>
            <a:pPr eaLnBrk="0" fontAlgn="base" hangingPunct="0">
              <a:spcBef>
                <a:spcPct val="0"/>
              </a:spcBef>
              <a:spcAft>
                <a:spcPct val="0"/>
              </a:spcAft>
              <a:defRPr/>
            </a:pPr>
            <a:r>
              <a:rPr lang="en-US" sz="2000" dirty="0">
                <a:solidFill>
                  <a:prstClr val="white"/>
                </a:solidFill>
              </a:rPr>
              <a:t>	Leo </a:t>
            </a:r>
            <a:r>
              <a:rPr lang="en-US" sz="2000" dirty="0" err="1">
                <a:solidFill>
                  <a:prstClr val="white"/>
                </a:solidFill>
              </a:rPr>
              <a:t>Espia</a:t>
            </a:r>
            <a:r>
              <a:rPr lang="en-US" sz="2000" dirty="0">
                <a:solidFill>
                  <a:prstClr val="white"/>
                </a:solidFill>
              </a:rPr>
              <a:t> </a:t>
            </a:r>
          </a:p>
          <a:p>
            <a:pPr eaLnBrk="0" fontAlgn="base" hangingPunct="0">
              <a:spcBef>
                <a:spcPct val="0"/>
              </a:spcBef>
              <a:spcAft>
                <a:spcPct val="0"/>
              </a:spcAft>
              <a:defRPr/>
            </a:pPr>
            <a:r>
              <a:rPr lang="en-US" sz="2000" dirty="0">
                <a:solidFill>
                  <a:prstClr val="white"/>
                </a:solidFill>
              </a:rPr>
              <a:t>	Deputy Administrator/</a:t>
            </a:r>
          </a:p>
          <a:p>
            <a:pPr eaLnBrk="0" fontAlgn="base" hangingPunct="0">
              <a:spcBef>
                <a:spcPct val="0"/>
              </a:spcBef>
              <a:spcAft>
                <a:spcPct val="0"/>
              </a:spcAft>
              <a:defRPr/>
            </a:pPr>
            <a:r>
              <a:rPr lang="en-US" sz="2000" dirty="0">
                <a:solidFill>
                  <a:prstClr val="white"/>
                </a:solidFill>
              </a:rPr>
              <a:t>	Chief Planner</a:t>
            </a:r>
          </a:p>
          <a:p>
            <a:pPr eaLnBrk="0" fontAlgn="base" hangingPunct="0">
              <a:spcBef>
                <a:spcPct val="0"/>
              </a:spcBef>
              <a:spcAft>
                <a:spcPct val="0"/>
              </a:spcAft>
              <a:defRPr/>
            </a:pPr>
            <a:r>
              <a:rPr lang="en-US" sz="2000" dirty="0">
                <a:solidFill>
                  <a:prstClr val="white"/>
                </a:solidFill>
              </a:rPr>
              <a:t>	671.483.0361 </a:t>
            </a:r>
          </a:p>
          <a:p>
            <a:pPr eaLnBrk="0" fontAlgn="base" hangingPunct="0">
              <a:spcBef>
                <a:spcPct val="0"/>
              </a:spcBef>
              <a:spcAft>
                <a:spcPct val="0"/>
              </a:spcAft>
              <a:defRPr/>
            </a:pPr>
            <a:r>
              <a:rPr lang="en-US" sz="2000" dirty="0">
                <a:solidFill>
                  <a:prstClr val="white"/>
                </a:solidFill>
              </a:rPr>
              <a:t>	Email:  leo.espia@ghs.guam.gov</a:t>
            </a:r>
          </a:p>
        </p:txBody>
      </p:sp>
      <p:sp>
        <p:nvSpPr>
          <p:cNvPr id="57348" name="TextBox 3"/>
          <p:cNvSpPr txBox="1">
            <a:spLocks noChangeArrowheads="1"/>
          </p:cNvSpPr>
          <p:nvPr/>
        </p:nvSpPr>
        <p:spPr bwMode="auto">
          <a:xfrm>
            <a:off x="5892802" y="5367348"/>
            <a:ext cx="3075970" cy="10156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en-US" sz="6000">
                <a:solidFill>
                  <a:prstClr val="white"/>
                </a:solidFill>
                <a:latin typeface="Brush Script MT" pitchFamily="66" charset="0"/>
              </a:rPr>
              <a:t>Thank you!</a:t>
            </a:r>
          </a:p>
        </p:txBody>
      </p:sp>
    </p:spTree>
    <p:extLst>
      <p:ext uri="{BB962C8B-B14F-4D97-AF65-F5344CB8AC3E}">
        <p14:creationId xmlns:p14="http://schemas.microsoft.com/office/powerpoint/2010/main" val="2938160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bg1"/>
                </a:solidFill>
                <a:latin typeface="Algerian" panose="04020705040A02060702" pitchFamily="82" charset="0"/>
              </a:rPr>
              <a:t>Plenary session IV</a:t>
            </a:r>
            <a:br>
              <a:rPr lang="en-US" dirty="0">
                <a:solidFill>
                  <a:schemeClr val="bg1"/>
                </a:solidFill>
                <a:latin typeface="Algerian" panose="04020705040A02060702" pitchFamily="82" charset="0"/>
              </a:rPr>
            </a:br>
            <a:r>
              <a:rPr lang="en-US" sz="2000" dirty="0">
                <a:solidFill>
                  <a:schemeClr val="bg1"/>
                </a:solidFill>
                <a:latin typeface="Algerian" panose="04020705040A02060702" pitchFamily="82" charset="0"/>
              </a:rPr>
              <a:t>(Critical Infrastructure and Disaster Preparedness planning)</a:t>
            </a:r>
            <a:endParaRPr lang="en-US" sz="2000" dirty="0"/>
          </a:p>
        </p:txBody>
      </p:sp>
      <p:sp>
        <p:nvSpPr>
          <p:cNvPr id="3" name="Content Placeholder 2"/>
          <p:cNvSpPr>
            <a:spLocks noGrp="1"/>
          </p:cNvSpPr>
          <p:nvPr>
            <p:ph idx="1"/>
          </p:nvPr>
        </p:nvSpPr>
        <p:spPr/>
        <p:txBody>
          <a:bodyPr/>
          <a:lstStyle/>
          <a:p>
            <a:pPr marL="0" indent="0" algn="ctr">
              <a:buNone/>
            </a:pPr>
            <a:endParaRPr lang="en-US" sz="2400" b="1" u="sng" dirty="0" smtClean="0"/>
          </a:p>
          <a:p>
            <a:pPr marL="0" indent="0" algn="ctr">
              <a:buNone/>
            </a:pPr>
            <a:r>
              <a:rPr lang="en-US" sz="5600" b="1" u="sng" dirty="0" smtClean="0"/>
              <a:t>Joey </a:t>
            </a:r>
            <a:r>
              <a:rPr lang="en-US" sz="5600" b="1" u="sng" dirty="0"/>
              <a:t>T. </a:t>
            </a:r>
            <a:r>
              <a:rPr lang="en-US" sz="5600" b="1" u="sng" dirty="0" err="1"/>
              <a:t>Duenas</a:t>
            </a:r>
            <a:endParaRPr lang="en-US" sz="5600" b="1" u="sng" dirty="0"/>
          </a:p>
          <a:p>
            <a:pPr marL="0" indent="0" algn="ctr">
              <a:buNone/>
            </a:pPr>
            <a:r>
              <a:rPr lang="en-US" sz="3600" b="1" dirty="0"/>
              <a:t>Chairman </a:t>
            </a:r>
          </a:p>
          <a:p>
            <a:pPr marL="0" indent="0" algn="ctr">
              <a:buNone/>
            </a:pPr>
            <a:r>
              <a:rPr lang="en-US" sz="3600" b="1" dirty="0"/>
              <a:t>Consolidated Commission on Utilities </a:t>
            </a:r>
          </a:p>
          <a:p>
            <a:pPr marL="0" indent="0" algn="ctr">
              <a:buNone/>
            </a:pPr>
            <a:endParaRPr lang="en-US" dirty="0"/>
          </a:p>
        </p:txBody>
      </p:sp>
    </p:spTree>
    <p:extLst>
      <p:ext uri="{BB962C8B-B14F-4D97-AF65-F5344CB8AC3E}">
        <p14:creationId xmlns:p14="http://schemas.microsoft.com/office/powerpoint/2010/main" val="3093897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9"/>
          <p:cNvSpPr>
            <a:spLocks noGrp="1" noChangeArrowheads="1"/>
          </p:cNvSpPr>
          <p:nvPr>
            <p:ph type="sldNum" sz="quarter" idx="4"/>
          </p:nvPr>
        </p:nvSpPr>
        <p:spPr/>
        <p:txBody>
          <a:bodyPr/>
          <a:lstStyle/>
          <a:p>
            <a:fld id="{7DA077AA-00D0-4FDB-9E8D-9722084976AE}" type="slidenum">
              <a:rPr lang="en-US">
                <a:solidFill>
                  <a:srgbClr val="000000"/>
                </a:solidFill>
              </a:rPr>
              <a:pPr/>
              <a:t>33</a:t>
            </a:fld>
            <a:endParaRPr lang="en-US">
              <a:solidFill>
                <a:srgbClr val="000000"/>
              </a:solidFill>
            </a:endParaRPr>
          </a:p>
        </p:txBody>
      </p:sp>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pPr>
              <a:lnSpc>
                <a:spcPct val="80000"/>
              </a:lnSpc>
            </a:pPr>
            <a:r>
              <a:rPr lang="en-US" sz="2400" b="1"/>
              <a:t>Guam Power Authority</a:t>
            </a:r>
          </a:p>
          <a:p>
            <a:pPr>
              <a:lnSpc>
                <a:spcPct val="80000"/>
              </a:lnSpc>
            </a:pPr>
            <a:r>
              <a:rPr lang="en-US" sz="2400" i="1"/>
              <a:t>Strategic Planning Meeting</a:t>
            </a:r>
          </a:p>
          <a:p>
            <a:pPr>
              <a:lnSpc>
                <a:spcPct val="80000"/>
              </a:lnSpc>
            </a:pPr>
            <a:endParaRPr lang="en-US" sz="1800" i="1"/>
          </a:p>
          <a:p>
            <a:pPr>
              <a:lnSpc>
                <a:spcPct val="80000"/>
              </a:lnSpc>
            </a:pPr>
            <a:r>
              <a:rPr lang="en-US" sz="1200"/>
              <a:t>A.E. Balajadia, P.E.</a:t>
            </a:r>
          </a:p>
          <a:p>
            <a:pPr>
              <a:lnSpc>
                <a:spcPct val="80000"/>
              </a:lnSpc>
            </a:pPr>
            <a:r>
              <a:rPr lang="en-US" sz="1200" i="1"/>
              <a:t>Manager, Engineering</a:t>
            </a:r>
          </a:p>
          <a:p>
            <a:pPr>
              <a:lnSpc>
                <a:spcPct val="80000"/>
              </a:lnSpc>
            </a:pPr>
            <a:endParaRPr lang="en-US" sz="1200"/>
          </a:p>
          <a:p>
            <a:pPr>
              <a:lnSpc>
                <a:spcPct val="80000"/>
              </a:lnSpc>
            </a:pPr>
            <a:r>
              <a:rPr lang="en-US" sz="1200"/>
              <a:t>John J. Cruz, Jr., P.E.</a:t>
            </a:r>
          </a:p>
          <a:p>
            <a:pPr>
              <a:lnSpc>
                <a:spcPct val="80000"/>
              </a:lnSpc>
            </a:pPr>
            <a:r>
              <a:rPr lang="en-US" sz="1200" i="1"/>
              <a:t>Manager, Strategic Planning &amp; Operations Research</a:t>
            </a:r>
          </a:p>
          <a:p>
            <a:pPr>
              <a:lnSpc>
                <a:spcPct val="80000"/>
              </a:lnSpc>
            </a:pPr>
            <a:endParaRPr lang="en-US" sz="1200" i="1"/>
          </a:p>
        </p:txBody>
      </p:sp>
    </p:spTree>
    <p:extLst>
      <p:ext uri="{BB962C8B-B14F-4D97-AF65-F5344CB8AC3E}">
        <p14:creationId xmlns:p14="http://schemas.microsoft.com/office/powerpoint/2010/main" val="73855364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1359CC-D713-4C02-9342-AF336FFC2B05}" type="slidenum">
              <a:rPr lang="en-US">
                <a:solidFill>
                  <a:srgbClr val="000000"/>
                </a:solidFill>
              </a:rPr>
              <a:pPr/>
              <a:t>34</a:t>
            </a:fld>
            <a:endParaRPr lang="en-US">
              <a:solidFill>
                <a:srgbClr val="000000"/>
              </a:solidFill>
            </a:endParaRPr>
          </a:p>
        </p:txBody>
      </p:sp>
      <p:sp>
        <p:nvSpPr>
          <p:cNvPr id="149506" name="Rectangle 2"/>
          <p:cNvSpPr>
            <a:spLocks noGrp="1" noChangeArrowheads="1"/>
          </p:cNvSpPr>
          <p:nvPr>
            <p:ph type="title"/>
          </p:nvPr>
        </p:nvSpPr>
        <p:spPr/>
        <p:txBody>
          <a:bodyPr/>
          <a:lstStyle/>
          <a:p>
            <a:r>
              <a:rPr lang="en-US"/>
              <a:t>Planning Responsibilities</a:t>
            </a:r>
          </a:p>
        </p:txBody>
      </p:sp>
      <p:sp>
        <p:nvSpPr>
          <p:cNvPr id="149507" name="Rectangle 3"/>
          <p:cNvSpPr>
            <a:spLocks noGrp="1" noChangeArrowheads="1"/>
          </p:cNvSpPr>
          <p:nvPr>
            <p:ph type="body" idx="1"/>
          </p:nvPr>
        </p:nvSpPr>
        <p:spPr/>
        <p:txBody>
          <a:bodyPr/>
          <a:lstStyle/>
          <a:p>
            <a:r>
              <a:rPr lang="en-US"/>
              <a:t>Engineering</a:t>
            </a:r>
          </a:p>
          <a:p>
            <a:pPr lvl="1"/>
            <a:r>
              <a:rPr lang="en-US"/>
              <a:t>Medium-Range Distribution Planning</a:t>
            </a:r>
          </a:p>
          <a:p>
            <a:r>
              <a:rPr lang="en-US"/>
              <a:t>SPORD</a:t>
            </a:r>
          </a:p>
          <a:p>
            <a:pPr lvl="1"/>
            <a:r>
              <a:rPr lang="en-US"/>
              <a:t>Long-Range Transmission Plan</a:t>
            </a:r>
          </a:p>
          <a:p>
            <a:pPr lvl="1"/>
            <a:r>
              <a:rPr lang="en-US"/>
              <a:t>Integrated Resource Plan</a:t>
            </a:r>
          </a:p>
          <a:p>
            <a:pPr lvl="1"/>
            <a:r>
              <a:rPr lang="en-US"/>
              <a:t>Demand-Side Management</a:t>
            </a:r>
          </a:p>
          <a:p>
            <a:pPr lvl="1"/>
            <a:r>
              <a:rPr lang="en-US"/>
              <a:t>Strategic Plan</a:t>
            </a:r>
          </a:p>
          <a:p>
            <a:pPr lvl="1"/>
            <a:r>
              <a:rPr lang="en-US"/>
              <a:t>Operations Planning</a:t>
            </a:r>
          </a:p>
          <a:p>
            <a:pPr lvl="1"/>
            <a:r>
              <a:rPr lang="en-US"/>
              <a:t>Quality Management Plans</a:t>
            </a:r>
          </a:p>
        </p:txBody>
      </p:sp>
    </p:spTree>
    <p:extLst>
      <p:ext uri="{BB962C8B-B14F-4D97-AF65-F5344CB8AC3E}">
        <p14:creationId xmlns:p14="http://schemas.microsoft.com/office/powerpoint/2010/main" val="4160170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D122BF7-3B48-4644-B5AF-A3D2DCA83D2C}" type="slidenum">
              <a:rPr lang="en-US">
                <a:solidFill>
                  <a:srgbClr val="000000"/>
                </a:solidFill>
              </a:rPr>
              <a:pPr/>
              <a:t>35</a:t>
            </a:fld>
            <a:endParaRPr lang="en-US">
              <a:solidFill>
                <a:srgbClr val="000000"/>
              </a:solidFill>
            </a:endParaRPr>
          </a:p>
        </p:txBody>
      </p:sp>
      <p:sp>
        <p:nvSpPr>
          <p:cNvPr id="11266" name="Rectangle 2"/>
          <p:cNvSpPr>
            <a:spLocks noGrp="1" noChangeArrowheads="1"/>
          </p:cNvSpPr>
          <p:nvPr>
            <p:ph type="title"/>
          </p:nvPr>
        </p:nvSpPr>
        <p:spPr/>
        <p:txBody>
          <a:bodyPr/>
          <a:lstStyle/>
          <a:p>
            <a:r>
              <a:rPr lang="en-US"/>
              <a:t>Generation Resources</a:t>
            </a:r>
          </a:p>
        </p:txBody>
      </p:sp>
      <p:sp>
        <p:nvSpPr>
          <p:cNvPr id="11267" name="Rectangle 3"/>
          <p:cNvSpPr>
            <a:spLocks noGrp="1" noChangeArrowheads="1"/>
          </p:cNvSpPr>
          <p:nvPr>
            <p:ph type="body" idx="1"/>
          </p:nvPr>
        </p:nvSpPr>
        <p:spPr/>
        <p:txBody>
          <a:bodyPr/>
          <a:lstStyle/>
          <a:p>
            <a:pPr>
              <a:lnSpc>
                <a:spcPct val="90000"/>
              </a:lnSpc>
            </a:pPr>
            <a:r>
              <a:rPr lang="en-US" sz="2400"/>
              <a:t>552.4 MW Total, 281.5 MW System Peak</a:t>
            </a:r>
          </a:p>
          <a:p>
            <a:pPr>
              <a:lnSpc>
                <a:spcPct val="90000"/>
              </a:lnSpc>
            </a:pPr>
            <a:r>
              <a:rPr lang="en-US" sz="2400"/>
              <a:t>96.2% reserve margin</a:t>
            </a:r>
          </a:p>
          <a:p>
            <a:pPr>
              <a:lnSpc>
                <a:spcPct val="90000"/>
              </a:lnSpc>
              <a:buFont typeface="Wingdings" pitchFamily="2" charset="2"/>
              <a:buNone/>
            </a:pPr>
            <a:endParaRPr lang="en-US" sz="2400"/>
          </a:p>
          <a:p>
            <a:pPr>
              <a:lnSpc>
                <a:spcPct val="90000"/>
              </a:lnSpc>
            </a:pPr>
            <a:r>
              <a:rPr lang="en-US" sz="2400"/>
              <a:t>Base Load Capacity: Privatized</a:t>
            </a:r>
          </a:p>
          <a:p>
            <a:pPr lvl="1">
              <a:lnSpc>
                <a:spcPct val="90000"/>
              </a:lnSpc>
            </a:pPr>
            <a:r>
              <a:rPr lang="en-US" sz="2200"/>
              <a:t>210.6 MW Under PMCs</a:t>
            </a:r>
          </a:p>
          <a:p>
            <a:pPr lvl="2">
              <a:lnSpc>
                <a:spcPct val="90000"/>
              </a:lnSpc>
            </a:pPr>
            <a:r>
              <a:rPr lang="en-US" sz="2700"/>
              <a:t>Private Management, Public Employees, Incentives to Reduce O&amp;M and Staffing Costs</a:t>
            </a:r>
          </a:p>
          <a:p>
            <a:pPr lvl="1">
              <a:lnSpc>
                <a:spcPct val="90000"/>
              </a:lnSpc>
            </a:pPr>
            <a:r>
              <a:rPr lang="en-US" sz="2200"/>
              <a:t>141 MW Under IPPs</a:t>
            </a:r>
          </a:p>
          <a:p>
            <a:pPr lvl="2">
              <a:lnSpc>
                <a:spcPct val="90000"/>
              </a:lnSpc>
            </a:pPr>
            <a:r>
              <a:rPr lang="en-US" sz="2700"/>
              <a:t>Tango Plant staffed with Public Employees</a:t>
            </a:r>
          </a:p>
          <a:p>
            <a:pPr>
              <a:lnSpc>
                <a:spcPct val="90000"/>
              </a:lnSpc>
            </a:pPr>
            <a:r>
              <a:rPr lang="en-US" sz="2400"/>
              <a:t>Reserve and Peaking Capacity</a:t>
            </a:r>
          </a:p>
          <a:p>
            <a:pPr lvl="1">
              <a:lnSpc>
                <a:spcPct val="90000"/>
              </a:lnSpc>
            </a:pPr>
            <a:r>
              <a:rPr lang="en-US" sz="2200"/>
              <a:t>40 MW Under IPP</a:t>
            </a:r>
          </a:p>
        </p:txBody>
      </p:sp>
    </p:spTree>
    <p:extLst>
      <p:ext uri="{BB962C8B-B14F-4D97-AF65-F5344CB8AC3E}">
        <p14:creationId xmlns:p14="http://schemas.microsoft.com/office/powerpoint/2010/main" val="173545859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9"/>
          <p:cNvSpPr>
            <a:spLocks noGrp="1" noChangeArrowheads="1"/>
          </p:cNvSpPr>
          <p:nvPr>
            <p:ph type="sldNum" sz="quarter" idx="4"/>
          </p:nvPr>
        </p:nvSpPr>
        <p:spPr/>
        <p:txBody>
          <a:bodyPr/>
          <a:lstStyle/>
          <a:p>
            <a:fld id="{9EDE12F5-4F51-47EA-A436-31E8C726D3B6}" type="slidenum">
              <a:rPr lang="en-US">
                <a:solidFill>
                  <a:srgbClr val="000000"/>
                </a:solidFill>
              </a:rPr>
              <a:pPr/>
              <a:t>36</a:t>
            </a:fld>
            <a:endParaRPr lang="en-US">
              <a:solidFill>
                <a:srgbClr val="000000"/>
              </a:solidFill>
            </a:endParaRPr>
          </a:p>
        </p:txBody>
      </p:sp>
      <p:sp>
        <p:nvSpPr>
          <p:cNvPr id="80900" name="Rectangle 4"/>
          <p:cNvSpPr>
            <a:spLocks noGrp="1" noChangeArrowheads="1"/>
          </p:cNvSpPr>
          <p:nvPr>
            <p:ph type="ctrTitle"/>
          </p:nvPr>
        </p:nvSpPr>
        <p:spPr/>
        <p:txBody>
          <a:bodyPr/>
          <a:lstStyle/>
          <a:p>
            <a:endParaRPr lang="en-US"/>
          </a:p>
        </p:txBody>
      </p:sp>
      <p:sp>
        <p:nvSpPr>
          <p:cNvPr id="80901" name="Rectangle 5"/>
          <p:cNvSpPr>
            <a:spLocks noGrp="1" noChangeArrowheads="1"/>
          </p:cNvSpPr>
          <p:nvPr>
            <p:ph type="subTitle" idx="1"/>
          </p:nvPr>
        </p:nvSpPr>
        <p:spPr/>
        <p:txBody>
          <a:bodyPr/>
          <a:lstStyle/>
          <a:p>
            <a:r>
              <a:rPr lang="en-US"/>
              <a:t>With all the generation reserve, what’s the rush for resource planning?</a:t>
            </a:r>
          </a:p>
        </p:txBody>
      </p:sp>
    </p:spTree>
    <p:extLst>
      <p:ext uri="{BB962C8B-B14F-4D97-AF65-F5344CB8AC3E}">
        <p14:creationId xmlns:p14="http://schemas.microsoft.com/office/powerpoint/2010/main" val="23110204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96BF8E1-9C99-4B51-AC86-D355115FB04D}" type="slidenum">
              <a:rPr lang="en-US">
                <a:solidFill>
                  <a:srgbClr val="000000"/>
                </a:solidFill>
              </a:rPr>
              <a:pPr/>
              <a:t>37</a:t>
            </a:fld>
            <a:endParaRPr lang="en-US">
              <a:solidFill>
                <a:srgbClr val="000000"/>
              </a:solidFill>
            </a:endParaRPr>
          </a:p>
        </p:txBody>
      </p:sp>
      <p:graphicFrame>
        <p:nvGraphicFramePr>
          <p:cNvPr id="14344" name="Object 8"/>
          <p:cNvGraphicFramePr>
            <a:graphicFrameLocks noGrp="1" noChangeAspect="1"/>
          </p:cNvGraphicFramePr>
          <p:nvPr>
            <p:ph idx="1"/>
          </p:nvPr>
        </p:nvGraphicFramePr>
        <p:xfrm>
          <a:off x="711200" y="238125"/>
          <a:ext cx="11074400" cy="6273800"/>
        </p:xfrm>
        <a:graphic>
          <a:graphicData uri="http://schemas.openxmlformats.org/presentationml/2006/ole">
            <mc:AlternateContent xmlns:mc="http://schemas.openxmlformats.org/markup-compatibility/2006">
              <mc:Choice xmlns:v="urn:schemas-microsoft-com:vml" Requires="v">
                <p:oleObj spid="_x0000_s4099" name="Chart" r:id="rId4" imgW="9534469" imgH="7200758" progId="Excel.Chart.8">
                  <p:embed/>
                </p:oleObj>
              </mc:Choice>
              <mc:Fallback>
                <p:oleObj name="Chart" r:id="rId4" imgW="9534469" imgH="7200758"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 y="238125"/>
                        <a:ext cx="11074400" cy="627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9432550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73DFC1-5111-4D8F-A9BF-D56CAFFCFA67}" type="slidenum">
              <a:rPr lang="en-US">
                <a:solidFill>
                  <a:srgbClr val="000000"/>
                </a:solidFill>
              </a:rPr>
              <a:pPr/>
              <a:t>38</a:t>
            </a:fld>
            <a:endParaRPr lang="en-US">
              <a:solidFill>
                <a:srgbClr val="000000"/>
              </a:solidFill>
            </a:endParaRPr>
          </a:p>
        </p:txBody>
      </p:sp>
      <p:sp>
        <p:nvSpPr>
          <p:cNvPr id="79874" name="Rectangle 2"/>
          <p:cNvSpPr>
            <a:spLocks noGrp="1" noChangeArrowheads="1"/>
          </p:cNvSpPr>
          <p:nvPr>
            <p:ph type="title"/>
          </p:nvPr>
        </p:nvSpPr>
        <p:spPr/>
        <p:txBody>
          <a:bodyPr/>
          <a:lstStyle/>
          <a:p>
            <a:r>
              <a:rPr lang="en-US" sz="3800"/>
              <a:t>Sustainable Renewable Energy </a:t>
            </a:r>
            <a:br>
              <a:rPr lang="en-US" sz="3800"/>
            </a:br>
            <a:r>
              <a:rPr lang="en-US" sz="3800"/>
              <a:t>Part of Long-Range Planning</a:t>
            </a:r>
          </a:p>
        </p:txBody>
      </p:sp>
      <p:sp>
        <p:nvSpPr>
          <p:cNvPr id="79875" name="Rectangle 3"/>
          <p:cNvSpPr>
            <a:spLocks noGrp="1" noChangeArrowheads="1"/>
          </p:cNvSpPr>
          <p:nvPr>
            <p:ph type="body" idx="1"/>
          </p:nvPr>
        </p:nvSpPr>
        <p:spPr>
          <a:xfrm>
            <a:off x="1219200" y="1600200"/>
            <a:ext cx="10363200" cy="4800600"/>
          </a:xfrm>
        </p:spPr>
        <p:txBody>
          <a:bodyPr/>
          <a:lstStyle/>
          <a:p>
            <a:r>
              <a:rPr lang="en-US"/>
              <a:t>By end of 2005</a:t>
            </a:r>
          </a:p>
          <a:p>
            <a:pPr lvl="1"/>
            <a:r>
              <a:rPr lang="en-US"/>
              <a:t>Load, Sales and Fuel Forecasts</a:t>
            </a:r>
          </a:p>
          <a:p>
            <a:pPr lvl="1"/>
            <a:r>
              <a:rPr lang="en-US" b="1"/>
              <a:t>Integrated Resource Plan</a:t>
            </a:r>
          </a:p>
          <a:p>
            <a:pPr lvl="2"/>
            <a:r>
              <a:rPr lang="en-US" sz="2400"/>
              <a:t>Next Base Load Unit Addition</a:t>
            </a:r>
          </a:p>
          <a:p>
            <a:pPr lvl="2"/>
            <a:r>
              <a:rPr lang="en-US" sz="2400"/>
              <a:t>Sea Water Air Conditioning Feasibility Study</a:t>
            </a:r>
          </a:p>
          <a:p>
            <a:pPr lvl="2"/>
            <a:r>
              <a:rPr lang="en-US" sz="2400"/>
              <a:t>Demand-Side Management Program Design </a:t>
            </a:r>
          </a:p>
          <a:p>
            <a:pPr lvl="2"/>
            <a:r>
              <a:rPr lang="en-US" sz="2400"/>
              <a:t>Establish an Avoided Cost to Allow for Purchase of Public/Private Sources of Renewable Electric Energy</a:t>
            </a:r>
          </a:p>
        </p:txBody>
      </p:sp>
    </p:spTree>
    <p:extLst>
      <p:ext uri="{BB962C8B-B14F-4D97-AF65-F5344CB8AC3E}">
        <p14:creationId xmlns:p14="http://schemas.microsoft.com/office/powerpoint/2010/main" val="37324246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5559F8-6A1A-4F8A-824B-AF732A29C3B7}" type="slidenum">
              <a:rPr lang="en-US">
                <a:solidFill>
                  <a:srgbClr val="000000"/>
                </a:solidFill>
              </a:rPr>
              <a:pPr/>
              <a:t>39</a:t>
            </a:fld>
            <a:endParaRPr lang="en-US">
              <a:solidFill>
                <a:srgbClr val="000000"/>
              </a:solidFill>
            </a:endParaRPr>
          </a:p>
        </p:txBody>
      </p:sp>
      <p:sp>
        <p:nvSpPr>
          <p:cNvPr id="96258" name="Rectangle 2"/>
          <p:cNvSpPr>
            <a:spLocks noGrp="1" noChangeArrowheads="1"/>
          </p:cNvSpPr>
          <p:nvPr>
            <p:ph type="title"/>
          </p:nvPr>
        </p:nvSpPr>
        <p:spPr/>
        <p:txBody>
          <a:bodyPr/>
          <a:lstStyle/>
          <a:p>
            <a:r>
              <a:rPr lang="en-US"/>
              <a:t>Candidate Generation Mix</a:t>
            </a:r>
          </a:p>
        </p:txBody>
      </p:sp>
      <p:sp>
        <p:nvSpPr>
          <p:cNvPr id="96259" name="Rectangle 3"/>
          <p:cNvSpPr>
            <a:spLocks noGrp="1" noChangeArrowheads="1"/>
          </p:cNvSpPr>
          <p:nvPr>
            <p:ph type="body" idx="1"/>
          </p:nvPr>
        </p:nvSpPr>
        <p:spPr/>
        <p:txBody>
          <a:bodyPr/>
          <a:lstStyle/>
          <a:p>
            <a:pPr>
              <a:lnSpc>
                <a:spcPct val="90000"/>
              </a:lnSpc>
            </a:pPr>
            <a:r>
              <a:rPr lang="en-US" sz="2000"/>
              <a:t>In the Integrated Resource Plan, GPA will investigate the following technologies as candidates to meet projected energy demands:</a:t>
            </a:r>
          </a:p>
          <a:p>
            <a:pPr lvl="1">
              <a:lnSpc>
                <a:spcPct val="90000"/>
              </a:lnSpc>
            </a:pPr>
            <a:r>
              <a:rPr lang="en-US" sz="2000"/>
              <a:t>Steam Turbines</a:t>
            </a:r>
          </a:p>
          <a:p>
            <a:pPr lvl="1">
              <a:lnSpc>
                <a:spcPct val="90000"/>
              </a:lnSpc>
            </a:pPr>
            <a:r>
              <a:rPr lang="en-US" sz="2000"/>
              <a:t>Slow and Medium Speed Diesels</a:t>
            </a:r>
          </a:p>
          <a:p>
            <a:pPr lvl="1">
              <a:lnSpc>
                <a:spcPct val="90000"/>
              </a:lnSpc>
            </a:pPr>
            <a:r>
              <a:rPr lang="en-US" sz="2000"/>
              <a:t>Conventional &amp; Combined Cycle Combustion Turbines</a:t>
            </a:r>
          </a:p>
          <a:p>
            <a:pPr lvl="1">
              <a:lnSpc>
                <a:spcPct val="90000"/>
              </a:lnSpc>
            </a:pPr>
            <a:r>
              <a:rPr lang="en-US" sz="2000"/>
              <a:t>Renewable Energy</a:t>
            </a:r>
          </a:p>
          <a:p>
            <a:pPr lvl="2">
              <a:lnSpc>
                <a:spcPct val="90000"/>
              </a:lnSpc>
            </a:pPr>
            <a:r>
              <a:rPr lang="en-US" sz="1800"/>
              <a:t>Sea Water Air Conditioning</a:t>
            </a:r>
          </a:p>
          <a:p>
            <a:pPr lvl="2">
              <a:lnSpc>
                <a:spcPct val="90000"/>
              </a:lnSpc>
            </a:pPr>
            <a:r>
              <a:rPr lang="en-US" sz="1800"/>
              <a:t>Wind Turbines</a:t>
            </a:r>
          </a:p>
          <a:p>
            <a:pPr lvl="2">
              <a:lnSpc>
                <a:spcPct val="90000"/>
              </a:lnSpc>
            </a:pPr>
            <a:r>
              <a:rPr lang="en-US" sz="1800"/>
              <a:t>OTEC</a:t>
            </a:r>
          </a:p>
          <a:p>
            <a:pPr lvl="2">
              <a:lnSpc>
                <a:spcPct val="90000"/>
              </a:lnSpc>
            </a:pPr>
            <a:r>
              <a:rPr lang="en-US" sz="1800"/>
              <a:t>Solar (Remote Off-Grid Service)</a:t>
            </a:r>
          </a:p>
          <a:p>
            <a:pPr lvl="1">
              <a:lnSpc>
                <a:spcPct val="90000"/>
              </a:lnSpc>
            </a:pPr>
            <a:r>
              <a:rPr lang="en-US" sz="2000"/>
              <a:t>Fuel Diversity (LNG, Coal)</a:t>
            </a:r>
          </a:p>
          <a:p>
            <a:pPr lvl="1">
              <a:lnSpc>
                <a:spcPct val="90000"/>
              </a:lnSpc>
            </a:pPr>
            <a:r>
              <a:rPr lang="en-US" sz="2000"/>
              <a:t>Demand-Side Management </a:t>
            </a:r>
          </a:p>
          <a:p>
            <a:pPr lvl="2">
              <a:lnSpc>
                <a:spcPct val="90000"/>
              </a:lnSpc>
            </a:pPr>
            <a:r>
              <a:rPr lang="en-US" sz="1800"/>
              <a:t>Energy Efficient Appliances</a:t>
            </a:r>
          </a:p>
        </p:txBody>
      </p:sp>
    </p:spTree>
    <p:extLst>
      <p:ext uri="{BB962C8B-B14F-4D97-AF65-F5344CB8AC3E}">
        <p14:creationId xmlns:p14="http://schemas.microsoft.com/office/powerpoint/2010/main" val="1114466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722997" y="1931140"/>
          <a:ext cx="10913960" cy="5226404"/>
        </p:xfrm>
        <a:graphic>
          <a:graphicData uri="http://schemas.openxmlformats.org/presentationml/2006/ole">
            <mc:AlternateContent xmlns:mc="http://schemas.openxmlformats.org/markup-compatibility/2006">
              <mc:Choice xmlns:v="urn:schemas-microsoft-com:vml" Requires="v">
                <p:oleObj spid="_x0000_s1027" name="Document" r:id="rId4" imgW="5410001" imgH="3454273" progId="Word.Document.12">
                  <p:embed/>
                </p:oleObj>
              </mc:Choice>
              <mc:Fallback>
                <p:oleObj name="Document" r:id="rId4" imgW="5410001" imgH="3454273"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97" y="1931140"/>
                        <a:ext cx="10913960" cy="5226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00324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9"/>
          <p:cNvSpPr>
            <a:spLocks noGrp="1" noChangeArrowheads="1"/>
          </p:cNvSpPr>
          <p:nvPr>
            <p:ph type="sldNum" sz="quarter" idx="4"/>
          </p:nvPr>
        </p:nvSpPr>
        <p:spPr/>
        <p:txBody>
          <a:bodyPr/>
          <a:lstStyle/>
          <a:p>
            <a:fld id="{076029F6-FE21-412B-9778-0F40274FF6B5}" type="slidenum">
              <a:rPr lang="en-US">
                <a:solidFill>
                  <a:srgbClr val="000000"/>
                </a:solidFill>
              </a:rPr>
              <a:pPr/>
              <a:t>40</a:t>
            </a:fld>
            <a:endParaRPr lang="en-US">
              <a:solidFill>
                <a:srgbClr val="000000"/>
              </a:solidFill>
            </a:endParaRPr>
          </a:p>
        </p:txBody>
      </p:sp>
      <p:sp>
        <p:nvSpPr>
          <p:cNvPr id="90116" name="Rectangle 4"/>
          <p:cNvSpPr>
            <a:spLocks noGrp="1" noChangeArrowheads="1"/>
          </p:cNvSpPr>
          <p:nvPr>
            <p:ph type="ctrTitle"/>
          </p:nvPr>
        </p:nvSpPr>
        <p:spPr/>
        <p:txBody>
          <a:bodyPr/>
          <a:lstStyle/>
          <a:p>
            <a:endParaRPr lang="en-US"/>
          </a:p>
        </p:txBody>
      </p:sp>
      <p:sp>
        <p:nvSpPr>
          <p:cNvPr id="90117" name="Rectangle 5"/>
          <p:cNvSpPr>
            <a:spLocks noGrp="1" noChangeArrowheads="1"/>
          </p:cNvSpPr>
          <p:nvPr>
            <p:ph type="subTitle" idx="1"/>
          </p:nvPr>
        </p:nvSpPr>
        <p:spPr/>
        <p:txBody>
          <a:bodyPr/>
          <a:lstStyle/>
          <a:p>
            <a:r>
              <a:rPr lang="en-US"/>
              <a:t>Why Renewable Energy?</a:t>
            </a:r>
          </a:p>
        </p:txBody>
      </p:sp>
    </p:spTree>
    <p:extLst>
      <p:ext uri="{BB962C8B-B14F-4D97-AF65-F5344CB8AC3E}">
        <p14:creationId xmlns:p14="http://schemas.microsoft.com/office/powerpoint/2010/main" val="19617451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11E89BAE-4547-47B3-AEC0-80C645846A4B}" type="slidenum">
              <a:rPr lang="en-US">
                <a:solidFill>
                  <a:srgbClr val="000000"/>
                </a:solidFill>
              </a:rPr>
              <a:pPr/>
              <a:t>41</a:t>
            </a:fld>
            <a:endParaRPr lang="en-US">
              <a:solidFill>
                <a:srgbClr val="000000"/>
              </a:solidFill>
            </a:endParaRPr>
          </a:p>
        </p:txBody>
      </p:sp>
      <p:sp>
        <p:nvSpPr>
          <p:cNvPr id="95234" name="Rectangle 2"/>
          <p:cNvSpPr>
            <a:spLocks noGrp="1" noChangeArrowheads="1"/>
          </p:cNvSpPr>
          <p:nvPr>
            <p:ph type="title"/>
          </p:nvPr>
        </p:nvSpPr>
        <p:spPr/>
        <p:txBody>
          <a:bodyPr/>
          <a:lstStyle/>
          <a:p>
            <a:r>
              <a:rPr lang="en-US" sz="2600"/>
              <a:t>Strong, Competent Leadership has Achieved Increased Fuel Efficiencies Over Prior Management</a:t>
            </a:r>
          </a:p>
        </p:txBody>
      </p:sp>
      <p:graphicFrame>
        <p:nvGraphicFramePr>
          <p:cNvPr id="95235" name="Object 3"/>
          <p:cNvGraphicFramePr>
            <a:graphicFrameLocks noGrp="1" noChangeAspect="1"/>
          </p:cNvGraphicFramePr>
          <p:nvPr>
            <p:ph sz="half" idx="2"/>
          </p:nvPr>
        </p:nvGraphicFramePr>
        <p:xfrm>
          <a:off x="1320804" y="2209800"/>
          <a:ext cx="9038167" cy="2981325"/>
        </p:xfrm>
        <a:graphic>
          <a:graphicData uri="http://schemas.openxmlformats.org/presentationml/2006/ole">
            <mc:AlternateContent xmlns:mc="http://schemas.openxmlformats.org/markup-compatibility/2006">
              <mc:Choice xmlns:v="urn:schemas-microsoft-com:vml" Requires="v">
                <p:oleObj spid="_x0000_s5123" name="Worksheet" r:id="rId4" imgW="5934090" imgH="2609738" progId="Excel.Sheet.8">
                  <p:embed/>
                </p:oleObj>
              </mc:Choice>
              <mc:Fallback>
                <p:oleObj name="Worksheet" r:id="rId4" imgW="5934090" imgH="260973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4" y="2209800"/>
                        <a:ext cx="9038167" cy="298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6" name="Text Box 4"/>
          <p:cNvSpPr txBox="1">
            <a:spLocks noChangeArrowheads="1"/>
          </p:cNvSpPr>
          <p:nvPr/>
        </p:nvSpPr>
        <p:spPr bwMode="auto">
          <a:xfrm>
            <a:off x="1524000" y="1600203"/>
            <a:ext cx="4165600" cy="366713"/>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000000"/>
                </a:solidFill>
              </a:rPr>
              <a:t>Fuel Cost Saving</a:t>
            </a:r>
          </a:p>
        </p:txBody>
      </p:sp>
      <p:sp>
        <p:nvSpPr>
          <p:cNvPr id="95237" name="Text Box 5"/>
          <p:cNvSpPr txBox="1">
            <a:spLocks noChangeArrowheads="1"/>
          </p:cNvSpPr>
          <p:nvPr/>
        </p:nvSpPr>
        <p:spPr bwMode="auto">
          <a:xfrm>
            <a:off x="1625600" y="5562605"/>
            <a:ext cx="6807200" cy="646331"/>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000000"/>
                </a:solidFill>
              </a:rPr>
              <a:t>GPA is reaching the point at which increased efficiencies can no longer offset rising fuel prices.</a:t>
            </a:r>
          </a:p>
        </p:txBody>
      </p:sp>
    </p:spTree>
    <p:extLst>
      <p:ext uri="{BB962C8B-B14F-4D97-AF65-F5344CB8AC3E}">
        <p14:creationId xmlns:p14="http://schemas.microsoft.com/office/powerpoint/2010/main" val="6364517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5EFEAE3C-F582-4E56-9F47-40B90B7A9605}" type="slidenum">
              <a:rPr lang="en-US">
                <a:solidFill>
                  <a:srgbClr val="000000"/>
                </a:solidFill>
              </a:rPr>
              <a:pPr/>
              <a:t>42</a:t>
            </a:fld>
            <a:endParaRPr lang="en-US">
              <a:solidFill>
                <a:srgbClr val="000000"/>
              </a:solidFill>
            </a:endParaRPr>
          </a:p>
        </p:txBody>
      </p:sp>
      <p:sp>
        <p:nvSpPr>
          <p:cNvPr id="94210" name="Rectangle 2"/>
          <p:cNvSpPr>
            <a:spLocks noGrp="1" noChangeArrowheads="1"/>
          </p:cNvSpPr>
          <p:nvPr>
            <p:ph type="title"/>
          </p:nvPr>
        </p:nvSpPr>
        <p:spPr/>
        <p:txBody>
          <a:bodyPr/>
          <a:lstStyle/>
          <a:p>
            <a:r>
              <a:rPr lang="en-US" sz="3800"/>
              <a:t>Dilemma: Greater Efficiencies But Rising Fuel Prices</a:t>
            </a:r>
          </a:p>
        </p:txBody>
      </p:sp>
      <p:graphicFrame>
        <p:nvGraphicFramePr>
          <p:cNvPr id="94211" name="Object 3"/>
          <p:cNvGraphicFramePr>
            <a:graphicFrameLocks noGrp="1" noChangeAspect="1"/>
          </p:cNvGraphicFramePr>
          <p:nvPr>
            <p:ph sz="half" idx="1"/>
          </p:nvPr>
        </p:nvGraphicFramePr>
        <p:xfrm>
          <a:off x="203200" y="1676400"/>
          <a:ext cx="5689600" cy="2998788"/>
        </p:xfrm>
        <a:graphic>
          <a:graphicData uri="http://schemas.openxmlformats.org/presentationml/2006/ole">
            <mc:AlternateContent xmlns:mc="http://schemas.openxmlformats.org/markup-compatibility/2006">
              <mc:Choice xmlns:v="urn:schemas-microsoft-com:vml" Requires="v">
                <p:oleObj spid="_x0000_s6148" name="Chart" r:id="rId4" imgW="6829471" imgH="4800722" progId="Excel.Chart.8">
                  <p:embed/>
                </p:oleObj>
              </mc:Choice>
              <mc:Fallback>
                <p:oleObj name="Chart" r:id="rId4" imgW="6829471" imgH="480072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1676400"/>
                        <a:ext cx="5689600" cy="299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2" name="Object 4"/>
          <p:cNvGraphicFramePr>
            <a:graphicFrameLocks noGrp="1" noChangeAspect="1"/>
          </p:cNvGraphicFramePr>
          <p:nvPr>
            <p:ph sz="half" idx="2"/>
          </p:nvPr>
        </p:nvGraphicFramePr>
        <p:xfrm>
          <a:off x="5994400" y="2286000"/>
          <a:ext cx="5994400" cy="2984500"/>
        </p:xfrm>
        <a:graphic>
          <a:graphicData uri="http://schemas.openxmlformats.org/presentationml/2006/ole">
            <mc:AlternateContent xmlns:mc="http://schemas.openxmlformats.org/markup-compatibility/2006">
              <mc:Choice xmlns:v="urn:schemas-microsoft-com:vml" Requires="v">
                <p:oleObj spid="_x0000_s6149" name="Chart" r:id="rId7" imgW="7829540" imgH="5200620" progId="Excel.Chart.8">
                  <p:embed/>
                </p:oleObj>
              </mc:Choice>
              <mc:Fallback>
                <p:oleObj name="Chart" r:id="rId7" imgW="7829540" imgH="5200620"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4400" y="2286000"/>
                        <a:ext cx="59944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3" name="Text Box 5"/>
          <p:cNvSpPr txBox="1">
            <a:spLocks noChangeArrowheads="1"/>
          </p:cNvSpPr>
          <p:nvPr/>
        </p:nvSpPr>
        <p:spPr bwMode="auto">
          <a:xfrm>
            <a:off x="812800" y="5181605"/>
            <a:ext cx="4572000" cy="646331"/>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000000"/>
                </a:solidFill>
              </a:rPr>
              <a:t>GPA is projecting 95% of Energy from Baseload Units for the Current LEAC.</a:t>
            </a:r>
          </a:p>
        </p:txBody>
      </p:sp>
    </p:spTree>
    <p:extLst>
      <p:ext uri="{BB962C8B-B14F-4D97-AF65-F5344CB8AC3E}">
        <p14:creationId xmlns:p14="http://schemas.microsoft.com/office/powerpoint/2010/main" val="230405172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FF79D3E-0B0C-49A0-BBA0-4C84AB9435E1}" type="slidenum">
              <a:rPr lang="en-US">
                <a:solidFill>
                  <a:srgbClr val="000000"/>
                </a:solidFill>
              </a:rPr>
              <a:pPr/>
              <a:t>43</a:t>
            </a:fld>
            <a:endParaRPr lang="en-US">
              <a:solidFill>
                <a:srgbClr val="000000"/>
              </a:solidFill>
            </a:endParaRPr>
          </a:p>
        </p:txBody>
      </p:sp>
      <p:graphicFrame>
        <p:nvGraphicFramePr>
          <p:cNvPr id="126978" name="Object 1026"/>
          <p:cNvGraphicFramePr>
            <a:graphicFrameLocks noGrp="1" noChangeAspect="1"/>
          </p:cNvGraphicFramePr>
          <p:nvPr>
            <p:ph idx="4294967295"/>
          </p:nvPr>
        </p:nvGraphicFramePr>
        <p:xfrm>
          <a:off x="914400" y="381000"/>
          <a:ext cx="8026400" cy="6019800"/>
        </p:xfrm>
        <a:graphic>
          <a:graphicData uri="http://schemas.openxmlformats.org/presentationml/2006/ole">
            <mc:AlternateContent xmlns:mc="http://schemas.openxmlformats.org/markup-compatibility/2006">
              <mc:Choice xmlns:v="urn:schemas-microsoft-com:vml" Requires="v">
                <p:oleObj spid="_x0000_s7171" name="Chart" r:id="rId4" imgW="10648980" imgH="10648980" progId="Excel.Chart.8">
                  <p:embed/>
                </p:oleObj>
              </mc:Choice>
              <mc:Fallback>
                <p:oleObj name="Chart" r:id="rId4" imgW="10648980" imgH="1064898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1000"/>
                        <a:ext cx="8026400" cy="601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79" name="Text Box 1027"/>
          <p:cNvSpPr txBox="1">
            <a:spLocks noChangeArrowheads="1"/>
          </p:cNvSpPr>
          <p:nvPr/>
        </p:nvSpPr>
        <p:spPr bwMode="auto">
          <a:xfrm>
            <a:off x="9042400" y="1905004"/>
            <a:ext cx="2844800" cy="1200329"/>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000000"/>
                </a:solidFill>
              </a:rPr>
              <a:t>GPA is projecting 95% of Energy from Baseload Units for the Current LEAC.</a:t>
            </a:r>
          </a:p>
        </p:txBody>
      </p:sp>
    </p:spTree>
    <p:extLst>
      <p:ext uri="{BB962C8B-B14F-4D97-AF65-F5344CB8AC3E}">
        <p14:creationId xmlns:p14="http://schemas.microsoft.com/office/powerpoint/2010/main" val="175011373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2240DEE-5832-4BF9-A73A-7BDCD918C5B5}" type="slidenum">
              <a:rPr lang="en-US">
                <a:solidFill>
                  <a:srgbClr val="000000"/>
                </a:solidFill>
              </a:rPr>
              <a:pPr/>
              <a:t>44</a:t>
            </a:fld>
            <a:endParaRPr lang="en-US">
              <a:solidFill>
                <a:srgbClr val="000000"/>
              </a:solidFill>
            </a:endParaRPr>
          </a:p>
        </p:txBody>
      </p:sp>
      <p:graphicFrame>
        <p:nvGraphicFramePr>
          <p:cNvPr id="128002" name="Object 1026"/>
          <p:cNvGraphicFramePr>
            <a:graphicFrameLocks noChangeAspect="1"/>
          </p:cNvGraphicFramePr>
          <p:nvPr/>
        </p:nvGraphicFramePr>
        <p:xfrm>
          <a:off x="205317" y="123826"/>
          <a:ext cx="11580283" cy="6138863"/>
        </p:xfrm>
        <a:graphic>
          <a:graphicData uri="http://schemas.openxmlformats.org/presentationml/2006/ole">
            <mc:AlternateContent xmlns:mc="http://schemas.openxmlformats.org/markup-compatibility/2006">
              <mc:Choice xmlns:v="urn:schemas-microsoft-com:vml" Requires="v">
                <p:oleObj spid="_x0000_s8195" name="Chart" r:id="rId4" imgW="10648980" imgH="10648980" progId="Excel.Chart.8">
                  <p:embed/>
                </p:oleObj>
              </mc:Choice>
              <mc:Fallback>
                <p:oleObj name="Chart" r:id="rId4" imgW="10648980" imgH="1064898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17" y="123826"/>
                        <a:ext cx="11580283" cy="613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0776411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C53FF7-901A-4F89-8D49-C58102212DAF}" type="slidenum">
              <a:rPr lang="en-US">
                <a:solidFill>
                  <a:srgbClr val="000000"/>
                </a:solidFill>
              </a:rPr>
              <a:pPr/>
              <a:t>45</a:t>
            </a:fld>
            <a:endParaRPr lang="en-US">
              <a:solidFill>
                <a:srgbClr val="000000"/>
              </a:solidFill>
            </a:endParaRPr>
          </a:p>
        </p:txBody>
      </p:sp>
      <p:sp>
        <p:nvSpPr>
          <p:cNvPr id="20482" name="Rectangle 2"/>
          <p:cNvSpPr>
            <a:spLocks noGrp="1" noChangeArrowheads="1"/>
          </p:cNvSpPr>
          <p:nvPr>
            <p:ph type="title"/>
          </p:nvPr>
        </p:nvSpPr>
        <p:spPr/>
        <p:txBody>
          <a:bodyPr/>
          <a:lstStyle/>
          <a:p>
            <a:r>
              <a:rPr lang="en-US"/>
              <a:t>Alternative Energy Initiatives</a:t>
            </a:r>
          </a:p>
        </p:txBody>
      </p:sp>
      <p:sp>
        <p:nvSpPr>
          <p:cNvPr id="20483" name="Rectangle 3"/>
          <p:cNvSpPr>
            <a:spLocks noGrp="1" noChangeArrowheads="1"/>
          </p:cNvSpPr>
          <p:nvPr>
            <p:ph type="body" idx="1"/>
          </p:nvPr>
        </p:nvSpPr>
        <p:spPr/>
        <p:txBody>
          <a:bodyPr/>
          <a:lstStyle/>
          <a:p>
            <a:pPr>
              <a:lnSpc>
                <a:spcPct val="80000"/>
              </a:lnSpc>
            </a:pPr>
            <a:r>
              <a:rPr lang="en-US" sz="1800"/>
              <a:t>On-going Focus Group of Island Stakeholders</a:t>
            </a:r>
          </a:p>
          <a:p>
            <a:pPr>
              <a:lnSpc>
                <a:spcPct val="80000"/>
              </a:lnSpc>
            </a:pPr>
            <a:r>
              <a:rPr lang="en-US" sz="1800"/>
              <a:t>Monthly Teleconference Between Regional and Federal Stakeholders to Update Territorial Renewable Energy Assessment</a:t>
            </a:r>
          </a:p>
          <a:p>
            <a:pPr>
              <a:lnSpc>
                <a:spcPct val="80000"/>
              </a:lnSpc>
            </a:pPr>
            <a:r>
              <a:rPr lang="en-US" sz="1800"/>
              <a:t>Demand-Side Management</a:t>
            </a:r>
          </a:p>
          <a:p>
            <a:pPr lvl="1">
              <a:lnSpc>
                <a:spcPct val="80000"/>
              </a:lnSpc>
            </a:pPr>
            <a:r>
              <a:rPr lang="en-US" sz="1700"/>
              <a:t>Program Re-design and Re-Deployment</a:t>
            </a:r>
          </a:p>
          <a:p>
            <a:pPr>
              <a:lnSpc>
                <a:spcPct val="80000"/>
              </a:lnSpc>
            </a:pPr>
            <a:r>
              <a:rPr lang="en-US" sz="1800"/>
              <a:t>Sea Water Air Conditioning Project</a:t>
            </a:r>
          </a:p>
          <a:p>
            <a:pPr lvl="1">
              <a:lnSpc>
                <a:spcPct val="80000"/>
              </a:lnSpc>
            </a:pPr>
            <a:r>
              <a:rPr lang="en-US" sz="1700"/>
              <a:t>Detailed Feasibility Study</a:t>
            </a:r>
          </a:p>
          <a:p>
            <a:pPr lvl="1">
              <a:lnSpc>
                <a:spcPct val="80000"/>
              </a:lnSpc>
            </a:pPr>
            <a:r>
              <a:rPr lang="en-US" sz="1700"/>
              <a:t>Projected annual savings of over 3.2 million gallons of imported fuel</a:t>
            </a:r>
          </a:p>
          <a:p>
            <a:pPr>
              <a:lnSpc>
                <a:spcPct val="80000"/>
              </a:lnSpc>
            </a:pPr>
            <a:r>
              <a:rPr lang="en-US" sz="1800"/>
              <a:t>Alternative Fuel Vehicles: Electric Vehicle Initiative</a:t>
            </a:r>
          </a:p>
          <a:p>
            <a:pPr lvl="1">
              <a:lnSpc>
                <a:spcPct val="80000"/>
              </a:lnSpc>
            </a:pPr>
            <a:r>
              <a:rPr lang="en-US" sz="1700"/>
              <a:t>Meter Reader and Field Service Vehicle Pilot</a:t>
            </a:r>
          </a:p>
          <a:p>
            <a:pPr>
              <a:lnSpc>
                <a:spcPct val="80000"/>
              </a:lnSpc>
            </a:pPr>
            <a:r>
              <a:rPr lang="en-US" sz="1800"/>
              <a:t>Feasibility Study for Implementing Wind Turbines at Fadian Point, the Future GPA Industrial Park</a:t>
            </a:r>
          </a:p>
          <a:p>
            <a:pPr>
              <a:lnSpc>
                <a:spcPct val="80000"/>
              </a:lnSpc>
            </a:pPr>
            <a:r>
              <a:rPr lang="en-US" sz="1800"/>
              <a:t>GPA is an Economic Catalyst</a:t>
            </a:r>
          </a:p>
          <a:p>
            <a:pPr lvl="1">
              <a:lnSpc>
                <a:spcPct val="80000"/>
              </a:lnSpc>
            </a:pPr>
            <a:r>
              <a:rPr lang="en-US" sz="1700"/>
              <a:t>Green Power means less dependence on foreign oil</a:t>
            </a:r>
          </a:p>
          <a:p>
            <a:pPr lvl="1">
              <a:lnSpc>
                <a:spcPct val="80000"/>
              </a:lnSpc>
            </a:pPr>
            <a:r>
              <a:rPr lang="en-US" sz="1700"/>
              <a:t>Keep your money multiplying on Guam</a:t>
            </a:r>
          </a:p>
          <a:p>
            <a:pPr>
              <a:lnSpc>
                <a:spcPct val="80000"/>
              </a:lnSpc>
            </a:pPr>
            <a:endParaRPr lang="en-US" sz="1800"/>
          </a:p>
        </p:txBody>
      </p:sp>
    </p:spTree>
    <p:extLst>
      <p:ext uri="{BB962C8B-B14F-4D97-AF65-F5344CB8AC3E}">
        <p14:creationId xmlns:p14="http://schemas.microsoft.com/office/powerpoint/2010/main" val="8168450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F88FD4-536D-4CC1-B76E-AD57EA1D584E}" type="slidenum">
              <a:rPr lang="en-US">
                <a:solidFill>
                  <a:srgbClr val="000000"/>
                </a:solidFill>
              </a:rPr>
              <a:pPr/>
              <a:t>46</a:t>
            </a:fld>
            <a:endParaRPr lang="en-US">
              <a:solidFill>
                <a:srgbClr val="000000"/>
              </a:solidFill>
            </a:endParaRPr>
          </a:p>
        </p:txBody>
      </p:sp>
      <p:sp>
        <p:nvSpPr>
          <p:cNvPr id="82946" name="Rectangle 2"/>
          <p:cNvSpPr>
            <a:spLocks noGrp="1" noChangeArrowheads="1"/>
          </p:cNvSpPr>
          <p:nvPr>
            <p:ph type="title"/>
          </p:nvPr>
        </p:nvSpPr>
        <p:spPr/>
        <p:txBody>
          <a:bodyPr/>
          <a:lstStyle/>
          <a:p>
            <a:r>
              <a:rPr lang="en-US"/>
              <a:t>Sea Water Air Conditioning</a:t>
            </a:r>
          </a:p>
        </p:txBody>
      </p:sp>
      <p:sp>
        <p:nvSpPr>
          <p:cNvPr id="82947" name="Rectangle 3"/>
          <p:cNvSpPr>
            <a:spLocks noGrp="1" noChangeArrowheads="1"/>
          </p:cNvSpPr>
          <p:nvPr>
            <p:ph type="body" idx="1"/>
          </p:nvPr>
        </p:nvSpPr>
        <p:spPr/>
        <p:txBody>
          <a:bodyPr/>
          <a:lstStyle/>
          <a:p>
            <a:pPr>
              <a:lnSpc>
                <a:spcPct val="90000"/>
              </a:lnSpc>
            </a:pPr>
            <a:r>
              <a:rPr lang="en-US"/>
              <a:t>Provides cold air conditioning service to major hotels and business along Tumon Bay, Guam.  </a:t>
            </a:r>
          </a:p>
          <a:p>
            <a:pPr lvl="1">
              <a:lnSpc>
                <a:spcPct val="90000"/>
              </a:lnSpc>
            </a:pPr>
            <a:r>
              <a:rPr lang="en-US"/>
              <a:t>Replaces Electric Chiller Equipment</a:t>
            </a:r>
          </a:p>
          <a:p>
            <a:pPr>
              <a:lnSpc>
                <a:spcPct val="90000"/>
              </a:lnSpc>
            </a:pPr>
            <a:r>
              <a:rPr lang="en-US"/>
              <a:t>The primary benefit is the reduction in fuel oil used by GPA to generate electric energy to operate commercial chilled water air conditioning systems. </a:t>
            </a:r>
          </a:p>
          <a:p>
            <a:pPr>
              <a:lnSpc>
                <a:spcPct val="90000"/>
              </a:lnSpc>
            </a:pPr>
            <a:r>
              <a:rPr lang="en-US"/>
              <a:t>Feasibility Study Kick-Off Meeting May 23, 2005</a:t>
            </a:r>
            <a:endParaRPr lang="en-US" b="1"/>
          </a:p>
        </p:txBody>
      </p:sp>
    </p:spTree>
    <p:extLst>
      <p:ext uri="{BB962C8B-B14F-4D97-AF65-F5344CB8AC3E}">
        <p14:creationId xmlns:p14="http://schemas.microsoft.com/office/powerpoint/2010/main" val="111242637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CC58907-3257-47E2-81CF-BC025D1CAEB7}" type="slidenum">
              <a:rPr lang="en-US">
                <a:solidFill>
                  <a:srgbClr val="000000"/>
                </a:solidFill>
              </a:rPr>
              <a:pPr/>
              <a:t>47</a:t>
            </a:fld>
            <a:endParaRPr lang="en-US">
              <a:solidFill>
                <a:srgbClr val="000000"/>
              </a:solidFill>
            </a:endParaRPr>
          </a:p>
        </p:txBody>
      </p:sp>
      <p:sp>
        <p:nvSpPr>
          <p:cNvPr id="83972" name="Rectangle 4"/>
          <p:cNvSpPr>
            <a:spLocks noGrp="1" noChangeArrowheads="1"/>
          </p:cNvSpPr>
          <p:nvPr>
            <p:ph type="title"/>
          </p:nvPr>
        </p:nvSpPr>
        <p:spPr/>
        <p:txBody>
          <a:bodyPr/>
          <a:lstStyle/>
          <a:p>
            <a:r>
              <a:rPr lang="en-US" sz="3800"/>
              <a:t>Typical Sea Water Air Conditioning System </a:t>
            </a:r>
          </a:p>
        </p:txBody>
      </p:sp>
      <p:pic>
        <p:nvPicPr>
          <p:cNvPr id="83974" name="Picture 6" descr="p-swac1"/>
          <p:cNvPicPr>
            <a:picLocks noGrp="1" noChangeAspect="1" noChangeArrowheads="1"/>
          </p:cNvPicPr>
          <p:nvPr>
            <p:ph idx="1"/>
          </p:nvPr>
        </p:nvPicPr>
        <p:blipFill>
          <a:blip r:embed="rId2" cstate="print"/>
          <a:srcRect/>
          <a:stretch>
            <a:fillRect/>
          </a:stretch>
        </p:blipFill>
        <p:spPr>
          <a:xfrm>
            <a:off x="914400" y="1828800"/>
            <a:ext cx="10769600" cy="3998913"/>
          </a:xfrm>
          <a:noFill/>
          <a:ln/>
        </p:spPr>
      </p:pic>
    </p:spTree>
    <p:extLst>
      <p:ext uri="{BB962C8B-B14F-4D97-AF65-F5344CB8AC3E}">
        <p14:creationId xmlns:p14="http://schemas.microsoft.com/office/powerpoint/2010/main" val="14306698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AD72DB-3EDD-4362-85D9-626AD927174E}" type="slidenum">
              <a:rPr lang="en-US">
                <a:solidFill>
                  <a:srgbClr val="000000"/>
                </a:solidFill>
              </a:rPr>
              <a:pPr/>
              <a:t>48</a:t>
            </a:fld>
            <a:endParaRPr lang="en-US">
              <a:solidFill>
                <a:srgbClr val="000000"/>
              </a:solidFill>
            </a:endParaRPr>
          </a:p>
        </p:txBody>
      </p:sp>
      <p:sp>
        <p:nvSpPr>
          <p:cNvPr id="86022" name="Rectangle 6"/>
          <p:cNvSpPr>
            <a:spLocks noGrp="1" noChangeArrowheads="1"/>
          </p:cNvSpPr>
          <p:nvPr>
            <p:ph type="title"/>
          </p:nvPr>
        </p:nvSpPr>
        <p:spPr/>
        <p:txBody>
          <a:bodyPr/>
          <a:lstStyle/>
          <a:p>
            <a:r>
              <a:rPr lang="en-US" sz="3800"/>
              <a:t>Typical Building Set up using Sea Water Air Conditioning </a:t>
            </a:r>
          </a:p>
        </p:txBody>
      </p:sp>
      <p:pic>
        <p:nvPicPr>
          <p:cNvPr id="86021" name="Picture 5" descr="p-swac2"/>
          <p:cNvPicPr>
            <a:picLocks noGrp="1" noChangeAspect="1" noChangeArrowheads="1"/>
          </p:cNvPicPr>
          <p:nvPr>
            <p:ph idx="1"/>
          </p:nvPr>
        </p:nvPicPr>
        <p:blipFill>
          <a:blip r:embed="rId2" cstate="print"/>
          <a:srcRect/>
          <a:stretch>
            <a:fillRect/>
          </a:stretch>
        </p:blipFill>
        <p:spPr>
          <a:xfrm>
            <a:off x="914400" y="1981200"/>
            <a:ext cx="10566400" cy="2965450"/>
          </a:xfrm>
          <a:noFill/>
          <a:ln/>
        </p:spPr>
      </p:pic>
    </p:spTree>
    <p:extLst>
      <p:ext uri="{BB962C8B-B14F-4D97-AF65-F5344CB8AC3E}">
        <p14:creationId xmlns:p14="http://schemas.microsoft.com/office/powerpoint/2010/main" val="169122031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72928A0-F76C-4F31-9A70-0ABE586E6E09}" type="slidenum">
              <a:rPr lang="en-US">
                <a:solidFill>
                  <a:srgbClr val="000000"/>
                </a:solidFill>
              </a:rPr>
              <a:pPr/>
              <a:t>49</a:t>
            </a:fld>
            <a:endParaRPr lang="en-US">
              <a:solidFill>
                <a:srgbClr val="000000"/>
              </a:solidFill>
            </a:endParaRPr>
          </a:p>
        </p:txBody>
      </p:sp>
      <p:sp>
        <p:nvSpPr>
          <p:cNvPr id="89090" name="Rectangle 2"/>
          <p:cNvSpPr>
            <a:spLocks noGrp="1" noChangeArrowheads="1"/>
          </p:cNvSpPr>
          <p:nvPr>
            <p:ph type="title"/>
          </p:nvPr>
        </p:nvSpPr>
        <p:spPr/>
        <p:txBody>
          <a:bodyPr/>
          <a:lstStyle/>
          <a:p>
            <a:r>
              <a:rPr lang="en-US"/>
              <a:t>Long-Term Strategic Direction</a:t>
            </a:r>
          </a:p>
        </p:txBody>
      </p:sp>
      <p:sp>
        <p:nvSpPr>
          <p:cNvPr id="89091" name="Rectangle 3"/>
          <p:cNvSpPr>
            <a:spLocks noGrp="1" noChangeArrowheads="1"/>
          </p:cNvSpPr>
          <p:nvPr>
            <p:ph type="body" idx="1"/>
          </p:nvPr>
        </p:nvSpPr>
        <p:spPr/>
        <p:txBody>
          <a:bodyPr/>
          <a:lstStyle/>
          <a:p>
            <a:pPr lvl="1"/>
            <a:r>
              <a:rPr lang="en-US"/>
              <a:t>Renewable Energy</a:t>
            </a:r>
          </a:p>
          <a:p>
            <a:pPr lvl="1"/>
            <a:r>
              <a:rPr lang="en-US"/>
              <a:t>Energy Efficiency</a:t>
            </a:r>
          </a:p>
          <a:p>
            <a:pPr lvl="1"/>
            <a:r>
              <a:rPr lang="en-US"/>
              <a:t>Underground Initiative</a:t>
            </a:r>
          </a:p>
          <a:p>
            <a:pPr lvl="1"/>
            <a:r>
              <a:rPr lang="en-US"/>
              <a:t>Utility Planning</a:t>
            </a:r>
          </a:p>
          <a:p>
            <a:pPr lvl="1"/>
            <a:endParaRPr lang="en-US"/>
          </a:p>
        </p:txBody>
      </p:sp>
    </p:spTree>
    <p:extLst>
      <p:ext uri="{BB962C8B-B14F-4D97-AF65-F5344CB8AC3E}">
        <p14:creationId xmlns:p14="http://schemas.microsoft.com/office/powerpoint/2010/main" val="32833484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bg1"/>
                </a:solidFill>
                <a:latin typeface="Algerian" panose="04020705040A02060702" pitchFamily="82" charset="0"/>
              </a:rPr>
              <a:t>Plenary session IV</a:t>
            </a:r>
            <a:br>
              <a:rPr lang="en-US" dirty="0">
                <a:solidFill>
                  <a:schemeClr val="bg1"/>
                </a:solidFill>
                <a:latin typeface="Algerian" panose="04020705040A02060702" pitchFamily="82" charset="0"/>
              </a:rPr>
            </a:br>
            <a:r>
              <a:rPr lang="en-US" sz="2000" dirty="0">
                <a:solidFill>
                  <a:schemeClr val="bg1"/>
                </a:solidFill>
                <a:latin typeface="Algerian" panose="04020705040A02060702" pitchFamily="82" charset="0"/>
              </a:rPr>
              <a:t>(Critical Infrastructure and Disaster Preparedness planning)</a:t>
            </a:r>
            <a:endParaRPr lang="en-US" sz="2000" dirty="0"/>
          </a:p>
        </p:txBody>
      </p:sp>
      <p:sp>
        <p:nvSpPr>
          <p:cNvPr id="3" name="Content Placeholder 2"/>
          <p:cNvSpPr>
            <a:spLocks noGrp="1"/>
          </p:cNvSpPr>
          <p:nvPr>
            <p:ph idx="1"/>
          </p:nvPr>
        </p:nvSpPr>
        <p:spPr/>
        <p:txBody>
          <a:bodyPr/>
          <a:lstStyle/>
          <a:p>
            <a:pPr marL="0" indent="0" algn="ctr">
              <a:buNone/>
            </a:pPr>
            <a:endParaRPr lang="en-US" sz="3200" b="1" u="sng" dirty="0" smtClean="0"/>
          </a:p>
          <a:p>
            <a:pPr marL="0" indent="0" algn="ctr">
              <a:buNone/>
            </a:pPr>
            <a:r>
              <a:rPr lang="en-US" sz="5600" b="1" u="sng" dirty="0" err="1" smtClean="0"/>
              <a:t>Pilar</a:t>
            </a:r>
            <a:r>
              <a:rPr lang="en-US" sz="5600" b="1" u="sng" dirty="0" smtClean="0"/>
              <a:t> </a:t>
            </a:r>
            <a:r>
              <a:rPr lang="en-US" sz="5600" b="1" u="sng" dirty="0" err="1"/>
              <a:t>Carbullido</a:t>
            </a:r>
            <a:endParaRPr lang="en-US" sz="5600" b="1" u="sng" dirty="0"/>
          </a:p>
          <a:p>
            <a:pPr marL="0" indent="0" algn="ctr">
              <a:buNone/>
            </a:pPr>
            <a:r>
              <a:rPr lang="en-US" sz="3200" dirty="0"/>
              <a:t>Program </a:t>
            </a:r>
            <a:r>
              <a:rPr lang="en-US" sz="3200" dirty="0" err="1"/>
              <a:t>Cooridnator</a:t>
            </a:r>
            <a:r>
              <a:rPr lang="en-US" sz="3200" dirty="0"/>
              <a:t> III</a:t>
            </a:r>
          </a:p>
          <a:p>
            <a:pPr marL="0" indent="0" algn="ctr">
              <a:buNone/>
            </a:pPr>
            <a:r>
              <a:rPr lang="en-US" sz="3200" dirty="0"/>
              <a:t>Guam Homeland Security/Office of Civil Defense</a:t>
            </a:r>
          </a:p>
          <a:p>
            <a:pPr marL="0" indent="0" algn="ctr">
              <a:buNone/>
            </a:pPr>
            <a:endParaRPr lang="en-US" dirty="0"/>
          </a:p>
        </p:txBody>
      </p:sp>
    </p:spTree>
    <p:extLst>
      <p:ext uri="{BB962C8B-B14F-4D97-AF65-F5344CB8AC3E}">
        <p14:creationId xmlns:p14="http://schemas.microsoft.com/office/powerpoint/2010/main" val="338734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9"/>
          <p:cNvSpPr>
            <a:spLocks noGrp="1" noChangeArrowheads="1"/>
          </p:cNvSpPr>
          <p:nvPr>
            <p:ph type="sldNum" sz="quarter" idx="4"/>
          </p:nvPr>
        </p:nvSpPr>
        <p:spPr/>
        <p:txBody>
          <a:bodyPr/>
          <a:lstStyle/>
          <a:p>
            <a:fld id="{995A884F-A4AF-4037-AE0C-4BFABD32D03C}" type="slidenum">
              <a:rPr lang="en-US">
                <a:solidFill>
                  <a:srgbClr val="000000"/>
                </a:solidFill>
              </a:rPr>
              <a:pPr/>
              <a:t>50</a:t>
            </a:fld>
            <a:endParaRPr lang="en-US">
              <a:solidFill>
                <a:srgbClr val="000000"/>
              </a:solidFill>
            </a:endParaRPr>
          </a:p>
        </p:txBody>
      </p:sp>
      <p:sp>
        <p:nvSpPr>
          <p:cNvPr id="101383" name="Rectangle 7"/>
          <p:cNvSpPr>
            <a:spLocks noGrp="1" noChangeArrowheads="1"/>
          </p:cNvSpPr>
          <p:nvPr>
            <p:ph type="ctrTitle"/>
          </p:nvPr>
        </p:nvSpPr>
        <p:spPr/>
        <p:txBody>
          <a:bodyPr/>
          <a:lstStyle/>
          <a:p>
            <a:endParaRPr lang="en-US"/>
          </a:p>
        </p:txBody>
      </p:sp>
      <p:sp>
        <p:nvSpPr>
          <p:cNvPr id="101381" name="Rectangle 5"/>
          <p:cNvSpPr>
            <a:spLocks noGrp="1" noChangeArrowheads="1"/>
          </p:cNvSpPr>
          <p:nvPr>
            <p:ph type="subTitle" idx="1"/>
          </p:nvPr>
        </p:nvSpPr>
        <p:spPr/>
        <p:txBody>
          <a:bodyPr/>
          <a:lstStyle/>
          <a:p>
            <a:r>
              <a:rPr lang="en-US"/>
              <a:t>Integrated Resource Plan</a:t>
            </a:r>
          </a:p>
          <a:p>
            <a:r>
              <a:rPr lang="en-US"/>
              <a:t>FY 1999</a:t>
            </a:r>
          </a:p>
        </p:txBody>
      </p:sp>
    </p:spTree>
    <p:extLst>
      <p:ext uri="{BB962C8B-B14F-4D97-AF65-F5344CB8AC3E}">
        <p14:creationId xmlns:p14="http://schemas.microsoft.com/office/powerpoint/2010/main" val="189286260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C94971B-DFB5-4FAC-BE77-0E49320446D0}" type="slidenum">
              <a:rPr lang="en-US">
                <a:solidFill>
                  <a:srgbClr val="000000"/>
                </a:solidFill>
              </a:rPr>
              <a:pPr/>
              <a:t>51</a:t>
            </a:fld>
            <a:endParaRPr lang="en-US">
              <a:solidFill>
                <a:srgbClr val="000000"/>
              </a:solidFill>
            </a:endParaRPr>
          </a:p>
        </p:txBody>
      </p:sp>
      <p:sp>
        <p:nvSpPr>
          <p:cNvPr id="105478" name="Rectangle 6"/>
          <p:cNvSpPr>
            <a:spLocks noGrp="1" noChangeArrowheads="1"/>
          </p:cNvSpPr>
          <p:nvPr>
            <p:ph type="title"/>
          </p:nvPr>
        </p:nvSpPr>
        <p:spPr/>
        <p:txBody>
          <a:bodyPr/>
          <a:lstStyle/>
          <a:p>
            <a:r>
              <a:rPr lang="en-US"/>
              <a:t>Load Forecast</a:t>
            </a:r>
          </a:p>
        </p:txBody>
      </p:sp>
      <p:graphicFrame>
        <p:nvGraphicFramePr>
          <p:cNvPr id="150528" name="Object 0"/>
          <p:cNvGraphicFramePr>
            <a:graphicFrameLocks noGrp="1" noChangeAspect="1"/>
          </p:cNvGraphicFramePr>
          <p:nvPr>
            <p:ph idx="1"/>
          </p:nvPr>
        </p:nvGraphicFramePr>
        <p:xfrm>
          <a:off x="812800" y="1524003"/>
          <a:ext cx="10363200" cy="3878263"/>
        </p:xfrm>
        <a:graphic>
          <a:graphicData uri="http://schemas.openxmlformats.org/presentationml/2006/ole">
            <mc:AlternateContent xmlns:mc="http://schemas.openxmlformats.org/markup-compatibility/2006">
              <mc:Choice xmlns:v="urn:schemas-microsoft-com:vml" Requires="v">
                <p:oleObj spid="_x0000_s9219" name="Bitmap Image" r:id="rId3" imgW="5001323" imgH="2495238" progId="Paint.Picture">
                  <p:embed/>
                </p:oleObj>
              </mc:Choice>
              <mc:Fallback>
                <p:oleObj name="Bitmap Image" r:id="rId3" imgW="5001323" imgH="249523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524003"/>
                        <a:ext cx="10363200" cy="387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0117911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5A2E9B-DE00-4C38-BE35-822DB6E22816}" type="slidenum">
              <a:rPr lang="en-US">
                <a:solidFill>
                  <a:srgbClr val="000000"/>
                </a:solidFill>
              </a:rPr>
              <a:pPr/>
              <a:t>52</a:t>
            </a:fld>
            <a:endParaRPr lang="en-US">
              <a:solidFill>
                <a:srgbClr val="000000"/>
              </a:solidFill>
            </a:endParaRPr>
          </a:p>
        </p:txBody>
      </p:sp>
      <p:sp>
        <p:nvSpPr>
          <p:cNvPr id="108546" name="Rectangle 2"/>
          <p:cNvSpPr>
            <a:spLocks noGrp="1" noChangeArrowheads="1"/>
          </p:cNvSpPr>
          <p:nvPr>
            <p:ph type="title"/>
          </p:nvPr>
        </p:nvSpPr>
        <p:spPr/>
        <p:txBody>
          <a:bodyPr/>
          <a:lstStyle/>
          <a:p>
            <a:r>
              <a:rPr lang="en-US"/>
              <a:t>Sales Forecast</a:t>
            </a:r>
          </a:p>
        </p:txBody>
      </p:sp>
      <p:graphicFrame>
        <p:nvGraphicFramePr>
          <p:cNvPr id="151552" name="Object 0"/>
          <p:cNvGraphicFramePr>
            <a:graphicFrameLocks noGrp="1" noChangeAspect="1"/>
          </p:cNvGraphicFramePr>
          <p:nvPr>
            <p:ph idx="1"/>
          </p:nvPr>
        </p:nvGraphicFramePr>
        <p:xfrm>
          <a:off x="1016001" y="1524000"/>
          <a:ext cx="9823451" cy="4530725"/>
        </p:xfrm>
        <a:graphic>
          <a:graphicData uri="http://schemas.openxmlformats.org/presentationml/2006/ole">
            <mc:AlternateContent xmlns:mc="http://schemas.openxmlformats.org/markup-compatibility/2006">
              <mc:Choice xmlns:v="urn:schemas-microsoft-com:vml" Requires="v">
                <p:oleObj spid="_x0000_s10243" name="Bitmap Image" r:id="rId3" imgW="8752381" imgH="5380952" progId="Paint.Picture">
                  <p:embed/>
                </p:oleObj>
              </mc:Choice>
              <mc:Fallback>
                <p:oleObj name="Bitmap Image" r:id="rId3" imgW="8752381" imgH="538095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1" y="1524000"/>
                        <a:ext cx="9823451"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57954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FC0794-6A8F-4388-82F7-F2C94F43EF90}" type="slidenum">
              <a:rPr lang="en-US">
                <a:solidFill>
                  <a:srgbClr val="000000"/>
                </a:solidFill>
              </a:rPr>
              <a:pPr/>
              <a:t>53</a:t>
            </a:fld>
            <a:endParaRPr lang="en-US">
              <a:solidFill>
                <a:srgbClr val="000000"/>
              </a:solidFill>
            </a:endParaRPr>
          </a:p>
        </p:txBody>
      </p:sp>
      <p:sp>
        <p:nvSpPr>
          <p:cNvPr id="111618" name="Rectangle 2"/>
          <p:cNvSpPr>
            <a:spLocks noGrp="1" noChangeArrowheads="1"/>
          </p:cNvSpPr>
          <p:nvPr>
            <p:ph type="title"/>
          </p:nvPr>
        </p:nvSpPr>
        <p:spPr/>
        <p:txBody>
          <a:bodyPr/>
          <a:lstStyle/>
          <a:p>
            <a:r>
              <a:rPr lang="en-US"/>
              <a:t>Generation Expansion Plan</a:t>
            </a:r>
          </a:p>
        </p:txBody>
      </p:sp>
      <p:graphicFrame>
        <p:nvGraphicFramePr>
          <p:cNvPr id="152576" name="Object 0"/>
          <p:cNvGraphicFramePr>
            <a:graphicFrameLocks noGrp="1" noChangeAspect="1"/>
          </p:cNvGraphicFramePr>
          <p:nvPr>
            <p:ph idx="1"/>
          </p:nvPr>
        </p:nvGraphicFramePr>
        <p:xfrm>
          <a:off x="812800" y="1600205"/>
          <a:ext cx="10363200" cy="4791075"/>
        </p:xfrm>
        <a:graphic>
          <a:graphicData uri="http://schemas.openxmlformats.org/presentationml/2006/ole">
            <mc:AlternateContent xmlns:mc="http://schemas.openxmlformats.org/markup-compatibility/2006">
              <mc:Choice xmlns:v="urn:schemas-microsoft-com:vml" Requires="v">
                <p:oleObj spid="_x0000_s11267" name="Bitmap Image" r:id="rId3" imgW="7478169" imgH="4610744" progId="Paint.Picture">
                  <p:embed/>
                </p:oleObj>
              </mc:Choice>
              <mc:Fallback>
                <p:oleObj name="Bitmap Image" r:id="rId3" imgW="7478169" imgH="461074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600205"/>
                        <a:ext cx="103632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7582378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fld id="{E59E6A48-C793-4CCE-81D0-D7E11C8B0CAE}" type="slidenum">
              <a:rPr lang="en-US">
                <a:solidFill>
                  <a:srgbClr val="000000"/>
                </a:solidFill>
              </a:rPr>
              <a:pPr/>
              <a:t>54</a:t>
            </a:fld>
            <a:endParaRPr lang="en-US">
              <a:solidFill>
                <a:srgbClr val="000000"/>
              </a:solidFill>
            </a:endParaRPr>
          </a:p>
        </p:txBody>
      </p:sp>
      <p:sp>
        <p:nvSpPr>
          <p:cNvPr id="114690" name="Rectangle 2"/>
          <p:cNvSpPr>
            <a:spLocks noGrp="1" noChangeArrowheads="1"/>
          </p:cNvSpPr>
          <p:nvPr>
            <p:ph type="title"/>
          </p:nvPr>
        </p:nvSpPr>
        <p:spPr>
          <a:xfrm>
            <a:off x="914400" y="304800"/>
            <a:ext cx="10363200" cy="609600"/>
          </a:xfrm>
        </p:spPr>
        <p:txBody>
          <a:bodyPr/>
          <a:lstStyle/>
          <a:p>
            <a:r>
              <a:rPr lang="en-US" sz="3400"/>
              <a:t>Major Accomplishments FY 2004</a:t>
            </a:r>
          </a:p>
        </p:txBody>
      </p:sp>
      <p:sp>
        <p:nvSpPr>
          <p:cNvPr id="114691" name="Rectangle 3"/>
          <p:cNvSpPr>
            <a:spLocks noGrp="1" noChangeArrowheads="1"/>
          </p:cNvSpPr>
          <p:nvPr>
            <p:ph type="body" sz="half" idx="1"/>
          </p:nvPr>
        </p:nvSpPr>
        <p:spPr>
          <a:xfrm>
            <a:off x="304800" y="3124200"/>
            <a:ext cx="4267200" cy="762000"/>
          </a:xfrm>
        </p:spPr>
        <p:txBody>
          <a:bodyPr/>
          <a:lstStyle/>
          <a:p>
            <a:pPr>
              <a:buFont typeface="Wingdings" pitchFamily="2" charset="2"/>
              <a:buNone/>
            </a:pPr>
            <a:r>
              <a:rPr lang="en-US" sz="1600" b="1"/>
              <a:t>Harmon Substation Protection Upgrade Project ($1.42M)</a:t>
            </a:r>
          </a:p>
        </p:txBody>
      </p:sp>
      <p:sp>
        <p:nvSpPr>
          <p:cNvPr id="114692" name="Rectangle 4"/>
          <p:cNvSpPr>
            <a:spLocks noGrp="1" noChangeArrowheads="1"/>
          </p:cNvSpPr>
          <p:nvPr>
            <p:ph type="body" sz="half" idx="2"/>
          </p:nvPr>
        </p:nvSpPr>
        <p:spPr>
          <a:xfrm>
            <a:off x="6908800" y="3124200"/>
            <a:ext cx="4470400" cy="503238"/>
          </a:xfrm>
        </p:spPr>
        <p:txBody>
          <a:bodyPr/>
          <a:lstStyle/>
          <a:p>
            <a:pPr>
              <a:lnSpc>
                <a:spcPct val="90000"/>
              </a:lnSpc>
              <a:buFont typeface="Wingdings" pitchFamily="2" charset="2"/>
              <a:buNone/>
            </a:pPr>
            <a:r>
              <a:rPr lang="en-US" sz="1600" b="1"/>
              <a:t>Barrigada to Talofofo 34.5 kV Line Upgrade ($1.9M)</a:t>
            </a:r>
          </a:p>
        </p:txBody>
      </p:sp>
      <p:pic>
        <p:nvPicPr>
          <p:cNvPr id="114693" name="Picture 5" descr="BarrigadaPulantatX247X140"/>
          <p:cNvPicPr>
            <a:picLocks noChangeAspect="1" noChangeArrowheads="1"/>
          </p:cNvPicPr>
          <p:nvPr/>
        </p:nvPicPr>
        <p:blipFill>
          <a:blip r:embed="rId2" cstate="print"/>
          <a:srcRect/>
          <a:stretch>
            <a:fillRect/>
          </a:stretch>
        </p:blipFill>
        <p:spPr bwMode="auto">
          <a:xfrm>
            <a:off x="7010400" y="990600"/>
            <a:ext cx="3759200" cy="2114550"/>
          </a:xfrm>
          <a:prstGeom prst="rect">
            <a:avLst/>
          </a:prstGeom>
          <a:noFill/>
        </p:spPr>
      </p:pic>
      <p:pic>
        <p:nvPicPr>
          <p:cNvPr id="114694" name="Picture 6" descr="DSC00313"/>
          <p:cNvPicPr>
            <a:picLocks noChangeAspect="1" noChangeArrowheads="1"/>
          </p:cNvPicPr>
          <p:nvPr/>
        </p:nvPicPr>
        <p:blipFill>
          <a:blip r:embed="rId3" cstate="print"/>
          <a:srcRect/>
          <a:stretch>
            <a:fillRect/>
          </a:stretch>
        </p:blipFill>
        <p:spPr bwMode="auto">
          <a:xfrm>
            <a:off x="711200" y="1066800"/>
            <a:ext cx="3556000" cy="2000250"/>
          </a:xfrm>
          <a:prstGeom prst="rect">
            <a:avLst/>
          </a:prstGeom>
          <a:noFill/>
        </p:spPr>
      </p:pic>
      <p:sp>
        <p:nvSpPr>
          <p:cNvPr id="114695" name="Rectangle 7"/>
          <p:cNvSpPr>
            <a:spLocks noChangeArrowheads="1"/>
          </p:cNvSpPr>
          <p:nvPr/>
        </p:nvSpPr>
        <p:spPr bwMode="auto">
          <a:xfrm>
            <a:off x="1422400" y="5943600"/>
            <a:ext cx="4267200" cy="762000"/>
          </a:xfrm>
          <a:prstGeom prst="rect">
            <a:avLst/>
          </a:prstGeom>
          <a:noFill/>
          <a:ln w="9525">
            <a:noFill/>
            <a:miter lim="800000"/>
            <a:headEnd/>
            <a:tailEnd/>
          </a:ln>
          <a:effectLst/>
        </p:spPr>
        <p:txBody>
          <a:bodyPr/>
          <a:lstStyle/>
          <a:p>
            <a:pPr marL="342900" indent="-342900" fontAlgn="base">
              <a:spcBef>
                <a:spcPct val="20000"/>
              </a:spcBef>
              <a:spcAft>
                <a:spcPct val="0"/>
              </a:spcAft>
              <a:buClr>
                <a:srgbClr val="FF0000"/>
              </a:buClr>
              <a:buSzPct val="80000"/>
              <a:buFont typeface="Wingdings" pitchFamily="2" charset="2"/>
              <a:buNone/>
            </a:pPr>
            <a:r>
              <a:rPr lang="en-US" b="1">
                <a:solidFill>
                  <a:srgbClr val="000000"/>
                </a:solidFill>
                <a:latin typeface="Times New Roman" pitchFamily="18" charset="0"/>
              </a:rPr>
              <a:t>115 kV Access Road Upgrade and Repair ($1.98M)</a:t>
            </a:r>
          </a:p>
        </p:txBody>
      </p:sp>
      <p:sp>
        <p:nvSpPr>
          <p:cNvPr id="114696" name="Rectangle 8"/>
          <p:cNvSpPr>
            <a:spLocks noChangeArrowheads="1"/>
          </p:cNvSpPr>
          <p:nvPr/>
        </p:nvSpPr>
        <p:spPr bwMode="auto">
          <a:xfrm>
            <a:off x="5791200" y="6096000"/>
            <a:ext cx="5791200" cy="762000"/>
          </a:xfrm>
          <a:prstGeom prst="rect">
            <a:avLst/>
          </a:prstGeom>
          <a:noFill/>
          <a:ln w="9525">
            <a:noFill/>
            <a:miter lim="800000"/>
            <a:headEnd/>
            <a:tailEnd/>
          </a:ln>
          <a:effectLst/>
        </p:spPr>
        <p:txBody>
          <a:bodyPr/>
          <a:lstStyle/>
          <a:p>
            <a:pPr marL="342900" indent="-342900" fontAlgn="base">
              <a:spcBef>
                <a:spcPct val="20000"/>
              </a:spcBef>
              <a:spcAft>
                <a:spcPct val="0"/>
              </a:spcAft>
              <a:buClr>
                <a:srgbClr val="FF0000"/>
              </a:buClr>
              <a:buSzPct val="80000"/>
              <a:buFont typeface="Wingdings" pitchFamily="2" charset="2"/>
              <a:buNone/>
            </a:pPr>
            <a:r>
              <a:rPr lang="en-US" b="1">
                <a:solidFill>
                  <a:srgbClr val="000000"/>
                </a:solidFill>
                <a:latin typeface="Times New Roman" pitchFamily="18" charset="0"/>
              </a:rPr>
              <a:t>Tumon Beautification Project – Under-Ground Power Conversion ($4.7M)</a:t>
            </a:r>
          </a:p>
        </p:txBody>
      </p:sp>
      <p:pic>
        <p:nvPicPr>
          <p:cNvPr id="114697" name="Picture 9" descr="MVC-006S"/>
          <p:cNvPicPr>
            <a:picLocks noChangeAspect="1" noChangeArrowheads="1"/>
          </p:cNvPicPr>
          <p:nvPr/>
        </p:nvPicPr>
        <p:blipFill>
          <a:blip r:embed="rId4" cstate="print"/>
          <a:srcRect/>
          <a:stretch>
            <a:fillRect/>
          </a:stretch>
        </p:blipFill>
        <p:spPr bwMode="auto">
          <a:xfrm>
            <a:off x="6807200" y="3943350"/>
            <a:ext cx="3657600" cy="2057400"/>
          </a:xfrm>
          <a:prstGeom prst="rect">
            <a:avLst/>
          </a:prstGeom>
          <a:noFill/>
        </p:spPr>
      </p:pic>
      <p:pic>
        <p:nvPicPr>
          <p:cNvPr id="114698" name="Picture 10" descr="MVC-013F"/>
          <p:cNvPicPr>
            <a:picLocks noChangeAspect="1" noChangeArrowheads="1"/>
          </p:cNvPicPr>
          <p:nvPr/>
        </p:nvPicPr>
        <p:blipFill>
          <a:blip r:embed="rId5" cstate="print"/>
          <a:srcRect/>
          <a:stretch>
            <a:fillRect/>
          </a:stretch>
        </p:blipFill>
        <p:spPr bwMode="auto">
          <a:xfrm>
            <a:off x="1117600" y="3714754"/>
            <a:ext cx="3962400" cy="2227263"/>
          </a:xfrm>
          <a:prstGeom prst="rect">
            <a:avLst/>
          </a:prstGeom>
          <a:noFill/>
        </p:spPr>
      </p:pic>
    </p:spTree>
    <p:extLst>
      <p:ext uri="{BB962C8B-B14F-4D97-AF65-F5344CB8AC3E}">
        <p14:creationId xmlns:p14="http://schemas.microsoft.com/office/powerpoint/2010/main" val="820391452"/>
      </p:ext>
    </p:extLst>
  </p:cSld>
  <p:clrMapOvr>
    <a:masterClrMapping/>
  </p:clrMapOvr>
  <p:transition advTm="5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6C78B0BE-C4B1-425C-9BD7-F0480E12448B}" type="slidenum">
              <a:rPr lang="en-US">
                <a:solidFill>
                  <a:srgbClr val="000000"/>
                </a:solidFill>
              </a:rPr>
              <a:pPr/>
              <a:t>55</a:t>
            </a:fld>
            <a:endParaRPr lang="en-US">
              <a:solidFill>
                <a:srgbClr val="000000"/>
              </a:solidFill>
            </a:endParaRPr>
          </a:p>
        </p:txBody>
      </p:sp>
      <p:sp>
        <p:nvSpPr>
          <p:cNvPr id="115714" name="Rectangle 2"/>
          <p:cNvSpPr>
            <a:spLocks noGrp="1" noChangeArrowheads="1"/>
          </p:cNvSpPr>
          <p:nvPr>
            <p:ph type="title"/>
          </p:nvPr>
        </p:nvSpPr>
        <p:spPr/>
        <p:txBody>
          <a:bodyPr/>
          <a:lstStyle/>
          <a:p>
            <a:r>
              <a:rPr lang="en-US"/>
              <a:t>Major Projects Underway</a:t>
            </a:r>
          </a:p>
        </p:txBody>
      </p:sp>
      <p:sp>
        <p:nvSpPr>
          <p:cNvPr id="115715" name="Rectangle 3"/>
          <p:cNvSpPr>
            <a:spLocks noGrp="1" noChangeArrowheads="1"/>
          </p:cNvSpPr>
          <p:nvPr>
            <p:ph type="subTitle" idx="4294967295"/>
          </p:nvPr>
        </p:nvSpPr>
        <p:spPr>
          <a:xfrm>
            <a:off x="1828800" y="6084899"/>
            <a:ext cx="10363200" cy="434975"/>
          </a:xfrm>
        </p:spPr>
        <p:txBody>
          <a:bodyPr/>
          <a:lstStyle/>
          <a:p>
            <a:pPr marL="0" indent="0" algn="ctr">
              <a:buFont typeface="Wingdings" pitchFamily="2" charset="2"/>
              <a:buNone/>
            </a:pPr>
            <a:r>
              <a:rPr lang="en-US" sz="1800" b="1">
                <a:cs typeface="Times New Roman" pitchFamily="18" charset="0"/>
              </a:rPr>
              <a:t>Harmon to Tumon 34.5 kV Underground Line Conversion </a:t>
            </a:r>
          </a:p>
          <a:p>
            <a:pPr marL="0" indent="0" algn="ctr">
              <a:buFont typeface="Wingdings" pitchFamily="2" charset="2"/>
              <a:buNone/>
            </a:pPr>
            <a:r>
              <a:rPr lang="en-US" sz="1800" b="1">
                <a:cs typeface="Times New Roman" pitchFamily="18" charset="0"/>
              </a:rPr>
              <a:t>1426 Grant</a:t>
            </a:r>
            <a:endParaRPr lang="en-US" sz="1800"/>
          </a:p>
        </p:txBody>
      </p:sp>
      <p:sp>
        <p:nvSpPr>
          <p:cNvPr id="115716" name="Rectangle 4"/>
          <p:cNvSpPr>
            <a:spLocks noChangeArrowheads="1"/>
          </p:cNvSpPr>
          <p:nvPr/>
        </p:nvSpPr>
        <p:spPr bwMode="auto">
          <a:xfrm>
            <a:off x="-285745" y="738188"/>
            <a:ext cx="12192001"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graphicFrame>
        <p:nvGraphicFramePr>
          <p:cNvPr id="153600" name="Object 0"/>
          <p:cNvGraphicFramePr>
            <a:graphicFrameLocks noChangeAspect="1"/>
          </p:cNvGraphicFramePr>
          <p:nvPr/>
        </p:nvGraphicFramePr>
        <p:xfrm>
          <a:off x="2946400" y="1828800"/>
          <a:ext cx="6299200" cy="4089400"/>
        </p:xfrm>
        <a:graphic>
          <a:graphicData uri="http://schemas.openxmlformats.org/presentationml/2006/ole">
            <mc:AlternateContent xmlns:mc="http://schemas.openxmlformats.org/markup-compatibility/2006">
              <mc:Choice xmlns:v="urn:schemas-microsoft-com:vml" Requires="v">
                <p:oleObj spid="_x0000_s12291" r:id="rId3" imgW="6915150" imgH="3895725" progId="AutoCAD.Drawing.15">
                  <p:embed/>
                </p:oleObj>
              </mc:Choice>
              <mc:Fallback>
                <p:oleObj r:id="rId3" imgW="6915150" imgH="3895725" progId="AutoCAD.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8326" r="16699"/>
                      <a:stretch>
                        <a:fillRect/>
                      </a:stretch>
                    </p:blipFill>
                    <p:spPr bwMode="auto">
                      <a:xfrm>
                        <a:off x="2946400" y="1828800"/>
                        <a:ext cx="6299200" cy="408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61805360"/>
      </p:ext>
    </p:extLst>
  </p:cSld>
  <p:clrMapOvr>
    <a:masterClrMapping/>
  </p:clrMapOvr>
  <p:transition advTm="5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869FB81B-39CE-4A54-8592-916E6194DF6B}" type="slidenum">
              <a:rPr lang="en-US">
                <a:solidFill>
                  <a:srgbClr val="000000"/>
                </a:solidFill>
              </a:rPr>
              <a:pPr/>
              <a:t>56</a:t>
            </a:fld>
            <a:endParaRPr lang="en-US">
              <a:solidFill>
                <a:srgbClr val="000000"/>
              </a:solidFill>
            </a:endParaRPr>
          </a:p>
        </p:txBody>
      </p:sp>
      <p:sp>
        <p:nvSpPr>
          <p:cNvPr id="116738" name="Rectangle 2"/>
          <p:cNvSpPr>
            <a:spLocks noGrp="1" noChangeArrowheads="1"/>
          </p:cNvSpPr>
          <p:nvPr>
            <p:ph type="title"/>
          </p:nvPr>
        </p:nvSpPr>
        <p:spPr/>
        <p:txBody>
          <a:bodyPr/>
          <a:lstStyle/>
          <a:p>
            <a:r>
              <a:rPr lang="en-US"/>
              <a:t>Major Projects Underway</a:t>
            </a:r>
          </a:p>
        </p:txBody>
      </p:sp>
      <p:sp>
        <p:nvSpPr>
          <p:cNvPr id="116739" name="Rectangle 3"/>
          <p:cNvSpPr>
            <a:spLocks noGrp="1" noChangeArrowheads="1"/>
          </p:cNvSpPr>
          <p:nvPr>
            <p:ph type="subTitle" idx="4294967295"/>
          </p:nvPr>
        </p:nvSpPr>
        <p:spPr>
          <a:xfrm>
            <a:off x="812800" y="5986474"/>
            <a:ext cx="10363200" cy="871537"/>
          </a:xfrm>
        </p:spPr>
        <p:txBody>
          <a:bodyPr/>
          <a:lstStyle/>
          <a:p>
            <a:pPr marL="0" indent="0" algn="ctr">
              <a:buFont typeface="Wingdings" pitchFamily="2" charset="2"/>
              <a:buNone/>
            </a:pPr>
            <a:r>
              <a:rPr lang="en-US" sz="1800" b="1">
                <a:cs typeface="Times New Roman" pitchFamily="18" charset="0"/>
              </a:rPr>
              <a:t>Tamuning to Tumon 34.5 kV Underground Line Conversion </a:t>
            </a:r>
          </a:p>
          <a:p>
            <a:pPr marL="0" indent="0" algn="ctr">
              <a:buFont typeface="Wingdings" pitchFamily="2" charset="2"/>
              <a:buNone/>
            </a:pPr>
            <a:r>
              <a:rPr lang="en-US" sz="1800" b="1">
                <a:cs typeface="Times New Roman" pitchFamily="18" charset="0"/>
              </a:rPr>
              <a:t>1426 Grant</a:t>
            </a:r>
          </a:p>
        </p:txBody>
      </p:sp>
      <p:sp>
        <p:nvSpPr>
          <p:cNvPr id="116740" name="Rectangle 4"/>
          <p:cNvSpPr>
            <a:spLocks noChangeArrowheads="1"/>
          </p:cNvSpPr>
          <p:nvPr/>
        </p:nvSpPr>
        <p:spPr bwMode="auto">
          <a:xfrm>
            <a:off x="-285745" y="738188"/>
            <a:ext cx="12192001"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16741" name="Rectangle 5"/>
          <p:cNvSpPr>
            <a:spLocks noChangeArrowheads="1"/>
          </p:cNvSpPr>
          <p:nvPr/>
        </p:nvSpPr>
        <p:spPr bwMode="auto">
          <a:xfrm>
            <a:off x="31751" y="6858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graphicFrame>
        <p:nvGraphicFramePr>
          <p:cNvPr id="154624" name="Object 0"/>
          <p:cNvGraphicFramePr>
            <a:graphicFrameLocks noChangeAspect="1"/>
          </p:cNvGraphicFramePr>
          <p:nvPr/>
        </p:nvGraphicFramePr>
        <p:xfrm>
          <a:off x="3657600" y="1600200"/>
          <a:ext cx="6908800" cy="4252913"/>
        </p:xfrm>
        <a:graphic>
          <a:graphicData uri="http://schemas.openxmlformats.org/presentationml/2006/ole">
            <mc:AlternateContent xmlns:mc="http://schemas.openxmlformats.org/markup-compatibility/2006">
              <mc:Choice xmlns:v="urn:schemas-microsoft-com:vml" Requires="v">
                <p:oleObj spid="_x0000_s13315" r:id="rId3" imgW="6915150" imgH="3895725" progId="AutoCAD.Drawing.15">
                  <p:embed/>
                </p:oleObj>
              </mc:Choice>
              <mc:Fallback>
                <p:oleObj r:id="rId3" imgW="6915150" imgH="3895725" progId="AutoCAD.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6492" t="6517" r="14816"/>
                      <a:stretch>
                        <a:fillRect/>
                      </a:stretch>
                    </p:blipFill>
                    <p:spPr bwMode="auto">
                      <a:xfrm>
                        <a:off x="3657600" y="1600200"/>
                        <a:ext cx="6908800" cy="425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2603195"/>
      </p:ext>
    </p:extLst>
  </p:cSld>
  <p:clrMapOvr>
    <a:masterClrMapping/>
  </p:clrMapOvr>
  <p:transition advTm="5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F71F9CA2-9774-4615-AEC2-C7B08706AE2E}" type="slidenum">
              <a:rPr lang="en-US">
                <a:solidFill>
                  <a:srgbClr val="000000"/>
                </a:solidFill>
              </a:rPr>
              <a:pPr/>
              <a:t>57</a:t>
            </a:fld>
            <a:endParaRPr lang="en-US">
              <a:solidFill>
                <a:srgbClr val="000000"/>
              </a:solidFill>
            </a:endParaRPr>
          </a:p>
        </p:txBody>
      </p:sp>
      <p:sp>
        <p:nvSpPr>
          <p:cNvPr id="117762" name="Rectangle 2"/>
          <p:cNvSpPr>
            <a:spLocks noGrp="1" noChangeArrowheads="1"/>
          </p:cNvSpPr>
          <p:nvPr>
            <p:ph type="title"/>
          </p:nvPr>
        </p:nvSpPr>
        <p:spPr/>
        <p:txBody>
          <a:bodyPr/>
          <a:lstStyle/>
          <a:p>
            <a:r>
              <a:rPr lang="en-US"/>
              <a:t>Major Projects Underway</a:t>
            </a:r>
          </a:p>
        </p:txBody>
      </p:sp>
      <p:sp>
        <p:nvSpPr>
          <p:cNvPr id="117763" name="Rectangle 3"/>
          <p:cNvSpPr>
            <a:spLocks noGrp="1" noChangeArrowheads="1"/>
          </p:cNvSpPr>
          <p:nvPr>
            <p:ph type="subTitle" idx="4294967295"/>
          </p:nvPr>
        </p:nvSpPr>
        <p:spPr>
          <a:xfrm>
            <a:off x="609600" y="5867411"/>
            <a:ext cx="11582400" cy="652463"/>
          </a:xfrm>
        </p:spPr>
        <p:txBody>
          <a:bodyPr/>
          <a:lstStyle/>
          <a:p>
            <a:pPr marL="0" indent="0" algn="ctr">
              <a:buFont typeface="Wingdings" pitchFamily="2" charset="2"/>
              <a:buNone/>
            </a:pPr>
            <a:r>
              <a:rPr lang="en-US" sz="1800" b="1">
                <a:cs typeface="Times New Roman" pitchFamily="18" charset="0"/>
              </a:rPr>
              <a:t>P-003 Underground Conversion to Cabras</a:t>
            </a:r>
          </a:p>
          <a:p>
            <a:pPr marL="0" indent="0" algn="ctr">
              <a:buFont typeface="Wingdings" pitchFamily="2" charset="2"/>
              <a:buNone/>
            </a:pPr>
            <a:r>
              <a:rPr lang="en-US" sz="1800" b="1">
                <a:cs typeface="Times New Roman" pitchFamily="18" charset="0"/>
              </a:rPr>
              <a:t>1426 Grant</a:t>
            </a:r>
          </a:p>
        </p:txBody>
      </p:sp>
      <p:sp>
        <p:nvSpPr>
          <p:cNvPr id="117764" name="Rectangle 4"/>
          <p:cNvSpPr>
            <a:spLocks noChangeArrowheads="1"/>
          </p:cNvSpPr>
          <p:nvPr/>
        </p:nvSpPr>
        <p:spPr bwMode="auto">
          <a:xfrm>
            <a:off x="-285745" y="738188"/>
            <a:ext cx="12192001"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17765" name="Rectangle 5"/>
          <p:cNvSpPr>
            <a:spLocks noChangeArrowheads="1"/>
          </p:cNvSpPr>
          <p:nvPr/>
        </p:nvSpPr>
        <p:spPr bwMode="auto">
          <a:xfrm>
            <a:off x="31751" y="6858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17766" name="Rectangle 6"/>
          <p:cNvSpPr>
            <a:spLocks noChangeArrowheads="1"/>
          </p:cNvSpPr>
          <p:nvPr/>
        </p:nvSpPr>
        <p:spPr bwMode="auto">
          <a:xfrm>
            <a:off x="234951" y="9525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17767" name="Rectangle 7"/>
          <p:cNvSpPr>
            <a:spLocks noChangeArrowheads="1"/>
          </p:cNvSpPr>
          <p:nvPr/>
        </p:nvSpPr>
        <p:spPr bwMode="auto">
          <a:xfrm>
            <a:off x="203200" y="66675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17768" name="Rectangle 8"/>
          <p:cNvSpPr>
            <a:spLocks noChangeArrowheads="1"/>
          </p:cNvSpPr>
          <p:nvPr/>
        </p:nvSpPr>
        <p:spPr bwMode="auto">
          <a:xfrm>
            <a:off x="-114300" y="657225"/>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pic>
        <p:nvPicPr>
          <p:cNvPr id="117769" name="Picture 9"/>
          <p:cNvPicPr>
            <a:picLocks noChangeAspect="1" noChangeArrowheads="1"/>
          </p:cNvPicPr>
          <p:nvPr/>
        </p:nvPicPr>
        <p:blipFill>
          <a:blip r:embed="rId2" cstate="print"/>
          <a:srcRect t="3171" b="4611"/>
          <a:stretch>
            <a:fillRect/>
          </a:stretch>
        </p:blipFill>
        <p:spPr bwMode="auto">
          <a:xfrm>
            <a:off x="3657600" y="1665288"/>
            <a:ext cx="5750984" cy="4202112"/>
          </a:xfrm>
          <a:prstGeom prst="rect">
            <a:avLst/>
          </a:prstGeom>
          <a:noFill/>
          <a:ln w="9525">
            <a:noFill/>
            <a:miter lim="800000"/>
            <a:headEnd/>
            <a:tailEnd/>
          </a:ln>
          <a:effectLst/>
        </p:spPr>
      </p:pic>
    </p:spTree>
    <p:extLst>
      <p:ext uri="{BB962C8B-B14F-4D97-AF65-F5344CB8AC3E}">
        <p14:creationId xmlns:p14="http://schemas.microsoft.com/office/powerpoint/2010/main" val="1043073549"/>
      </p:ext>
    </p:extLst>
  </p:cSld>
  <p:clrMapOvr>
    <a:masterClrMapping/>
  </p:clrMapOvr>
  <p:transition advTm="5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A200C86B-6859-4856-AF56-7D388B32EA8E}" type="slidenum">
              <a:rPr lang="en-US">
                <a:solidFill>
                  <a:srgbClr val="000000"/>
                </a:solidFill>
              </a:rPr>
              <a:pPr/>
              <a:t>58</a:t>
            </a:fld>
            <a:endParaRPr lang="en-US">
              <a:solidFill>
                <a:srgbClr val="000000"/>
              </a:solidFill>
            </a:endParaRPr>
          </a:p>
        </p:txBody>
      </p:sp>
      <p:sp>
        <p:nvSpPr>
          <p:cNvPr id="118786" name="Rectangle 2"/>
          <p:cNvSpPr>
            <a:spLocks noGrp="1" noChangeArrowheads="1"/>
          </p:cNvSpPr>
          <p:nvPr>
            <p:ph type="title"/>
          </p:nvPr>
        </p:nvSpPr>
        <p:spPr/>
        <p:txBody>
          <a:bodyPr/>
          <a:lstStyle/>
          <a:p>
            <a:r>
              <a:rPr lang="en-US"/>
              <a:t>Major Projects Underway</a:t>
            </a:r>
          </a:p>
        </p:txBody>
      </p:sp>
      <p:sp>
        <p:nvSpPr>
          <p:cNvPr id="118787" name="Rectangle 3"/>
          <p:cNvSpPr>
            <a:spLocks noGrp="1" noChangeArrowheads="1"/>
          </p:cNvSpPr>
          <p:nvPr>
            <p:ph type="subTitle" idx="4294967295"/>
          </p:nvPr>
        </p:nvSpPr>
        <p:spPr>
          <a:xfrm>
            <a:off x="609600" y="6199199"/>
            <a:ext cx="11582400" cy="434975"/>
          </a:xfrm>
        </p:spPr>
        <p:txBody>
          <a:bodyPr/>
          <a:lstStyle/>
          <a:p>
            <a:pPr marL="0" indent="0" algn="ctr">
              <a:buFont typeface="Wingdings" pitchFamily="2" charset="2"/>
              <a:buNone/>
            </a:pPr>
            <a:r>
              <a:rPr lang="en-US" sz="1800" b="1">
                <a:cs typeface="Times New Roman" pitchFamily="18" charset="0"/>
              </a:rPr>
              <a:t>P-401 Underground Conversion to GMH – 1426 Grant</a:t>
            </a:r>
          </a:p>
        </p:txBody>
      </p:sp>
      <p:sp>
        <p:nvSpPr>
          <p:cNvPr id="118788" name="Rectangle 4"/>
          <p:cNvSpPr>
            <a:spLocks noChangeArrowheads="1"/>
          </p:cNvSpPr>
          <p:nvPr/>
        </p:nvSpPr>
        <p:spPr bwMode="auto">
          <a:xfrm>
            <a:off x="-285745" y="738188"/>
            <a:ext cx="12192001"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18789" name="Rectangle 5"/>
          <p:cNvSpPr>
            <a:spLocks noChangeArrowheads="1"/>
          </p:cNvSpPr>
          <p:nvPr/>
        </p:nvSpPr>
        <p:spPr bwMode="auto">
          <a:xfrm>
            <a:off x="31751" y="6858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18790" name="Rectangle 6"/>
          <p:cNvSpPr>
            <a:spLocks noChangeArrowheads="1"/>
          </p:cNvSpPr>
          <p:nvPr/>
        </p:nvSpPr>
        <p:spPr bwMode="auto">
          <a:xfrm>
            <a:off x="234951" y="9525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18791" name="Rectangle 7"/>
          <p:cNvSpPr>
            <a:spLocks noChangeArrowheads="1"/>
          </p:cNvSpPr>
          <p:nvPr/>
        </p:nvSpPr>
        <p:spPr bwMode="auto">
          <a:xfrm>
            <a:off x="203200" y="66675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18792" name="Rectangle 8"/>
          <p:cNvSpPr>
            <a:spLocks noChangeArrowheads="1"/>
          </p:cNvSpPr>
          <p:nvPr/>
        </p:nvSpPr>
        <p:spPr bwMode="auto">
          <a:xfrm>
            <a:off x="-114300" y="657225"/>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pic>
        <p:nvPicPr>
          <p:cNvPr id="118793" name="Picture 9"/>
          <p:cNvPicPr>
            <a:picLocks noChangeAspect="1" noChangeArrowheads="1"/>
          </p:cNvPicPr>
          <p:nvPr/>
        </p:nvPicPr>
        <p:blipFill>
          <a:blip r:embed="rId2" cstate="print"/>
          <a:srcRect/>
          <a:stretch>
            <a:fillRect/>
          </a:stretch>
        </p:blipFill>
        <p:spPr bwMode="auto">
          <a:xfrm>
            <a:off x="2946400" y="1600204"/>
            <a:ext cx="6604000" cy="4391025"/>
          </a:xfrm>
          <a:prstGeom prst="rect">
            <a:avLst/>
          </a:prstGeom>
          <a:noFill/>
          <a:ln w="9525">
            <a:noFill/>
            <a:miter lim="800000"/>
            <a:headEnd/>
            <a:tailEnd/>
          </a:ln>
          <a:effectLst/>
        </p:spPr>
      </p:pic>
    </p:spTree>
    <p:extLst>
      <p:ext uri="{BB962C8B-B14F-4D97-AF65-F5344CB8AC3E}">
        <p14:creationId xmlns:p14="http://schemas.microsoft.com/office/powerpoint/2010/main" val="134063686"/>
      </p:ext>
    </p:extLst>
  </p:cSld>
  <p:clrMapOvr>
    <a:masterClrMapping/>
  </p:clrMapOvr>
  <p:transition advTm="5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2177DD44-59E1-41C0-9623-317E9059BD1F}" type="slidenum">
              <a:rPr lang="en-US">
                <a:solidFill>
                  <a:srgbClr val="000000"/>
                </a:solidFill>
              </a:rPr>
              <a:pPr/>
              <a:t>59</a:t>
            </a:fld>
            <a:endParaRPr lang="en-US">
              <a:solidFill>
                <a:srgbClr val="000000"/>
              </a:solidFill>
            </a:endParaRPr>
          </a:p>
        </p:txBody>
      </p:sp>
      <p:sp>
        <p:nvSpPr>
          <p:cNvPr id="119810" name="Rectangle 2"/>
          <p:cNvSpPr>
            <a:spLocks noGrp="1" noChangeArrowheads="1"/>
          </p:cNvSpPr>
          <p:nvPr>
            <p:ph type="title"/>
          </p:nvPr>
        </p:nvSpPr>
        <p:spPr/>
        <p:txBody>
          <a:bodyPr/>
          <a:lstStyle/>
          <a:p>
            <a:r>
              <a:rPr lang="en-US"/>
              <a:t>Major Projects Underway</a:t>
            </a:r>
          </a:p>
        </p:txBody>
      </p:sp>
      <p:sp>
        <p:nvSpPr>
          <p:cNvPr id="119811" name="Rectangle 3"/>
          <p:cNvSpPr>
            <a:spLocks noGrp="1" noChangeArrowheads="1"/>
          </p:cNvSpPr>
          <p:nvPr>
            <p:ph type="subTitle" idx="4294967295"/>
          </p:nvPr>
        </p:nvSpPr>
        <p:spPr>
          <a:xfrm>
            <a:off x="609600" y="5726113"/>
            <a:ext cx="11582400" cy="787400"/>
          </a:xfrm>
        </p:spPr>
        <p:txBody>
          <a:bodyPr/>
          <a:lstStyle/>
          <a:p>
            <a:pPr marL="0" indent="0" algn="ctr">
              <a:buFont typeface="Wingdings" pitchFamily="2" charset="2"/>
              <a:buNone/>
            </a:pPr>
            <a:r>
              <a:rPr lang="en-US" sz="1800" b="1">
                <a:cs typeface="Times New Roman" pitchFamily="18" charset="0"/>
              </a:rPr>
              <a:t>Harmon to Tanguisson 34.5 kV Underground Lines Conversion</a:t>
            </a:r>
          </a:p>
          <a:p>
            <a:pPr marL="0" indent="0" algn="ctr">
              <a:buFont typeface="Wingdings" pitchFamily="2" charset="2"/>
              <a:buNone/>
            </a:pPr>
            <a:r>
              <a:rPr lang="en-US" sz="1800" b="1">
                <a:cs typeface="Times New Roman" pitchFamily="18" charset="0"/>
              </a:rPr>
              <a:t>1446 Grant</a:t>
            </a:r>
          </a:p>
        </p:txBody>
      </p:sp>
      <p:sp>
        <p:nvSpPr>
          <p:cNvPr id="119812" name="Rectangle 4"/>
          <p:cNvSpPr>
            <a:spLocks noChangeArrowheads="1"/>
          </p:cNvSpPr>
          <p:nvPr/>
        </p:nvSpPr>
        <p:spPr bwMode="auto">
          <a:xfrm>
            <a:off x="-285745" y="738188"/>
            <a:ext cx="12192001"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19813" name="Rectangle 5"/>
          <p:cNvSpPr>
            <a:spLocks noChangeArrowheads="1"/>
          </p:cNvSpPr>
          <p:nvPr/>
        </p:nvSpPr>
        <p:spPr bwMode="auto">
          <a:xfrm>
            <a:off x="31751" y="6858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19814" name="Rectangle 6"/>
          <p:cNvSpPr>
            <a:spLocks noChangeArrowheads="1"/>
          </p:cNvSpPr>
          <p:nvPr/>
        </p:nvSpPr>
        <p:spPr bwMode="auto">
          <a:xfrm>
            <a:off x="234951" y="9525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graphicFrame>
        <p:nvGraphicFramePr>
          <p:cNvPr id="155648" name="Object 0"/>
          <p:cNvGraphicFramePr>
            <a:graphicFrameLocks noChangeAspect="1"/>
          </p:cNvGraphicFramePr>
          <p:nvPr/>
        </p:nvGraphicFramePr>
        <p:xfrm>
          <a:off x="3149600" y="1524000"/>
          <a:ext cx="6908800" cy="4159250"/>
        </p:xfrm>
        <a:graphic>
          <a:graphicData uri="http://schemas.openxmlformats.org/presentationml/2006/ole">
            <mc:AlternateContent xmlns:mc="http://schemas.openxmlformats.org/markup-compatibility/2006">
              <mc:Choice xmlns:v="urn:schemas-microsoft-com:vml" Requires="v">
                <p:oleObj spid="_x0000_s14339" r:id="rId3" imgW="6915150" imgH="3895725" progId="AutoCAD.Drawing.15">
                  <p:embed/>
                </p:oleObj>
              </mc:Choice>
              <mc:Fallback>
                <p:oleObj r:id="rId3" imgW="6915150" imgH="3895725" progId="AutoCAD.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0064" r="4930" b="7372"/>
                      <a:stretch>
                        <a:fillRect/>
                      </a:stretch>
                    </p:blipFill>
                    <p:spPr bwMode="auto">
                      <a:xfrm>
                        <a:off x="3149600" y="1524000"/>
                        <a:ext cx="6908800" cy="415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1707478"/>
      </p:ext>
    </p:extLst>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2130436"/>
            <a:ext cx="11480800" cy="1470025"/>
          </a:xfrm>
        </p:spPr>
        <p:txBody>
          <a:bodyPr/>
          <a:lstStyle/>
          <a:p>
            <a:pPr>
              <a:defRPr/>
            </a:pPr>
            <a:r>
              <a:rPr lang="en-US" sz="4000" dirty="0" smtClean="0"/>
              <a:t>Assembly of Planners Symposium</a:t>
            </a:r>
            <a:r>
              <a:rPr lang="en-US" sz="3600" dirty="0" smtClean="0"/>
              <a:t/>
            </a:r>
            <a:br>
              <a:rPr lang="en-US" sz="3600" dirty="0" smtClean="0"/>
            </a:br>
            <a:r>
              <a:rPr lang="en-US" sz="3600" dirty="0"/>
              <a:t/>
            </a:r>
            <a:br>
              <a:rPr lang="en-US" sz="3600" dirty="0"/>
            </a:br>
            <a:r>
              <a:rPr lang="en-US" sz="3200" dirty="0" smtClean="0"/>
              <a:t>Guam's </a:t>
            </a:r>
            <a:r>
              <a:rPr lang="en-US" sz="3200" dirty="0"/>
              <a:t>Current Homeland Security and Emergency Management Planning Initiatives - A Whole Community </a:t>
            </a:r>
            <a:r>
              <a:rPr lang="en-US" sz="3200" dirty="0" smtClean="0"/>
              <a:t>Approach</a:t>
            </a:r>
            <a:r>
              <a:rPr lang="en-US" sz="3600" dirty="0" smtClean="0"/>
              <a:t/>
            </a:r>
            <a:br>
              <a:rPr lang="en-US" sz="3600" dirty="0" smtClean="0"/>
            </a:br>
            <a:r>
              <a:rPr lang="en-US" sz="3600" dirty="0"/>
              <a:t/>
            </a:r>
            <a:br>
              <a:rPr lang="en-US" sz="3600" dirty="0"/>
            </a:br>
            <a:endParaRPr lang="en-US" sz="3600" dirty="0"/>
          </a:p>
        </p:txBody>
      </p:sp>
      <p:sp>
        <p:nvSpPr>
          <p:cNvPr id="3" name="Subtitle 2"/>
          <p:cNvSpPr>
            <a:spLocks noGrp="1"/>
          </p:cNvSpPr>
          <p:nvPr>
            <p:ph type="subTitle" idx="1"/>
          </p:nvPr>
        </p:nvSpPr>
        <p:spPr>
          <a:xfrm>
            <a:off x="1828800" y="4419600"/>
            <a:ext cx="8534400" cy="1219200"/>
          </a:xfrm>
        </p:spPr>
        <p:txBody>
          <a:bodyPr/>
          <a:lstStyle/>
          <a:p>
            <a:pPr>
              <a:defRPr/>
            </a:pPr>
            <a:r>
              <a:rPr lang="en-US" sz="2400" dirty="0" smtClean="0"/>
              <a:t>Pacific Star Hotel, </a:t>
            </a:r>
            <a:r>
              <a:rPr lang="en-US" sz="2400" dirty="0" err="1" smtClean="0"/>
              <a:t>Tumon</a:t>
            </a:r>
            <a:endParaRPr lang="en-US" sz="2400" dirty="0" smtClean="0"/>
          </a:p>
          <a:p>
            <a:pPr>
              <a:defRPr/>
            </a:pPr>
            <a:r>
              <a:rPr lang="en-US" sz="2400" dirty="0" smtClean="0"/>
              <a:t>March 8, 2016</a:t>
            </a:r>
            <a:endParaRPr lang="en-US" sz="2400" dirty="0"/>
          </a:p>
        </p:txBody>
      </p:sp>
      <p:sp>
        <p:nvSpPr>
          <p:cNvPr id="4" name="Footer Placeholder 3"/>
          <p:cNvSpPr>
            <a:spLocks noGrp="1"/>
          </p:cNvSpPr>
          <p:nvPr>
            <p:ph type="ftr" sz="quarter" idx="11"/>
          </p:nvPr>
        </p:nvSpPr>
        <p:spPr/>
        <p:txBody>
          <a:bodyPr/>
          <a:lstStyle/>
          <a:p>
            <a:pPr>
              <a:defRPr/>
            </a:pPr>
            <a:r>
              <a:rPr lang="en-US" dirty="0" smtClean="0">
                <a:solidFill>
                  <a:prstClr val="white"/>
                </a:solidFill>
              </a:rPr>
              <a:t>www.ghs.guam.gov</a:t>
            </a:r>
            <a:endParaRPr lang="en-US" dirty="0">
              <a:solidFill>
                <a:prstClr val="white"/>
              </a:solidFill>
            </a:endParaRPr>
          </a:p>
        </p:txBody>
      </p:sp>
      <p:sp>
        <p:nvSpPr>
          <p:cNvPr id="5"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6" name="Footer Placeholder 3"/>
          <p:cNvSpPr txBox="1">
            <a:spLocks/>
          </p:cNvSpPr>
          <p:nvPr/>
        </p:nvSpPr>
        <p:spPr bwMode="auto">
          <a:xfrm>
            <a:off x="4064000" y="6553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13250364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7F77A2DA-E9BC-4139-82E1-4B18440D5D58}" type="slidenum">
              <a:rPr lang="en-US">
                <a:solidFill>
                  <a:srgbClr val="000000"/>
                </a:solidFill>
              </a:rPr>
              <a:pPr/>
              <a:t>60</a:t>
            </a:fld>
            <a:endParaRPr lang="en-US">
              <a:solidFill>
                <a:srgbClr val="000000"/>
              </a:solidFill>
            </a:endParaRPr>
          </a:p>
        </p:txBody>
      </p:sp>
      <p:sp>
        <p:nvSpPr>
          <p:cNvPr id="120834" name="Rectangle 2"/>
          <p:cNvSpPr>
            <a:spLocks noGrp="1" noChangeArrowheads="1"/>
          </p:cNvSpPr>
          <p:nvPr>
            <p:ph type="title"/>
          </p:nvPr>
        </p:nvSpPr>
        <p:spPr/>
        <p:txBody>
          <a:bodyPr/>
          <a:lstStyle/>
          <a:p>
            <a:r>
              <a:rPr lang="en-US"/>
              <a:t>Major Projects Underway</a:t>
            </a:r>
          </a:p>
        </p:txBody>
      </p:sp>
      <p:sp>
        <p:nvSpPr>
          <p:cNvPr id="120835" name="Rectangle 3"/>
          <p:cNvSpPr>
            <a:spLocks noGrp="1" noChangeArrowheads="1"/>
          </p:cNvSpPr>
          <p:nvPr>
            <p:ph type="subTitle" idx="4294967295"/>
          </p:nvPr>
        </p:nvSpPr>
        <p:spPr>
          <a:xfrm>
            <a:off x="609600" y="5908686"/>
            <a:ext cx="11582400" cy="715963"/>
          </a:xfrm>
        </p:spPr>
        <p:txBody>
          <a:bodyPr/>
          <a:lstStyle/>
          <a:p>
            <a:pPr marL="0" indent="0" algn="ctr">
              <a:buFont typeface="Wingdings" pitchFamily="2" charset="2"/>
              <a:buNone/>
            </a:pPr>
            <a:r>
              <a:rPr lang="en-US" sz="1800" b="1">
                <a:cs typeface="Times New Roman" pitchFamily="18" charset="0"/>
              </a:rPr>
              <a:t>Macheche to GAA 34.5 kV Underground Line Conversion</a:t>
            </a:r>
          </a:p>
          <a:p>
            <a:pPr marL="0" indent="0" algn="ctr">
              <a:buFont typeface="Wingdings" pitchFamily="2" charset="2"/>
              <a:buNone/>
            </a:pPr>
            <a:r>
              <a:rPr lang="en-US" sz="1800" b="1">
                <a:cs typeface="Times New Roman" pitchFamily="18" charset="0"/>
              </a:rPr>
              <a:t>1446 Grant</a:t>
            </a:r>
          </a:p>
        </p:txBody>
      </p:sp>
      <p:sp>
        <p:nvSpPr>
          <p:cNvPr id="120836" name="Rectangle 4"/>
          <p:cNvSpPr>
            <a:spLocks noChangeArrowheads="1"/>
          </p:cNvSpPr>
          <p:nvPr/>
        </p:nvSpPr>
        <p:spPr bwMode="auto">
          <a:xfrm>
            <a:off x="-285745" y="738188"/>
            <a:ext cx="12192001"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0837" name="Rectangle 5"/>
          <p:cNvSpPr>
            <a:spLocks noChangeArrowheads="1"/>
          </p:cNvSpPr>
          <p:nvPr/>
        </p:nvSpPr>
        <p:spPr bwMode="auto">
          <a:xfrm>
            <a:off x="31751" y="6858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0838" name="Rectangle 6"/>
          <p:cNvSpPr>
            <a:spLocks noChangeArrowheads="1"/>
          </p:cNvSpPr>
          <p:nvPr/>
        </p:nvSpPr>
        <p:spPr bwMode="auto">
          <a:xfrm>
            <a:off x="234951" y="9525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0839" name="Rectangle 7"/>
          <p:cNvSpPr>
            <a:spLocks noChangeArrowheads="1"/>
          </p:cNvSpPr>
          <p:nvPr/>
        </p:nvSpPr>
        <p:spPr bwMode="auto">
          <a:xfrm>
            <a:off x="203200" y="66675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graphicFrame>
        <p:nvGraphicFramePr>
          <p:cNvPr id="156672" name="Object 0"/>
          <p:cNvGraphicFramePr>
            <a:graphicFrameLocks noChangeAspect="1"/>
          </p:cNvGraphicFramePr>
          <p:nvPr/>
        </p:nvGraphicFramePr>
        <p:xfrm>
          <a:off x="3947585" y="1676407"/>
          <a:ext cx="5317067" cy="4119563"/>
        </p:xfrm>
        <a:graphic>
          <a:graphicData uri="http://schemas.openxmlformats.org/presentationml/2006/ole">
            <mc:AlternateContent xmlns:mc="http://schemas.openxmlformats.org/markup-compatibility/2006">
              <mc:Choice xmlns:v="urn:schemas-microsoft-com:vml" Requires="v">
                <p:oleObj spid="_x0000_s15363" r:id="rId3" imgW="6915150" imgH="3895725" progId="AutoCAD.Drawing.15">
                  <p:embed/>
                </p:oleObj>
              </mc:Choice>
              <mc:Fallback>
                <p:oleObj r:id="rId3" imgW="6915150" imgH="3895725" progId="AutoCAD.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7711" t="21811" r="29311" b="7155"/>
                      <a:stretch>
                        <a:fillRect/>
                      </a:stretch>
                    </p:blipFill>
                    <p:spPr bwMode="auto">
                      <a:xfrm>
                        <a:off x="3947585" y="1676407"/>
                        <a:ext cx="5317067" cy="411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1209488"/>
      </p:ext>
    </p:extLst>
  </p:cSld>
  <p:clrMapOvr>
    <a:masterClrMapping/>
  </p:clrMapOvr>
  <p:transition advTm="5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305C4FB7-1064-4301-9A56-A3526462DA58}" type="slidenum">
              <a:rPr lang="en-US">
                <a:solidFill>
                  <a:srgbClr val="000000"/>
                </a:solidFill>
              </a:rPr>
              <a:pPr/>
              <a:t>61</a:t>
            </a:fld>
            <a:endParaRPr lang="en-US">
              <a:solidFill>
                <a:srgbClr val="000000"/>
              </a:solidFill>
            </a:endParaRPr>
          </a:p>
        </p:txBody>
      </p:sp>
      <p:sp>
        <p:nvSpPr>
          <p:cNvPr id="121858" name="Rectangle 2"/>
          <p:cNvSpPr>
            <a:spLocks noGrp="1" noChangeArrowheads="1"/>
          </p:cNvSpPr>
          <p:nvPr>
            <p:ph type="title"/>
          </p:nvPr>
        </p:nvSpPr>
        <p:spPr/>
        <p:txBody>
          <a:bodyPr/>
          <a:lstStyle/>
          <a:p>
            <a:r>
              <a:rPr lang="en-US"/>
              <a:t>Major Projects Underway</a:t>
            </a:r>
          </a:p>
        </p:txBody>
      </p:sp>
      <p:sp>
        <p:nvSpPr>
          <p:cNvPr id="121859" name="Rectangle 3"/>
          <p:cNvSpPr>
            <a:spLocks noGrp="1" noChangeArrowheads="1"/>
          </p:cNvSpPr>
          <p:nvPr>
            <p:ph type="subTitle" idx="4294967295"/>
          </p:nvPr>
        </p:nvSpPr>
        <p:spPr>
          <a:xfrm>
            <a:off x="609600" y="6008699"/>
            <a:ext cx="11582400" cy="604837"/>
          </a:xfrm>
        </p:spPr>
        <p:txBody>
          <a:bodyPr/>
          <a:lstStyle/>
          <a:p>
            <a:pPr marL="0" indent="0" algn="ctr">
              <a:buFont typeface="Wingdings" pitchFamily="2" charset="2"/>
              <a:buNone/>
            </a:pPr>
            <a:r>
              <a:rPr lang="en-US" sz="1800" b="1">
                <a:cs typeface="Times New Roman" pitchFamily="18" charset="0"/>
              </a:rPr>
              <a:t>Macheche to San Vitores 34.5 kV Underground Lines Conversion</a:t>
            </a:r>
          </a:p>
          <a:p>
            <a:pPr marL="0" indent="0" algn="ctr">
              <a:buFont typeface="Wingdings" pitchFamily="2" charset="2"/>
              <a:buNone/>
            </a:pPr>
            <a:r>
              <a:rPr lang="en-US" sz="1800" b="1">
                <a:cs typeface="Times New Roman" pitchFamily="18" charset="0"/>
              </a:rPr>
              <a:t>1446 Grant</a:t>
            </a:r>
          </a:p>
        </p:txBody>
      </p:sp>
      <p:sp>
        <p:nvSpPr>
          <p:cNvPr id="121860" name="Rectangle 4"/>
          <p:cNvSpPr>
            <a:spLocks noChangeArrowheads="1"/>
          </p:cNvSpPr>
          <p:nvPr/>
        </p:nvSpPr>
        <p:spPr bwMode="auto">
          <a:xfrm>
            <a:off x="-285745" y="738188"/>
            <a:ext cx="12192001"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1861" name="Rectangle 5"/>
          <p:cNvSpPr>
            <a:spLocks noChangeArrowheads="1"/>
          </p:cNvSpPr>
          <p:nvPr/>
        </p:nvSpPr>
        <p:spPr bwMode="auto">
          <a:xfrm>
            <a:off x="31751" y="6858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1862" name="Rectangle 6"/>
          <p:cNvSpPr>
            <a:spLocks noChangeArrowheads="1"/>
          </p:cNvSpPr>
          <p:nvPr/>
        </p:nvSpPr>
        <p:spPr bwMode="auto">
          <a:xfrm>
            <a:off x="234951" y="9525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1863" name="Rectangle 7"/>
          <p:cNvSpPr>
            <a:spLocks noChangeArrowheads="1"/>
          </p:cNvSpPr>
          <p:nvPr/>
        </p:nvSpPr>
        <p:spPr bwMode="auto">
          <a:xfrm>
            <a:off x="203200" y="66675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1864" name="Rectangle 8"/>
          <p:cNvSpPr>
            <a:spLocks noChangeArrowheads="1"/>
          </p:cNvSpPr>
          <p:nvPr/>
        </p:nvSpPr>
        <p:spPr bwMode="auto">
          <a:xfrm>
            <a:off x="-114300" y="657225"/>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graphicFrame>
        <p:nvGraphicFramePr>
          <p:cNvPr id="157696" name="Object 0"/>
          <p:cNvGraphicFramePr>
            <a:graphicFrameLocks noChangeAspect="1"/>
          </p:cNvGraphicFramePr>
          <p:nvPr/>
        </p:nvGraphicFramePr>
        <p:xfrm>
          <a:off x="1422400" y="1727200"/>
          <a:ext cx="10058400" cy="4140200"/>
        </p:xfrm>
        <a:graphic>
          <a:graphicData uri="http://schemas.openxmlformats.org/presentationml/2006/ole">
            <mc:AlternateContent xmlns:mc="http://schemas.openxmlformats.org/markup-compatibility/2006">
              <mc:Choice xmlns:v="urn:schemas-microsoft-com:vml" Requires="v">
                <p:oleObj spid="_x0000_s16387" r:id="rId3" imgW="6915150" imgH="3895725" progId="AutoCAD.Drawing.15">
                  <p:embed/>
                </p:oleObj>
              </mc:Choice>
              <mc:Fallback>
                <p:oleObj r:id="rId3" imgW="6915150" imgH="3895725" progId="AutoCAD.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812" t="8678" r="3221" b="4639"/>
                      <a:stretch>
                        <a:fillRect/>
                      </a:stretch>
                    </p:blipFill>
                    <p:spPr bwMode="auto">
                      <a:xfrm>
                        <a:off x="1422400" y="1727200"/>
                        <a:ext cx="100584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8533959"/>
      </p:ext>
    </p:extLst>
  </p:cSld>
  <p:clrMapOvr>
    <a:masterClrMapping/>
  </p:clrMapOvr>
  <p:transition advTm="5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27FEF4BB-792C-4065-98F4-177431D25AC1}" type="slidenum">
              <a:rPr lang="en-US">
                <a:solidFill>
                  <a:srgbClr val="000000"/>
                </a:solidFill>
              </a:rPr>
              <a:pPr/>
              <a:t>62</a:t>
            </a:fld>
            <a:endParaRPr lang="en-US">
              <a:solidFill>
                <a:srgbClr val="000000"/>
              </a:solidFill>
            </a:endParaRPr>
          </a:p>
        </p:txBody>
      </p:sp>
      <p:sp>
        <p:nvSpPr>
          <p:cNvPr id="122882" name="Rectangle 2"/>
          <p:cNvSpPr>
            <a:spLocks noGrp="1" noChangeArrowheads="1"/>
          </p:cNvSpPr>
          <p:nvPr>
            <p:ph type="title"/>
          </p:nvPr>
        </p:nvSpPr>
        <p:spPr/>
        <p:txBody>
          <a:bodyPr/>
          <a:lstStyle/>
          <a:p>
            <a:r>
              <a:rPr lang="en-US"/>
              <a:t>Major Projects Underway</a:t>
            </a:r>
          </a:p>
        </p:txBody>
      </p:sp>
      <p:sp>
        <p:nvSpPr>
          <p:cNvPr id="122883" name="Rectangle 3"/>
          <p:cNvSpPr>
            <a:spLocks noGrp="1" noChangeArrowheads="1"/>
          </p:cNvSpPr>
          <p:nvPr>
            <p:ph type="subTitle" idx="4294967295"/>
          </p:nvPr>
        </p:nvSpPr>
        <p:spPr>
          <a:xfrm>
            <a:off x="609600" y="5867411"/>
            <a:ext cx="11582400" cy="773113"/>
          </a:xfrm>
        </p:spPr>
        <p:txBody>
          <a:bodyPr/>
          <a:lstStyle/>
          <a:p>
            <a:pPr marL="0" indent="0" algn="ctr">
              <a:buFont typeface="Wingdings" pitchFamily="2" charset="2"/>
              <a:buNone/>
            </a:pPr>
            <a:r>
              <a:rPr lang="en-US" sz="1800" b="1">
                <a:cs typeface="Times New Roman" pitchFamily="18" charset="0"/>
              </a:rPr>
              <a:t>Agana – Tamuning 34.5 kV and 13.8 kV Underground Conversion</a:t>
            </a:r>
          </a:p>
          <a:p>
            <a:pPr marL="0" indent="0" algn="ctr">
              <a:buFont typeface="Wingdings" pitchFamily="2" charset="2"/>
              <a:buNone/>
            </a:pPr>
            <a:r>
              <a:rPr lang="en-US" sz="1800" b="1">
                <a:cs typeface="Times New Roman" pitchFamily="18" charset="0"/>
              </a:rPr>
              <a:t>(Uttams to Bank Pacific) – 1446 Grant</a:t>
            </a:r>
          </a:p>
        </p:txBody>
      </p:sp>
      <p:sp>
        <p:nvSpPr>
          <p:cNvPr id="122884" name="Rectangle 4"/>
          <p:cNvSpPr>
            <a:spLocks noChangeArrowheads="1"/>
          </p:cNvSpPr>
          <p:nvPr/>
        </p:nvSpPr>
        <p:spPr bwMode="auto">
          <a:xfrm>
            <a:off x="-285745" y="738188"/>
            <a:ext cx="12192001"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2885" name="Rectangle 5"/>
          <p:cNvSpPr>
            <a:spLocks noChangeArrowheads="1"/>
          </p:cNvSpPr>
          <p:nvPr/>
        </p:nvSpPr>
        <p:spPr bwMode="auto">
          <a:xfrm>
            <a:off x="31751" y="6858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2886" name="Rectangle 6"/>
          <p:cNvSpPr>
            <a:spLocks noChangeArrowheads="1"/>
          </p:cNvSpPr>
          <p:nvPr/>
        </p:nvSpPr>
        <p:spPr bwMode="auto">
          <a:xfrm>
            <a:off x="234951" y="9525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2887" name="Rectangle 7"/>
          <p:cNvSpPr>
            <a:spLocks noChangeArrowheads="1"/>
          </p:cNvSpPr>
          <p:nvPr/>
        </p:nvSpPr>
        <p:spPr bwMode="auto">
          <a:xfrm>
            <a:off x="203200" y="66675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2888" name="Rectangle 8"/>
          <p:cNvSpPr>
            <a:spLocks noChangeArrowheads="1"/>
          </p:cNvSpPr>
          <p:nvPr/>
        </p:nvSpPr>
        <p:spPr bwMode="auto">
          <a:xfrm>
            <a:off x="-114300" y="657225"/>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pic>
        <p:nvPicPr>
          <p:cNvPr id="122889" name="Picture 9"/>
          <p:cNvPicPr>
            <a:picLocks noChangeAspect="1" noChangeArrowheads="1"/>
          </p:cNvPicPr>
          <p:nvPr/>
        </p:nvPicPr>
        <p:blipFill>
          <a:blip r:embed="rId2" cstate="print"/>
          <a:srcRect t="4102" r="6006" b="4942"/>
          <a:stretch>
            <a:fillRect/>
          </a:stretch>
        </p:blipFill>
        <p:spPr bwMode="auto">
          <a:xfrm>
            <a:off x="4042833" y="1600200"/>
            <a:ext cx="4529667" cy="4267200"/>
          </a:xfrm>
          <a:prstGeom prst="rect">
            <a:avLst/>
          </a:prstGeom>
          <a:noFill/>
          <a:ln w="9525">
            <a:noFill/>
            <a:miter lim="800000"/>
            <a:headEnd/>
            <a:tailEnd/>
          </a:ln>
          <a:effectLst/>
        </p:spPr>
      </p:pic>
    </p:spTree>
    <p:extLst>
      <p:ext uri="{BB962C8B-B14F-4D97-AF65-F5344CB8AC3E}">
        <p14:creationId xmlns:p14="http://schemas.microsoft.com/office/powerpoint/2010/main" val="2193657914"/>
      </p:ext>
    </p:extLst>
  </p:cSld>
  <p:clrMapOvr>
    <a:masterClrMapping/>
  </p:clrMapOvr>
  <p:transition advTm="5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97E9EB83-453C-4D0F-962E-B236E0AEBF87}" type="slidenum">
              <a:rPr lang="en-US">
                <a:solidFill>
                  <a:srgbClr val="000000"/>
                </a:solidFill>
              </a:rPr>
              <a:pPr/>
              <a:t>63</a:t>
            </a:fld>
            <a:endParaRPr lang="en-US">
              <a:solidFill>
                <a:srgbClr val="000000"/>
              </a:solidFill>
            </a:endParaRPr>
          </a:p>
        </p:txBody>
      </p:sp>
      <p:sp>
        <p:nvSpPr>
          <p:cNvPr id="123906" name="Rectangle 2"/>
          <p:cNvSpPr>
            <a:spLocks noGrp="1" noChangeArrowheads="1"/>
          </p:cNvSpPr>
          <p:nvPr>
            <p:ph type="title"/>
          </p:nvPr>
        </p:nvSpPr>
        <p:spPr/>
        <p:txBody>
          <a:bodyPr/>
          <a:lstStyle/>
          <a:p>
            <a:r>
              <a:rPr lang="en-US"/>
              <a:t>Major Projects Underway</a:t>
            </a:r>
          </a:p>
        </p:txBody>
      </p:sp>
      <p:sp>
        <p:nvSpPr>
          <p:cNvPr id="123907" name="Rectangle 3"/>
          <p:cNvSpPr>
            <a:spLocks noGrp="1" noChangeArrowheads="1"/>
          </p:cNvSpPr>
          <p:nvPr>
            <p:ph type="subTitle" idx="4294967295"/>
          </p:nvPr>
        </p:nvSpPr>
        <p:spPr>
          <a:xfrm>
            <a:off x="609600" y="5867411"/>
            <a:ext cx="11582400" cy="773113"/>
          </a:xfrm>
        </p:spPr>
        <p:txBody>
          <a:bodyPr/>
          <a:lstStyle/>
          <a:p>
            <a:pPr marL="0" indent="0" algn="ctr">
              <a:buFont typeface="Wingdings" pitchFamily="2" charset="2"/>
              <a:buNone/>
            </a:pPr>
            <a:r>
              <a:rPr lang="en-US" sz="1800" b="1">
                <a:cs typeface="Times New Roman" pitchFamily="18" charset="0"/>
              </a:rPr>
              <a:t>Piti Fuel Farm Bulk Storage Tank Cleaning and Repairs</a:t>
            </a:r>
          </a:p>
        </p:txBody>
      </p:sp>
      <p:sp>
        <p:nvSpPr>
          <p:cNvPr id="123908" name="Rectangle 4"/>
          <p:cNvSpPr>
            <a:spLocks noChangeArrowheads="1"/>
          </p:cNvSpPr>
          <p:nvPr/>
        </p:nvSpPr>
        <p:spPr bwMode="auto">
          <a:xfrm>
            <a:off x="-285745" y="738188"/>
            <a:ext cx="12192001"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3909" name="Rectangle 5"/>
          <p:cNvSpPr>
            <a:spLocks noChangeArrowheads="1"/>
          </p:cNvSpPr>
          <p:nvPr/>
        </p:nvSpPr>
        <p:spPr bwMode="auto">
          <a:xfrm>
            <a:off x="31751" y="6858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3910" name="Rectangle 6"/>
          <p:cNvSpPr>
            <a:spLocks noChangeArrowheads="1"/>
          </p:cNvSpPr>
          <p:nvPr/>
        </p:nvSpPr>
        <p:spPr bwMode="auto">
          <a:xfrm>
            <a:off x="234951" y="9525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3911" name="Rectangle 7"/>
          <p:cNvSpPr>
            <a:spLocks noChangeArrowheads="1"/>
          </p:cNvSpPr>
          <p:nvPr/>
        </p:nvSpPr>
        <p:spPr bwMode="auto">
          <a:xfrm>
            <a:off x="203200" y="66675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3912" name="Rectangle 8"/>
          <p:cNvSpPr>
            <a:spLocks noChangeArrowheads="1"/>
          </p:cNvSpPr>
          <p:nvPr/>
        </p:nvSpPr>
        <p:spPr bwMode="auto">
          <a:xfrm>
            <a:off x="-114300" y="657225"/>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pic>
        <p:nvPicPr>
          <p:cNvPr id="123913" name="Picture 9" descr="100_0294"/>
          <p:cNvPicPr>
            <a:picLocks noChangeAspect="1" noChangeArrowheads="1"/>
          </p:cNvPicPr>
          <p:nvPr/>
        </p:nvPicPr>
        <p:blipFill>
          <a:blip r:embed="rId2" cstate="print"/>
          <a:srcRect/>
          <a:stretch>
            <a:fillRect/>
          </a:stretch>
        </p:blipFill>
        <p:spPr bwMode="auto">
          <a:xfrm>
            <a:off x="2641603" y="1727200"/>
            <a:ext cx="7810500" cy="3905250"/>
          </a:xfrm>
          <a:prstGeom prst="rect">
            <a:avLst/>
          </a:prstGeom>
          <a:noFill/>
        </p:spPr>
      </p:pic>
    </p:spTree>
    <p:extLst>
      <p:ext uri="{BB962C8B-B14F-4D97-AF65-F5344CB8AC3E}">
        <p14:creationId xmlns:p14="http://schemas.microsoft.com/office/powerpoint/2010/main" val="578256771"/>
      </p:ext>
    </p:extLst>
  </p:cSld>
  <p:clrMapOvr>
    <a:masterClrMapping/>
  </p:clrMapOvr>
  <p:transition advTm="5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D49D5BF6-22B7-4710-9527-FE2FD86D376A}" type="slidenum">
              <a:rPr lang="en-US">
                <a:solidFill>
                  <a:srgbClr val="000000"/>
                </a:solidFill>
              </a:rPr>
              <a:pPr/>
              <a:t>64</a:t>
            </a:fld>
            <a:endParaRPr lang="en-US">
              <a:solidFill>
                <a:srgbClr val="000000"/>
              </a:solidFill>
            </a:endParaRPr>
          </a:p>
        </p:txBody>
      </p:sp>
      <p:sp>
        <p:nvSpPr>
          <p:cNvPr id="124930" name="Rectangle 2"/>
          <p:cNvSpPr>
            <a:spLocks noGrp="1" noChangeArrowheads="1"/>
          </p:cNvSpPr>
          <p:nvPr>
            <p:ph type="title"/>
          </p:nvPr>
        </p:nvSpPr>
        <p:spPr/>
        <p:txBody>
          <a:bodyPr/>
          <a:lstStyle/>
          <a:p>
            <a:r>
              <a:rPr lang="en-US"/>
              <a:t>Major Projects UNDERWAY</a:t>
            </a:r>
          </a:p>
        </p:txBody>
      </p:sp>
      <p:sp>
        <p:nvSpPr>
          <p:cNvPr id="124931" name="Rectangle 3"/>
          <p:cNvSpPr>
            <a:spLocks noGrp="1" noChangeArrowheads="1"/>
          </p:cNvSpPr>
          <p:nvPr>
            <p:ph type="body" idx="1"/>
          </p:nvPr>
        </p:nvSpPr>
        <p:spPr/>
        <p:txBody>
          <a:bodyPr/>
          <a:lstStyle/>
          <a:p>
            <a:r>
              <a:rPr lang="en-US" sz="1800" b="1">
                <a:cs typeface="Times New Roman" pitchFamily="18" charset="0"/>
              </a:rPr>
              <a:t>System Stability, Reliability and Protection Coordination Study</a:t>
            </a:r>
          </a:p>
          <a:p>
            <a:pPr lvl="1"/>
            <a:r>
              <a:rPr lang="en-US" sz="1700" b="1">
                <a:cs typeface="Times New Roman" pitchFamily="18" charset="0"/>
              </a:rPr>
              <a:t>Evaluation of coordination of substation and power plant relays</a:t>
            </a:r>
          </a:p>
          <a:p>
            <a:pPr lvl="1"/>
            <a:r>
              <a:rPr lang="en-US" sz="1700" b="1">
                <a:cs typeface="Times New Roman" pitchFamily="18" charset="0"/>
              </a:rPr>
              <a:t>Evaluation of generation and T&amp;D practices to avoid system blackouts</a:t>
            </a:r>
          </a:p>
          <a:p>
            <a:endParaRPr lang="en-US" sz="1800" b="1">
              <a:cs typeface="Times New Roman" pitchFamily="18" charset="0"/>
            </a:endParaRPr>
          </a:p>
          <a:p>
            <a:r>
              <a:rPr lang="en-US" sz="1800" b="1">
                <a:cs typeface="Times New Roman" pitchFamily="18" charset="0"/>
              </a:rPr>
              <a:t>GIS and Pole Survey Project</a:t>
            </a:r>
          </a:p>
          <a:p>
            <a:pPr lvl="1"/>
            <a:r>
              <a:rPr lang="en-US" sz="1700" b="1">
                <a:cs typeface="Times New Roman" pitchFamily="18" charset="0"/>
              </a:rPr>
              <a:t>Field survey of over 35,000 poles has been conducted</a:t>
            </a:r>
          </a:p>
          <a:p>
            <a:pPr lvl="1"/>
            <a:r>
              <a:rPr lang="en-US" sz="1700" b="1">
                <a:cs typeface="Times New Roman" pitchFamily="18" charset="0"/>
              </a:rPr>
              <a:t>Mapping of poles and attached assets in progress</a:t>
            </a:r>
          </a:p>
        </p:txBody>
      </p:sp>
      <p:sp>
        <p:nvSpPr>
          <p:cNvPr id="124932" name="Rectangle 4"/>
          <p:cNvSpPr>
            <a:spLocks noChangeArrowheads="1"/>
          </p:cNvSpPr>
          <p:nvPr/>
        </p:nvSpPr>
        <p:spPr bwMode="auto">
          <a:xfrm>
            <a:off x="-285745" y="738188"/>
            <a:ext cx="12192001"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4933" name="Rectangle 5"/>
          <p:cNvSpPr>
            <a:spLocks noChangeArrowheads="1"/>
          </p:cNvSpPr>
          <p:nvPr/>
        </p:nvSpPr>
        <p:spPr bwMode="auto">
          <a:xfrm>
            <a:off x="31751" y="6858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4934" name="Rectangle 6"/>
          <p:cNvSpPr>
            <a:spLocks noChangeArrowheads="1"/>
          </p:cNvSpPr>
          <p:nvPr/>
        </p:nvSpPr>
        <p:spPr bwMode="auto">
          <a:xfrm>
            <a:off x="234951" y="95250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4935" name="Rectangle 7"/>
          <p:cNvSpPr>
            <a:spLocks noChangeArrowheads="1"/>
          </p:cNvSpPr>
          <p:nvPr/>
        </p:nvSpPr>
        <p:spPr bwMode="auto">
          <a:xfrm>
            <a:off x="203200" y="666750"/>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
        <p:nvSpPr>
          <p:cNvPr id="124936" name="Rectangle 8"/>
          <p:cNvSpPr>
            <a:spLocks noChangeArrowheads="1"/>
          </p:cNvSpPr>
          <p:nvPr/>
        </p:nvSpPr>
        <p:spPr bwMode="auto">
          <a:xfrm>
            <a:off x="-114300" y="657225"/>
            <a:ext cx="12192000" cy="369332"/>
          </a:xfrm>
          <a:prstGeom prst="rect">
            <a:avLst/>
          </a:prstGeom>
          <a:noFill/>
          <a:ln w="9525">
            <a:noFill/>
            <a:miter lim="800000"/>
            <a:headEnd/>
            <a:tailEnd/>
          </a:ln>
          <a:effectLst/>
        </p:spPr>
        <p:txBody>
          <a:bodyPr>
            <a:spAutoFit/>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41361701"/>
      </p:ext>
    </p:extLst>
  </p:cSld>
  <p:clrMapOvr>
    <a:masterClrMapping/>
  </p:clrMapOvr>
  <p:transition advTm="5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32BFFC-9857-4167-84A3-A2178A034728}" type="slidenum">
              <a:rPr lang="en-US">
                <a:solidFill>
                  <a:srgbClr val="000000"/>
                </a:solidFill>
              </a:rPr>
              <a:pPr/>
              <a:t>65</a:t>
            </a:fld>
            <a:endParaRPr lang="en-US">
              <a:solidFill>
                <a:srgbClr val="000000"/>
              </a:solidFill>
            </a:endParaRPr>
          </a:p>
        </p:txBody>
      </p:sp>
      <p:sp>
        <p:nvSpPr>
          <p:cNvPr id="125954" name="Rectangle 2"/>
          <p:cNvSpPr>
            <a:spLocks noGrp="1" noChangeArrowheads="1"/>
          </p:cNvSpPr>
          <p:nvPr>
            <p:ph type="title"/>
          </p:nvPr>
        </p:nvSpPr>
        <p:spPr/>
        <p:txBody>
          <a:bodyPr/>
          <a:lstStyle/>
          <a:p>
            <a:r>
              <a:rPr lang="en-US"/>
              <a:t>Major Projects PLANNED</a:t>
            </a:r>
          </a:p>
        </p:txBody>
      </p:sp>
      <p:sp>
        <p:nvSpPr>
          <p:cNvPr id="125955" name="Rectangle 3"/>
          <p:cNvSpPr>
            <a:spLocks noGrp="1" noChangeArrowheads="1"/>
          </p:cNvSpPr>
          <p:nvPr>
            <p:ph type="body" idx="1"/>
          </p:nvPr>
        </p:nvSpPr>
        <p:spPr>
          <a:xfrm>
            <a:off x="969433" y="1754188"/>
            <a:ext cx="10830984" cy="4494212"/>
          </a:xfrm>
        </p:spPr>
        <p:txBody>
          <a:bodyPr/>
          <a:lstStyle/>
          <a:p>
            <a:pPr>
              <a:lnSpc>
                <a:spcPct val="80000"/>
              </a:lnSpc>
            </a:pPr>
            <a:r>
              <a:rPr lang="en-US" sz="2000"/>
              <a:t>GPA Underground Initiative</a:t>
            </a:r>
          </a:p>
          <a:p>
            <a:pPr lvl="1">
              <a:lnSpc>
                <a:spcPct val="80000"/>
              </a:lnSpc>
            </a:pPr>
            <a:r>
              <a:rPr lang="en-US" sz="2200"/>
              <a:t>20 year plan developed</a:t>
            </a:r>
          </a:p>
          <a:p>
            <a:pPr lvl="1">
              <a:lnSpc>
                <a:spcPct val="80000"/>
              </a:lnSpc>
            </a:pPr>
            <a:r>
              <a:rPr lang="en-US" sz="2200"/>
              <a:t>$600 million planned cost</a:t>
            </a:r>
          </a:p>
          <a:p>
            <a:pPr>
              <a:lnSpc>
                <a:spcPct val="80000"/>
              </a:lnSpc>
            </a:pPr>
            <a:r>
              <a:rPr lang="en-US" sz="2000"/>
              <a:t>Distribution System Medium Range Planning &amp; Performance Analysis</a:t>
            </a:r>
          </a:p>
          <a:p>
            <a:pPr lvl="1">
              <a:lnSpc>
                <a:spcPct val="80000"/>
              </a:lnSpc>
            </a:pPr>
            <a:r>
              <a:rPr lang="en-US" sz="2200"/>
              <a:t>5-year performance evaluation</a:t>
            </a:r>
          </a:p>
          <a:p>
            <a:pPr lvl="1">
              <a:lnSpc>
                <a:spcPct val="80000"/>
              </a:lnSpc>
            </a:pPr>
            <a:r>
              <a:rPr lang="en-US" sz="2200"/>
              <a:t>Power Factor Correction/Capacitor Installation</a:t>
            </a:r>
          </a:p>
          <a:p>
            <a:pPr lvl="1">
              <a:lnSpc>
                <a:spcPct val="80000"/>
              </a:lnSpc>
            </a:pPr>
            <a:r>
              <a:rPr lang="en-US" sz="2200"/>
              <a:t>Reliability Study</a:t>
            </a:r>
          </a:p>
          <a:p>
            <a:pPr>
              <a:lnSpc>
                <a:spcPct val="80000"/>
              </a:lnSpc>
            </a:pPr>
            <a:r>
              <a:rPr lang="en-US" sz="2000"/>
              <a:t>GIS &amp; Facility Marking Project</a:t>
            </a:r>
          </a:p>
          <a:p>
            <a:pPr lvl="1">
              <a:lnSpc>
                <a:spcPct val="80000"/>
              </a:lnSpc>
            </a:pPr>
            <a:r>
              <a:rPr lang="en-US" sz="2200"/>
              <a:t>Maintain pole asset database</a:t>
            </a:r>
          </a:p>
          <a:p>
            <a:pPr lvl="1">
              <a:lnSpc>
                <a:spcPct val="80000"/>
              </a:lnSpc>
            </a:pPr>
            <a:r>
              <a:rPr lang="en-US" sz="2200"/>
              <a:t>Reflect additions and changes on mapping system</a:t>
            </a:r>
          </a:p>
          <a:p>
            <a:pPr lvl="1">
              <a:lnSpc>
                <a:spcPct val="80000"/>
              </a:lnSpc>
            </a:pPr>
            <a:r>
              <a:rPr lang="en-US" sz="2000"/>
              <a:t>Pole numbering system</a:t>
            </a:r>
          </a:p>
          <a:p>
            <a:pPr lvl="1">
              <a:lnSpc>
                <a:spcPct val="80000"/>
              </a:lnSpc>
            </a:pPr>
            <a:r>
              <a:rPr lang="en-US" sz="2000"/>
              <a:t>Phasing identification</a:t>
            </a:r>
          </a:p>
        </p:txBody>
      </p:sp>
    </p:spTree>
    <p:extLst>
      <p:ext uri="{BB962C8B-B14F-4D97-AF65-F5344CB8AC3E}">
        <p14:creationId xmlns:p14="http://schemas.microsoft.com/office/powerpoint/2010/main" val="3151055460"/>
      </p:ext>
    </p:extLst>
  </p:cSld>
  <p:clrMapOvr>
    <a:masterClrMapping/>
  </p:clrMapOvr>
  <p:transition advTm="5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3CAF8BF-49CE-4E62-AC0F-8C7444C516DB}" type="slidenum">
              <a:rPr lang="en-US">
                <a:solidFill>
                  <a:srgbClr val="000000"/>
                </a:solidFill>
              </a:rPr>
              <a:pPr/>
              <a:t>66</a:t>
            </a:fld>
            <a:endParaRPr lang="en-US">
              <a:solidFill>
                <a:srgbClr val="000000"/>
              </a:solidFill>
            </a:endParaRPr>
          </a:p>
        </p:txBody>
      </p:sp>
      <p:sp>
        <p:nvSpPr>
          <p:cNvPr id="129026" name="Rectangle 2"/>
          <p:cNvSpPr>
            <a:spLocks noGrp="1" noChangeArrowheads="1"/>
          </p:cNvSpPr>
          <p:nvPr>
            <p:ph type="title"/>
          </p:nvPr>
        </p:nvSpPr>
        <p:spPr>
          <a:xfrm>
            <a:off x="1219200" y="658813"/>
            <a:ext cx="8229600" cy="762000"/>
          </a:xfrm>
        </p:spPr>
        <p:txBody>
          <a:bodyPr/>
          <a:lstStyle/>
          <a:p>
            <a:r>
              <a:rPr lang="en-US" sz="3800">
                <a:latin typeface="Garamond" pitchFamily="18" charset="0"/>
              </a:rPr>
              <a:t>FEMA Underground Projects</a:t>
            </a:r>
          </a:p>
        </p:txBody>
      </p:sp>
      <p:graphicFrame>
        <p:nvGraphicFramePr>
          <p:cNvPr id="129027" name="Object 3"/>
          <p:cNvGraphicFramePr>
            <a:graphicFrameLocks noChangeAspect="1"/>
          </p:cNvGraphicFramePr>
          <p:nvPr/>
        </p:nvGraphicFramePr>
        <p:xfrm>
          <a:off x="1219200" y="1905003"/>
          <a:ext cx="10972800" cy="4575175"/>
        </p:xfrm>
        <a:graphic>
          <a:graphicData uri="http://schemas.openxmlformats.org/presentationml/2006/ole">
            <mc:AlternateContent xmlns:mc="http://schemas.openxmlformats.org/markup-compatibility/2006">
              <mc:Choice xmlns:v="urn:schemas-microsoft-com:vml" Requires="v">
                <p:oleObj spid="_x0000_s17411" name="Worksheet" r:id="rId5" imgW="8086917" imgH="3619805" progId="Excel.Sheet.8">
                  <p:embed/>
                </p:oleObj>
              </mc:Choice>
              <mc:Fallback>
                <p:oleObj name="Worksheet" r:id="rId5" imgW="8086917" imgH="361980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905003"/>
                        <a:ext cx="10972800"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58268539"/>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832F8BC-AA91-4933-A0FD-4C8A0694ACB5}" type="slidenum">
              <a:rPr lang="en-US">
                <a:solidFill>
                  <a:srgbClr val="000000"/>
                </a:solidFill>
              </a:rPr>
              <a:pPr/>
              <a:t>67</a:t>
            </a:fld>
            <a:endParaRPr lang="en-US">
              <a:solidFill>
                <a:srgbClr val="000000"/>
              </a:solidFill>
            </a:endParaRPr>
          </a:p>
        </p:txBody>
      </p:sp>
      <p:sp>
        <p:nvSpPr>
          <p:cNvPr id="131074" name="Rectangle 2"/>
          <p:cNvSpPr>
            <a:spLocks noGrp="1" noChangeArrowheads="1"/>
          </p:cNvSpPr>
          <p:nvPr>
            <p:ph type="title"/>
          </p:nvPr>
        </p:nvSpPr>
        <p:spPr/>
        <p:txBody>
          <a:bodyPr/>
          <a:lstStyle/>
          <a:p>
            <a:r>
              <a:rPr lang="en-US" sz="3800">
                <a:latin typeface="Garamond" pitchFamily="18" charset="0"/>
              </a:rPr>
              <a:t>System Improvements</a:t>
            </a:r>
            <a:br>
              <a:rPr lang="en-US" sz="3800">
                <a:latin typeface="Garamond" pitchFamily="18" charset="0"/>
              </a:rPr>
            </a:br>
            <a:r>
              <a:rPr lang="en-US" sz="3800">
                <a:latin typeface="Garamond" pitchFamily="18" charset="0"/>
              </a:rPr>
              <a:t>(Revenue Funded)</a:t>
            </a:r>
          </a:p>
        </p:txBody>
      </p:sp>
      <p:graphicFrame>
        <p:nvGraphicFramePr>
          <p:cNvPr id="131075" name="Object 3"/>
          <p:cNvGraphicFramePr>
            <a:graphicFrameLocks noChangeAspect="1"/>
          </p:cNvGraphicFramePr>
          <p:nvPr/>
        </p:nvGraphicFramePr>
        <p:xfrm>
          <a:off x="1117600" y="1676400"/>
          <a:ext cx="10369551" cy="4495800"/>
        </p:xfrm>
        <a:graphic>
          <a:graphicData uri="http://schemas.openxmlformats.org/presentationml/2006/ole">
            <mc:AlternateContent xmlns:mc="http://schemas.openxmlformats.org/markup-compatibility/2006">
              <mc:Choice xmlns:v="urn:schemas-microsoft-com:vml" Requires="v">
                <p:oleObj spid="_x0000_s18435" name="Worksheet" r:id="rId5" imgW="4448491" imgH="3267316" progId="Excel.Sheet.8">
                  <p:embed/>
                </p:oleObj>
              </mc:Choice>
              <mc:Fallback>
                <p:oleObj name="Worksheet" r:id="rId5" imgW="4448491" imgH="326731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600" y="1676400"/>
                        <a:ext cx="1036955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71167147"/>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A2DB420-A32C-4B4C-A82F-04B7B71E9A7F}" type="slidenum">
              <a:rPr lang="en-US">
                <a:solidFill>
                  <a:srgbClr val="000000"/>
                </a:solidFill>
              </a:rPr>
              <a:pPr/>
              <a:t>68</a:t>
            </a:fld>
            <a:endParaRPr lang="en-US">
              <a:solidFill>
                <a:srgbClr val="000000"/>
              </a:solidFill>
            </a:endParaRPr>
          </a:p>
        </p:txBody>
      </p:sp>
      <p:sp>
        <p:nvSpPr>
          <p:cNvPr id="133122" name="Rectangle 2"/>
          <p:cNvSpPr>
            <a:spLocks noGrp="1" noChangeArrowheads="1"/>
          </p:cNvSpPr>
          <p:nvPr>
            <p:ph type="title"/>
          </p:nvPr>
        </p:nvSpPr>
        <p:spPr>
          <a:xfrm>
            <a:off x="1219200" y="582613"/>
            <a:ext cx="7721600" cy="838200"/>
          </a:xfrm>
        </p:spPr>
        <p:txBody>
          <a:bodyPr/>
          <a:lstStyle/>
          <a:p>
            <a:r>
              <a:rPr lang="en-US" sz="2100" b="1">
                <a:solidFill>
                  <a:schemeClr val="tx1"/>
                </a:solidFill>
                <a:latin typeface="Garamond" pitchFamily="18" charset="0"/>
                <a:cs typeface="Arial" charset="0"/>
              </a:rPr>
              <a:t>Engineering Capital Improvement Projects</a:t>
            </a:r>
            <a:br>
              <a:rPr lang="en-US" sz="2100" b="1">
                <a:solidFill>
                  <a:schemeClr val="tx1"/>
                </a:solidFill>
                <a:latin typeface="Garamond" pitchFamily="18" charset="0"/>
                <a:cs typeface="Arial" charset="0"/>
              </a:rPr>
            </a:br>
            <a:r>
              <a:rPr lang="en-US" sz="2100" b="1">
                <a:solidFill>
                  <a:schemeClr val="tx1"/>
                </a:solidFill>
                <a:latin typeface="Garamond" pitchFamily="18" charset="0"/>
                <a:cs typeface="Arial" charset="0"/>
              </a:rPr>
              <a:t>(CIP)</a:t>
            </a:r>
          </a:p>
        </p:txBody>
      </p:sp>
      <p:sp>
        <p:nvSpPr>
          <p:cNvPr id="133123" name="Text Box 3"/>
          <p:cNvSpPr txBox="1">
            <a:spLocks noChangeArrowheads="1"/>
          </p:cNvSpPr>
          <p:nvPr/>
        </p:nvSpPr>
        <p:spPr bwMode="auto">
          <a:xfrm>
            <a:off x="3251200" y="1066801"/>
            <a:ext cx="4775200" cy="707886"/>
          </a:xfrm>
          <a:prstGeom prst="rect">
            <a:avLst/>
          </a:prstGeom>
          <a:noFill/>
          <a:ln w="9525">
            <a:noFill/>
            <a:miter lim="800000"/>
            <a:headEnd/>
            <a:tailEnd/>
          </a:ln>
          <a:effectLst/>
        </p:spPr>
        <p:txBody>
          <a:bodyPr>
            <a:spAutoFit/>
          </a:bodyPr>
          <a:lstStyle/>
          <a:p>
            <a:pPr algn="ctr" fontAlgn="b">
              <a:spcBef>
                <a:spcPct val="50000"/>
              </a:spcBef>
              <a:spcAft>
                <a:spcPct val="0"/>
              </a:spcAft>
            </a:pPr>
            <a:r>
              <a:rPr lang="en-US" sz="1600" b="1">
                <a:solidFill>
                  <a:srgbClr val="000000"/>
                </a:solidFill>
                <a:cs typeface="Arial" charset="0"/>
              </a:rPr>
              <a:t>FY 2005 - FY 2010 (x $1,000)</a:t>
            </a:r>
          </a:p>
          <a:p>
            <a:pPr algn="ctr" fontAlgn="b">
              <a:spcBef>
                <a:spcPct val="50000"/>
              </a:spcBef>
              <a:spcAft>
                <a:spcPct val="0"/>
              </a:spcAft>
            </a:pPr>
            <a:r>
              <a:rPr lang="en-US" sz="1600" b="1">
                <a:solidFill>
                  <a:srgbClr val="000000"/>
                </a:solidFill>
                <a:cs typeface="Arial" charset="0"/>
              </a:rPr>
              <a:t>* * * Complete Project List * * *</a:t>
            </a:r>
          </a:p>
        </p:txBody>
      </p:sp>
      <p:graphicFrame>
        <p:nvGraphicFramePr>
          <p:cNvPr id="158720" name="Object 1024"/>
          <p:cNvGraphicFramePr>
            <a:graphicFrameLocks noChangeAspect="1"/>
          </p:cNvGraphicFramePr>
          <p:nvPr/>
        </p:nvGraphicFramePr>
        <p:xfrm>
          <a:off x="1422400" y="1905000"/>
          <a:ext cx="9448800" cy="4114800"/>
        </p:xfrm>
        <a:graphic>
          <a:graphicData uri="http://schemas.openxmlformats.org/presentationml/2006/ole">
            <mc:AlternateContent xmlns:mc="http://schemas.openxmlformats.org/markup-compatibility/2006">
              <mc:Choice xmlns:v="urn:schemas-microsoft-com:vml" Requires="v">
                <p:oleObj spid="_x0000_s19459" name="Worksheet" r:id="rId5" imgW="9153754" imgH="3724656" progId="Excel.Sheet.8">
                  <p:embed/>
                </p:oleObj>
              </mc:Choice>
              <mc:Fallback>
                <p:oleObj name="Worksheet" r:id="rId5" imgW="9153754" imgH="372465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400" y="1905000"/>
                        <a:ext cx="9448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41152029"/>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1DA38A7-61EE-4D79-8227-7EE0C0F4AE16}" type="slidenum">
              <a:rPr lang="en-US">
                <a:solidFill>
                  <a:srgbClr val="000000"/>
                </a:solidFill>
              </a:rPr>
              <a:pPr/>
              <a:t>69</a:t>
            </a:fld>
            <a:endParaRPr lang="en-US">
              <a:solidFill>
                <a:srgbClr val="000000"/>
              </a:solidFill>
            </a:endParaRPr>
          </a:p>
        </p:txBody>
      </p:sp>
      <p:sp>
        <p:nvSpPr>
          <p:cNvPr id="135170" name="Text Box 2"/>
          <p:cNvSpPr txBox="1">
            <a:spLocks noChangeArrowheads="1"/>
          </p:cNvSpPr>
          <p:nvPr/>
        </p:nvSpPr>
        <p:spPr bwMode="auto">
          <a:xfrm>
            <a:off x="406400" y="533410"/>
            <a:ext cx="7010400" cy="461665"/>
          </a:xfrm>
          <a:prstGeom prst="rect">
            <a:avLst/>
          </a:prstGeom>
          <a:noFill/>
          <a:ln w="9525">
            <a:noFill/>
            <a:miter lim="800000"/>
            <a:headEnd/>
            <a:tailEnd/>
          </a:ln>
          <a:effectLst/>
        </p:spPr>
        <p:txBody>
          <a:bodyPr>
            <a:spAutoFit/>
          </a:bodyPr>
          <a:lstStyle/>
          <a:p>
            <a:pPr fontAlgn="b">
              <a:spcBef>
                <a:spcPct val="50000"/>
              </a:spcBef>
              <a:spcAft>
                <a:spcPct val="0"/>
              </a:spcAft>
            </a:pPr>
            <a:endParaRPr lang="en-US" sz="2400">
              <a:solidFill>
                <a:srgbClr val="000000"/>
              </a:solidFill>
              <a:latin typeface="Garamond" pitchFamily="18" charset="0"/>
            </a:endParaRPr>
          </a:p>
        </p:txBody>
      </p:sp>
      <p:sp>
        <p:nvSpPr>
          <p:cNvPr id="135171" name="Text Box 3"/>
          <p:cNvSpPr txBox="1">
            <a:spLocks noChangeArrowheads="1"/>
          </p:cNvSpPr>
          <p:nvPr/>
        </p:nvSpPr>
        <p:spPr bwMode="auto">
          <a:xfrm>
            <a:off x="3352800" y="1066801"/>
            <a:ext cx="4673600" cy="707886"/>
          </a:xfrm>
          <a:prstGeom prst="rect">
            <a:avLst/>
          </a:prstGeom>
          <a:noFill/>
          <a:ln w="9525">
            <a:noFill/>
            <a:miter lim="800000"/>
            <a:headEnd/>
            <a:tailEnd/>
          </a:ln>
          <a:effectLst/>
        </p:spPr>
        <p:txBody>
          <a:bodyPr>
            <a:spAutoFit/>
          </a:bodyPr>
          <a:lstStyle/>
          <a:p>
            <a:pPr algn="ctr" fontAlgn="b">
              <a:spcBef>
                <a:spcPct val="50000"/>
              </a:spcBef>
              <a:spcAft>
                <a:spcPct val="0"/>
              </a:spcAft>
            </a:pPr>
            <a:r>
              <a:rPr lang="en-US" sz="1600" b="1">
                <a:solidFill>
                  <a:srgbClr val="000000"/>
                </a:solidFill>
                <a:cs typeface="Arial" charset="0"/>
              </a:rPr>
              <a:t>FY 2005 - FY 2010 (x $1,000)</a:t>
            </a:r>
          </a:p>
          <a:p>
            <a:pPr algn="ctr" fontAlgn="b">
              <a:spcBef>
                <a:spcPct val="50000"/>
              </a:spcBef>
              <a:spcAft>
                <a:spcPct val="0"/>
              </a:spcAft>
            </a:pPr>
            <a:r>
              <a:rPr lang="en-US" sz="1600" b="1">
                <a:solidFill>
                  <a:srgbClr val="000000"/>
                </a:solidFill>
                <a:cs typeface="Arial" charset="0"/>
              </a:rPr>
              <a:t>* * * Complete Project List * * *</a:t>
            </a:r>
            <a:endParaRPr lang="en-US" sz="2400">
              <a:solidFill>
                <a:srgbClr val="000000"/>
              </a:solidFill>
              <a:latin typeface="Garamond" pitchFamily="18" charset="0"/>
            </a:endParaRPr>
          </a:p>
        </p:txBody>
      </p:sp>
      <p:sp>
        <p:nvSpPr>
          <p:cNvPr id="135172" name="Rectangle 4"/>
          <p:cNvSpPr>
            <a:spLocks noGrp="1" noChangeArrowheads="1"/>
          </p:cNvSpPr>
          <p:nvPr>
            <p:ph type="title"/>
          </p:nvPr>
        </p:nvSpPr>
        <p:spPr>
          <a:xfrm>
            <a:off x="1320800" y="582613"/>
            <a:ext cx="8026400" cy="762000"/>
          </a:xfrm>
        </p:spPr>
        <p:txBody>
          <a:bodyPr/>
          <a:lstStyle/>
          <a:p>
            <a:r>
              <a:rPr lang="en-US" sz="2100" b="1">
                <a:solidFill>
                  <a:schemeClr val="tx1"/>
                </a:solidFill>
                <a:latin typeface="Garamond" pitchFamily="18" charset="0"/>
                <a:cs typeface="Arial" charset="0"/>
              </a:rPr>
              <a:t>Engineering Capital Improvement Projects</a:t>
            </a:r>
            <a:br>
              <a:rPr lang="en-US" sz="2100" b="1">
                <a:solidFill>
                  <a:schemeClr val="tx1"/>
                </a:solidFill>
                <a:latin typeface="Garamond" pitchFamily="18" charset="0"/>
                <a:cs typeface="Arial" charset="0"/>
              </a:rPr>
            </a:br>
            <a:r>
              <a:rPr lang="en-US" sz="2100" b="1">
                <a:solidFill>
                  <a:schemeClr val="tx1"/>
                </a:solidFill>
                <a:latin typeface="Garamond" pitchFamily="18" charset="0"/>
                <a:cs typeface="Arial" charset="0"/>
              </a:rPr>
              <a:t>(CIP)</a:t>
            </a:r>
          </a:p>
        </p:txBody>
      </p:sp>
      <p:graphicFrame>
        <p:nvGraphicFramePr>
          <p:cNvPr id="159744" name="Object 1024"/>
          <p:cNvGraphicFramePr>
            <a:graphicFrameLocks noChangeAspect="1"/>
          </p:cNvGraphicFramePr>
          <p:nvPr/>
        </p:nvGraphicFramePr>
        <p:xfrm>
          <a:off x="1219200" y="2133600"/>
          <a:ext cx="9347200" cy="3962400"/>
        </p:xfrm>
        <a:graphic>
          <a:graphicData uri="http://schemas.openxmlformats.org/presentationml/2006/ole">
            <mc:AlternateContent xmlns:mc="http://schemas.openxmlformats.org/markup-compatibility/2006">
              <mc:Choice xmlns:v="urn:schemas-microsoft-com:vml" Requires="v">
                <p:oleObj spid="_x0000_s20483" name="Worksheet" r:id="rId5" imgW="9153754" imgH="3438754" progId="Excel.Sheet.8">
                  <p:embed/>
                </p:oleObj>
              </mc:Choice>
              <mc:Fallback>
                <p:oleObj name="Worksheet" r:id="rId5" imgW="9153754" imgH="343875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133600"/>
                        <a:ext cx="9347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3329730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11"/>
            <a:ext cx="12192000" cy="563563"/>
          </a:xfrm>
        </p:spPr>
        <p:txBody>
          <a:bodyPr/>
          <a:lstStyle/>
          <a:p>
            <a:pPr>
              <a:defRPr/>
            </a:pPr>
            <a:r>
              <a:rPr lang="en-US" sz="2800" dirty="0" smtClean="0"/>
              <a:t>Mission Statement</a:t>
            </a:r>
            <a:endParaRPr lang="en-US" sz="2800" dirty="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5" name="Content Placeholder 2"/>
          <p:cNvSpPr>
            <a:spLocks noGrp="1"/>
          </p:cNvSpPr>
          <p:nvPr>
            <p:ph idx="4294967295"/>
          </p:nvPr>
        </p:nvSpPr>
        <p:spPr>
          <a:xfrm>
            <a:off x="406400" y="2590800"/>
            <a:ext cx="11379200" cy="2590800"/>
          </a:xfrm>
        </p:spPr>
        <p:txBody>
          <a:bodyPr/>
          <a:lstStyle/>
          <a:p>
            <a:pPr eaLnBrk="1" hangingPunct="1">
              <a:buFont typeface="Wingdings" pitchFamily="2" charset="2"/>
              <a:buNone/>
              <a:defRPr/>
            </a:pPr>
            <a:r>
              <a:rPr lang="en-US" sz="2400" dirty="0"/>
              <a:t>Coordinate and facilitate all Government of Guam, Military, and Federal Liaison Response Agencies and their resources in mitigating, preparing, responding, and recovering from any and all types of emergencies in order to protect the lives, environment, and property of the island of Guam.</a:t>
            </a: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Tree>
    <p:extLst>
      <p:ext uri="{BB962C8B-B14F-4D97-AF65-F5344CB8AC3E}">
        <p14:creationId xmlns:p14="http://schemas.microsoft.com/office/powerpoint/2010/main" val="3329704131"/>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6C0272E-8AB8-4BD9-87E2-8BEC31492135}" type="slidenum">
              <a:rPr lang="en-US">
                <a:solidFill>
                  <a:srgbClr val="000000"/>
                </a:solidFill>
              </a:rPr>
              <a:pPr/>
              <a:t>70</a:t>
            </a:fld>
            <a:endParaRPr lang="en-US">
              <a:solidFill>
                <a:srgbClr val="000000"/>
              </a:solidFill>
            </a:endParaRPr>
          </a:p>
        </p:txBody>
      </p:sp>
      <p:sp>
        <p:nvSpPr>
          <p:cNvPr id="137218" name="Rectangle 2"/>
          <p:cNvSpPr>
            <a:spLocks noGrp="1" noChangeArrowheads="1"/>
          </p:cNvSpPr>
          <p:nvPr>
            <p:ph type="title"/>
          </p:nvPr>
        </p:nvSpPr>
        <p:spPr>
          <a:xfrm>
            <a:off x="1219200" y="582613"/>
            <a:ext cx="7924800" cy="838200"/>
          </a:xfrm>
        </p:spPr>
        <p:txBody>
          <a:bodyPr/>
          <a:lstStyle/>
          <a:p>
            <a:r>
              <a:rPr lang="en-US" sz="2100" b="1">
                <a:solidFill>
                  <a:schemeClr val="tx1"/>
                </a:solidFill>
                <a:latin typeface="Garamond" pitchFamily="18" charset="0"/>
                <a:cs typeface="Arial" charset="0"/>
              </a:rPr>
              <a:t>Engineering Capital Improvement Projects</a:t>
            </a:r>
            <a:br>
              <a:rPr lang="en-US" sz="2100" b="1">
                <a:solidFill>
                  <a:schemeClr val="tx1"/>
                </a:solidFill>
                <a:latin typeface="Garamond" pitchFamily="18" charset="0"/>
                <a:cs typeface="Arial" charset="0"/>
              </a:rPr>
            </a:br>
            <a:r>
              <a:rPr lang="en-US" sz="2100" b="1">
                <a:solidFill>
                  <a:schemeClr val="tx1"/>
                </a:solidFill>
                <a:latin typeface="Garamond" pitchFamily="18" charset="0"/>
                <a:cs typeface="Arial" charset="0"/>
              </a:rPr>
              <a:t>(CIP)</a:t>
            </a:r>
          </a:p>
        </p:txBody>
      </p:sp>
      <p:sp>
        <p:nvSpPr>
          <p:cNvPr id="137219" name="Text Box 3"/>
          <p:cNvSpPr txBox="1">
            <a:spLocks noChangeArrowheads="1"/>
          </p:cNvSpPr>
          <p:nvPr/>
        </p:nvSpPr>
        <p:spPr bwMode="auto">
          <a:xfrm>
            <a:off x="3251200" y="1219201"/>
            <a:ext cx="4470400" cy="707886"/>
          </a:xfrm>
          <a:prstGeom prst="rect">
            <a:avLst/>
          </a:prstGeom>
          <a:noFill/>
          <a:ln w="9525">
            <a:noFill/>
            <a:miter lim="800000"/>
            <a:headEnd/>
            <a:tailEnd/>
          </a:ln>
          <a:effectLst/>
        </p:spPr>
        <p:txBody>
          <a:bodyPr>
            <a:spAutoFit/>
          </a:bodyPr>
          <a:lstStyle/>
          <a:p>
            <a:pPr algn="ctr" fontAlgn="b">
              <a:spcBef>
                <a:spcPct val="50000"/>
              </a:spcBef>
              <a:spcAft>
                <a:spcPct val="0"/>
              </a:spcAft>
            </a:pPr>
            <a:r>
              <a:rPr lang="en-US" sz="1600" b="1">
                <a:solidFill>
                  <a:srgbClr val="000000"/>
                </a:solidFill>
                <a:cs typeface="Arial" charset="0"/>
              </a:rPr>
              <a:t>FY 2005 - FY 2010 (x $1,000)</a:t>
            </a:r>
          </a:p>
          <a:p>
            <a:pPr algn="ctr" fontAlgn="b">
              <a:spcBef>
                <a:spcPct val="50000"/>
              </a:spcBef>
              <a:spcAft>
                <a:spcPct val="0"/>
              </a:spcAft>
            </a:pPr>
            <a:r>
              <a:rPr lang="en-US" sz="1600" b="1">
                <a:solidFill>
                  <a:srgbClr val="000000"/>
                </a:solidFill>
                <a:cs typeface="Arial" charset="0"/>
              </a:rPr>
              <a:t>* * * Complete Project List * * *</a:t>
            </a:r>
          </a:p>
        </p:txBody>
      </p:sp>
      <p:graphicFrame>
        <p:nvGraphicFramePr>
          <p:cNvPr id="160768" name="Object 1024"/>
          <p:cNvGraphicFramePr>
            <a:graphicFrameLocks noChangeAspect="1"/>
          </p:cNvGraphicFramePr>
          <p:nvPr/>
        </p:nvGraphicFramePr>
        <p:xfrm>
          <a:off x="1117600" y="1981200"/>
          <a:ext cx="9956800" cy="4344988"/>
        </p:xfrm>
        <a:graphic>
          <a:graphicData uri="http://schemas.openxmlformats.org/presentationml/2006/ole">
            <mc:AlternateContent xmlns:mc="http://schemas.openxmlformats.org/markup-compatibility/2006">
              <mc:Choice xmlns:v="urn:schemas-microsoft-com:vml" Requires="v">
                <p:oleObj spid="_x0000_s21507" name="Worksheet" r:id="rId5" imgW="9153754" imgH="4810354" progId="Excel.Sheet.8">
                  <p:embed/>
                </p:oleObj>
              </mc:Choice>
              <mc:Fallback>
                <p:oleObj name="Worksheet" r:id="rId5" imgW="9153754" imgH="481035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600" y="1981200"/>
                        <a:ext cx="9956800" cy="434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9684884"/>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E676A7D-909D-499C-B6D3-5B429B987A44}" type="slidenum">
              <a:rPr lang="en-US">
                <a:solidFill>
                  <a:srgbClr val="000000"/>
                </a:solidFill>
              </a:rPr>
              <a:pPr/>
              <a:t>71</a:t>
            </a:fld>
            <a:endParaRPr lang="en-US">
              <a:solidFill>
                <a:srgbClr val="000000"/>
              </a:solidFill>
            </a:endParaRPr>
          </a:p>
        </p:txBody>
      </p:sp>
      <p:sp>
        <p:nvSpPr>
          <p:cNvPr id="139266" name="Rectangle 2"/>
          <p:cNvSpPr>
            <a:spLocks noGrp="1" noChangeArrowheads="1"/>
          </p:cNvSpPr>
          <p:nvPr>
            <p:ph type="title"/>
          </p:nvPr>
        </p:nvSpPr>
        <p:spPr>
          <a:xfrm>
            <a:off x="1219200" y="582613"/>
            <a:ext cx="7924800" cy="838200"/>
          </a:xfrm>
        </p:spPr>
        <p:txBody>
          <a:bodyPr/>
          <a:lstStyle/>
          <a:p>
            <a:r>
              <a:rPr lang="en-US" sz="2100" b="1">
                <a:solidFill>
                  <a:schemeClr val="tx1"/>
                </a:solidFill>
                <a:latin typeface="Garamond" pitchFamily="18" charset="0"/>
                <a:cs typeface="Arial" charset="0"/>
              </a:rPr>
              <a:t>Engineering Capital Improvement Projects</a:t>
            </a:r>
            <a:br>
              <a:rPr lang="en-US" sz="2100" b="1">
                <a:solidFill>
                  <a:schemeClr val="tx1"/>
                </a:solidFill>
                <a:latin typeface="Garamond" pitchFamily="18" charset="0"/>
                <a:cs typeface="Arial" charset="0"/>
              </a:rPr>
            </a:br>
            <a:r>
              <a:rPr lang="en-US" sz="2100" b="1">
                <a:solidFill>
                  <a:schemeClr val="tx1"/>
                </a:solidFill>
                <a:latin typeface="Garamond" pitchFamily="18" charset="0"/>
                <a:cs typeface="Arial" charset="0"/>
              </a:rPr>
              <a:t>(CIP)</a:t>
            </a:r>
          </a:p>
        </p:txBody>
      </p:sp>
      <p:graphicFrame>
        <p:nvGraphicFramePr>
          <p:cNvPr id="161792" name="Object 1024"/>
          <p:cNvGraphicFramePr>
            <a:graphicFrameLocks noChangeAspect="1"/>
          </p:cNvGraphicFramePr>
          <p:nvPr/>
        </p:nvGraphicFramePr>
        <p:xfrm>
          <a:off x="3048008" y="2819400"/>
          <a:ext cx="7330017" cy="2057400"/>
        </p:xfrm>
        <a:graphic>
          <a:graphicData uri="http://schemas.openxmlformats.org/presentationml/2006/ole">
            <mc:AlternateContent xmlns:mc="http://schemas.openxmlformats.org/markup-compatibility/2006">
              <mc:Choice xmlns:v="urn:schemas-microsoft-com:vml" Requires="v">
                <p:oleObj spid="_x0000_s22531" name="Worksheet" r:id="rId5" imgW="4810354" imgH="1714805" progId="Excel.Sheet.8">
                  <p:embed/>
                </p:oleObj>
              </mc:Choice>
              <mc:Fallback>
                <p:oleObj name="Worksheet" r:id="rId5" imgW="4810354" imgH="171480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8" y="2819400"/>
                        <a:ext cx="733001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68" name="Text Box 4"/>
          <p:cNvSpPr txBox="1">
            <a:spLocks noChangeArrowheads="1"/>
          </p:cNvSpPr>
          <p:nvPr/>
        </p:nvSpPr>
        <p:spPr bwMode="auto">
          <a:xfrm>
            <a:off x="1625600" y="1828800"/>
            <a:ext cx="5283200" cy="711200"/>
          </a:xfrm>
          <a:prstGeom prst="rect">
            <a:avLst/>
          </a:prstGeom>
          <a:noFill/>
          <a:ln w="9525">
            <a:noFill/>
            <a:miter lim="800000"/>
            <a:headEnd/>
            <a:tailEnd/>
          </a:ln>
          <a:effectLst/>
        </p:spPr>
        <p:txBody>
          <a:bodyPr>
            <a:spAutoFit/>
          </a:bodyPr>
          <a:lstStyle/>
          <a:p>
            <a:pPr algn="ctr" fontAlgn="b">
              <a:spcBef>
                <a:spcPct val="50000"/>
              </a:spcBef>
              <a:spcAft>
                <a:spcPct val="0"/>
              </a:spcAft>
            </a:pPr>
            <a:r>
              <a:rPr lang="en-US" sz="1600" b="1">
                <a:solidFill>
                  <a:srgbClr val="000000"/>
                </a:solidFill>
                <a:cs typeface="Arial" charset="0"/>
              </a:rPr>
              <a:t>FY 2005 - FY 2010 (x $1,000)</a:t>
            </a:r>
          </a:p>
          <a:p>
            <a:pPr algn="ctr" fontAlgn="b">
              <a:spcBef>
                <a:spcPct val="50000"/>
              </a:spcBef>
              <a:spcAft>
                <a:spcPct val="0"/>
              </a:spcAft>
            </a:pPr>
            <a:r>
              <a:rPr lang="en-US" sz="1600" b="1">
                <a:solidFill>
                  <a:srgbClr val="000000"/>
                </a:solidFill>
                <a:cs typeface="Arial" charset="0"/>
              </a:rPr>
              <a:t>* * * Complete Project List * * *</a:t>
            </a:r>
          </a:p>
        </p:txBody>
      </p:sp>
    </p:spTree>
    <p:extLst>
      <p:ext uri="{BB962C8B-B14F-4D97-AF65-F5344CB8AC3E}">
        <p14:creationId xmlns:p14="http://schemas.microsoft.com/office/powerpoint/2010/main" val="1021204969"/>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B8855E-2FE4-44C7-8C80-D7C30985A72A}" type="slidenum">
              <a:rPr lang="en-US">
                <a:solidFill>
                  <a:srgbClr val="000000"/>
                </a:solidFill>
              </a:rPr>
              <a:pPr/>
              <a:t>72</a:t>
            </a:fld>
            <a:endParaRPr lang="en-US">
              <a:solidFill>
                <a:srgbClr val="000000"/>
              </a:solidFill>
            </a:endParaRPr>
          </a:p>
        </p:txBody>
      </p:sp>
      <p:sp>
        <p:nvSpPr>
          <p:cNvPr id="141314" name="Rectangle 2"/>
          <p:cNvSpPr>
            <a:spLocks noGrp="1" noChangeArrowheads="1"/>
          </p:cNvSpPr>
          <p:nvPr>
            <p:ph type="title"/>
          </p:nvPr>
        </p:nvSpPr>
        <p:spPr>
          <a:xfrm>
            <a:off x="1219200" y="887413"/>
            <a:ext cx="6908800" cy="533400"/>
          </a:xfrm>
        </p:spPr>
        <p:txBody>
          <a:bodyPr/>
          <a:lstStyle/>
          <a:p>
            <a:r>
              <a:rPr lang="en-US" sz="2500">
                <a:solidFill>
                  <a:schemeClr val="tx1"/>
                </a:solidFill>
                <a:latin typeface="Garamond" pitchFamily="18" charset="0"/>
              </a:rPr>
              <a:t>GENERATION - CIP PROJECTS</a:t>
            </a:r>
          </a:p>
        </p:txBody>
      </p:sp>
      <p:graphicFrame>
        <p:nvGraphicFramePr>
          <p:cNvPr id="162816" name="Object 0"/>
          <p:cNvGraphicFramePr>
            <a:graphicFrameLocks noChangeAspect="1"/>
          </p:cNvGraphicFramePr>
          <p:nvPr/>
        </p:nvGraphicFramePr>
        <p:xfrm>
          <a:off x="1016000" y="1600200"/>
          <a:ext cx="10363200" cy="4560888"/>
        </p:xfrm>
        <a:graphic>
          <a:graphicData uri="http://schemas.openxmlformats.org/presentationml/2006/ole">
            <mc:AlternateContent xmlns:mc="http://schemas.openxmlformats.org/markup-compatibility/2006">
              <mc:Choice xmlns:v="urn:schemas-microsoft-com:vml" Requires="v">
                <p:oleObj spid="_x0000_s23555" name="Worksheet" r:id="rId5" imgW="5772960" imgH="3387960" progId="Excel.Sheet.8">
                  <p:embed/>
                </p:oleObj>
              </mc:Choice>
              <mc:Fallback>
                <p:oleObj name="Worksheet" r:id="rId5" imgW="5772960" imgH="338796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0" y="1600200"/>
                        <a:ext cx="10363200" cy="456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01865225"/>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CA7A6A-9DC4-41E8-9A25-3B4D4518588F}" type="slidenum">
              <a:rPr lang="en-US">
                <a:solidFill>
                  <a:srgbClr val="000000"/>
                </a:solidFill>
              </a:rPr>
              <a:pPr/>
              <a:t>73</a:t>
            </a:fld>
            <a:endParaRPr lang="en-US">
              <a:solidFill>
                <a:srgbClr val="000000"/>
              </a:solidFill>
            </a:endParaRPr>
          </a:p>
        </p:txBody>
      </p:sp>
      <p:sp>
        <p:nvSpPr>
          <p:cNvPr id="143362" name="Rectangle 2"/>
          <p:cNvSpPr>
            <a:spLocks noGrp="1" noChangeArrowheads="1"/>
          </p:cNvSpPr>
          <p:nvPr>
            <p:ph type="title"/>
          </p:nvPr>
        </p:nvSpPr>
        <p:spPr>
          <a:xfrm>
            <a:off x="1219200" y="887413"/>
            <a:ext cx="6908800" cy="533400"/>
          </a:xfrm>
        </p:spPr>
        <p:txBody>
          <a:bodyPr/>
          <a:lstStyle/>
          <a:p>
            <a:r>
              <a:rPr lang="en-US" sz="2500">
                <a:solidFill>
                  <a:schemeClr val="tx1"/>
                </a:solidFill>
                <a:latin typeface="Garamond" pitchFamily="18" charset="0"/>
              </a:rPr>
              <a:t>GENERATION - CIP PROJECTS</a:t>
            </a:r>
          </a:p>
        </p:txBody>
      </p:sp>
      <p:graphicFrame>
        <p:nvGraphicFramePr>
          <p:cNvPr id="163840" name="Object 0"/>
          <p:cNvGraphicFramePr>
            <a:graphicFrameLocks noChangeAspect="1"/>
          </p:cNvGraphicFramePr>
          <p:nvPr/>
        </p:nvGraphicFramePr>
        <p:xfrm>
          <a:off x="1016007" y="2133600"/>
          <a:ext cx="10570633" cy="3881438"/>
        </p:xfrm>
        <a:graphic>
          <a:graphicData uri="http://schemas.openxmlformats.org/presentationml/2006/ole">
            <mc:AlternateContent xmlns:mc="http://schemas.openxmlformats.org/markup-compatibility/2006">
              <mc:Choice xmlns:v="urn:schemas-microsoft-com:vml" Requires="v">
                <p:oleObj spid="_x0000_s24579" name="Worksheet" r:id="rId5" imgW="5772960" imgH="2827800" progId="Excel.Sheet.8">
                  <p:embed/>
                </p:oleObj>
              </mc:Choice>
              <mc:Fallback>
                <p:oleObj name="Worksheet" r:id="rId5" imgW="5772960" imgH="28278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7" y="2133600"/>
                        <a:ext cx="10570633"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69164830"/>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88A6A8-7CFA-41D6-919A-D62ACA81C79F}" type="slidenum">
              <a:rPr lang="en-US">
                <a:solidFill>
                  <a:srgbClr val="000000"/>
                </a:solidFill>
              </a:rPr>
              <a:pPr/>
              <a:t>74</a:t>
            </a:fld>
            <a:endParaRPr lang="en-US">
              <a:solidFill>
                <a:srgbClr val="000000"/>
              </a:solidFill>
            </a:endParaRPr>
          </a:p>
        </p:txBody>
      </p:sp>
      <p:sp>
        <p:nvSpPr>
          <p:cNvPr id="145410" name="Rectangle 2"/>
          <p:cNvSpPr>
            <a:spLocks noGrp="1" noChangeArrowheads="1"/>
          </p:cNvSpPr>
          <p:nvPr>
            <p:ph type="title"/>
          </p:nvPr>
        </p:nvSpPr>
        <p:spPr>
          <a:xfrm>
            <a:off x="1219200" y="582613"/>
            <a:ext cx="7620000" cy="838200"/>
          </a:xfrm>
        </p:spPr>
        <p:txBody>
          <a:bodyPr/>
          <a:lstStyle/>
          <a:p>
            <a:r>
              <a:rPr lang="en-US" sz="2500">
                <a:solidFill>
                  <a:schemeClr val="tx1"/>
                </a:solidFill>
                <a:latin typeface="Garamond" pitchFamily="18" charset="0"/>
              </a:rPr>
              <a:t>Cabras I &amp; II Capital Improvement Projects &amp; Plant Improvement Projects</a:t>
            </a:r>
          </a:p>
        </p:txBody>
      </p:sp>
      <p:pic>
        <p:nvPicPr>
          <p:cNvPr id="145411" name="Picture 3"/>
          <p:cNvPicPr>
            <a:picLocks noChangeAspect="1" noChangeArrowheads="1"/>
          </p:cNvPicPr>
          <p:nvPr/>
        </p:nvPicPr>
        <p:blipFill>
          <a:blip r:embed="rId3" cstate="print"/>
          <a:srcRect/>
          <a:stretch>
            <a:fillRect/>
          </a:stretch>
        </p:blipFill>
        <p:spPr bwMode="auto">
          <a:xfrm>
            <a:off x="812800" y="1524000"/>
            <a:ext cx="10566400" cy="4838700"/>
          </a:xfrm>
          <a:prstGeom prst="rect">
            <a:avLst/>
          </a:prstGeom>
          <a:noFill/>
          <a:ln w="9525">
            <a:noFill/>
            <a:miter lim="800000"/>
            <a:headEnd/>
            <a:tailEnd/>
          </a:ln>
          <a:effectLst/>
        </p:spPr>
      </p:pic>
    </p:spTree>
    <p:extLst>
      <p:ext uri="{BB962C8B-B14F-4D97-AF65-F5344CB8AC3E}">
        <p14:creationId xmlns:p14="http://schemas.microsoft.com/office/powerpoint/2010/main" val="3461919651"/>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69311E8-C7D6-439D-A585-A04E0CE7AFE6}" type="slidenum">
              <a:rPr lang="en-US">
                <a:solidFill>
                  <a:srgbClr val="000000"/>
                </a:solidFill>
              </a:rPr>
              <a:pPr/>
              <a:t>75</a:t>
            </a:fld>
            <a:endParaRPr lang="en-US">
              <a:solidFill>
                <a:srgbClr val="000000"/>
              </a:solidFill>
            </a:endParaRPr>
          </a:p>
        </p:txBody>
      </p:sp>
      <p:sp>
        <p:nvSpPr>
          <p:cNvPr id="147458" name="Rectangle 2"/>
          <p:cNvSpPr>
            <a:spLocks noGrp="1" noChangeArrowheads="1"/>
          </p:cNvSpPr>
          <p:nvPr>
            <p:ph type="title"/>
          </p:nvPr>
        </p:nvSpPr>
        <p:spPr>
          <a:xfrm>
            <a:off x="1219200" y="277813"/>
            <a:ext cx="8229600" cy="1143000"/>
          </a:xfrm>
        </p:spPr>
        <p:txBody>
          <a:bodyPr/>
          <a:lstStyle/>
          <a:p>
            <a:r>
              <a:rPr lang="en-US" sz="2500">
                <a:solidFill>
                  <a:schemeClr val="tx1"/>
                </a:solidFill>
                <a:latin typeface="Garamond" pitchFamily="18" charset="0"/>
              </a:rPr>
              <a:t>Cabras I &amp; II Capital Improvement Projects &amp; Plant Improvement Projects</a:t>
            </a:r>
          </a:p>
        </p:txBody>
      </p:sp>
      <p:pic>
        <p:nvPicPr>
          <p:cNvPr id="147459" name="Picture 3"/>
          <p:cNvPicPr>
            <a:picLocks noChangeAspect="1" noChangeArrowheads="1"/>
          </p:cNvPicPr>
          <p:nvPr/>
        </p:nvPicPr>
        <p:blipFill>
          <a:blip r:embed="rId3" cstate="print"/>
          <a:srcRect/>
          <a:stretch>
            <a:fillRect/>
          </a:stretch>
        </p:blipFill>
        <p:spPr bwMode="auto">
          <a:xfrm>
            <a:off x="1320800" y="1806575"/>
            <a:ext cx="9753600" cy="4948238"/>
          </a:xfrm>
          <a:prstGeom prst="rect">
            <a:avLst/>
          </a:prstGeom>
          <a:noFill/>
          <a:ln w="9525">
            <a:noFill/>
            <a:miter lim="800000"/>
            <a:headEnd/>
            <a:tailEnd/>
          </a:ln>
          <a:effectLst/>
        </p:spPr>
      </p:pic>
    </p:spTree>
    <p:extLst>
      <p:ext uri="{BB962C8B-B14F-4D97-AF65-F5344CB8AC3E}">
        <p14:creationId xmlns:p14="http://schemas.microsoft.com/office/powerpoint/2010/main" val="869763701"/>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lgerian" panose="04020705040A02060702" pitchFamily="82" charset="0"/>
              </a:rPr>
              <a:t>Plenary session V</a:t>
            </a:r>
            <a:br>
              <a:rPr lang="en-US" dirty="0" smtClean="0">
                <a:solidFill>
                  <a:schemeClr val="bg1"/>
                </a:solidFill>
                <a:latin typeface="Algerian" panose="04020705040A02060702" pitchFamily="82" charset="0"/>
              </a:rPr>
            </a:br>
            <a:r>
              <a:rPr lang="en-US" dirty="0" smtClean="0">
                <a:solidFill>
                  <a:schemeClr val="bg1"/>
                </a:solidFill>
                <a:latin typeface="Algerian" panose="04020705040A02060702" pitchFamily="82" charset="0"/>
              </a:rPr>
              <a:t>(Bridging Fiscal Opportunities)</a:t>
            </a:r>
            <a:endParaRPr lang="en-US" dirty="0">
              <a:solidFill>
                <a:schemeClr val="bg1"/>
              </a:solidFill>
              <a:latin typeface="Algerian" panose="04020705040A02060702" pitchFamily="82" charset="0"/>
            </a:endParaRPr>
          </a:p>
        </p:txBody>
      </p:sp>
      <p:sp>
        <p:nvSpPr>
          <p:cNvPr id="3" name="Content Placeholder 2"/>
          <p:cNvSpPr>
            <a:spLocks noGrp="1"/>
          </p:cNvSpPr>
          <p:nvPr>
            <p:ph idx="1"/>
          </p:nvPr>
        </p:nvSpPr>
        <p:spPr/>
        <p:txBody>
          <a:bodyPr>
            <a:normAutofit fontScale="85000" lnSpcReduction="20000"/>
          </a:bodyPr>
          <a:lstStyle/>
          <a:p>
            <a:pPr marL="0" indent="0" algn="ctr">
              <a:buNone/>
            </a:pPr>
            <a:r>
              <a:rPr lang="en-US" b="1" u="sng" dirty="0" smtClean="0"/>
              <a:t>Kate </a:t>
            </a:r>
            <a:r>
              <a:rPr lang="en-US" b="1" u="sng" dirty="0" err="1" smtClean="0"/>
              <a:t>Baltazar</a:t>
            </a:r>
            <a:endParaRPr lang="en-US" b="1" u="sng" dirty="0" smtClean="0"/>
          </a:p>
          <a:p>
            <a:pPr marL="0" indent="0" algn="ctr">
              <a:buNone/>
            </a:pPr>
            <a:r>
              <a:rPr lang="en-US" b="1" dirty="0" smtClean="0"/>
              <a:t>Administrator</a:t>
            </a:r>
          </a:p>
          <a:p>
            <a:pPr marL="0" indent="0" algn="ctr">
              <a:buNone/>
            </a:pPr>
            <a:r>
              <a:rPr lang="en-US" b="1" dirty="0" smtClean="0"/>
              <a:t>Guam State Clearinghouse</a:t>
            </a:r>
          </a:p>
          <a:p>
            <a:pPr marL="0" indent="0" algn="ctr">
              <a:buNone/>
            </a:pPr>
            <a:endParaRPr lang="en-US" b="1" dirty="0"/>
          </a:p>
          <a:p>
            <a:pPr marL="0" indent="0" algn="ctr">
              <a:buNone/>
            </a:pPr>
            <a:r>
              <a:rPr lang="en-US" b="1" u="sng" dirty="0" smtClean="0"/>
              <a:t>Troy Torres</a:t>
            </a:r>
          </a:p>
          <a:p>
            <a:pPr marL="0" indent="0" algn="ctr">
              <a:buNone/>
            </a:pPr>
            <a:r>
              <a:rPr lang="en-US" b="1" dirty="0" smtClean="0"/>
              <a:t>Governor’s Strategic Planning Advisor</a:t>
            </a:r>
          </a:p>
          <a:p>
            <a:pPr marL="0" indent="0" algn="ctr">
              <a:buNone/>
            </a:pPr>
            <a:r>
              <a:rPr lang="en-US" b="1" dirty="0" smtClean="0"/>
              <a:t>Imagine Guam Initiative</a:t>
            </a:r>
          </a:p>
          <a:p>
            <a:pPr marL="0" indent="0" algn="ctr">
              <a:buNone/>
            </a:pPr>
            <a:endParaRPr lang="en-US" b="1" dirty="0"/>
          </a:p>
          <a:p>
            <a:pPr marL="0" indent="0" algn="ctr">
              <a:buNone/>
            </a:pPr>
            <a:r>
              <a:rPr lang="en-US" b="1" u="sng" dirty="0" smtClean="0"/>
              <a:t>John A.B. </a:t>
            </a:r>
            <a:r>
              <a:rPr lang="en-US" b="1" u="sng" dirty="0" err="1" smtClean="0"/>
              <a:t>Pangelinan</a:t>
            </a:r>
            <a:endParaRPr lang="en-US" b="1" u="sng" dirty="0" smtClean="0"/>
          </a:p>
          <a:p>
            <a:pPr marL="0" indent="0" algn="ctr">
              <a:buNone/>
            </a:pPr>
            <a:r>
              <a:rPr lang="en-US" b="1" dirty="0" smtClean="0"/>
              <a:t>Budget and management Analyst Supervisor</a:t>
            </a:r>
          </a:p>
          <a:p>
            <a:pPr marL="0" indent="0" algn="ctr">
              <a:buNone/>
            </a:pPr>
            <a:r>
              <a:rPr lang="en-US" b="1" dirty="0" smtClean="0"/>
              <a:t>Bureau of Budget and Management Research </a:t>
            </a:r>
            <a:endParaRPr lang="en-US" b="1" dirty="0"/>
          </a:p>
        </p:txBody>
      </p:sp>
    </p:spTree>
    <p:extLst>
      <p:ext uri="{BB962C8B-B14F-4D97-AF65-F5344CB8AC3E}">
        <p14:creationId xmlns:p14="http://schemas.microsoft.com/office/powerpoint/2010/main" val="17125124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2400" b="1" u="sng" dirty="0" smtClean="0"/>
          </a:p>
          <a:p>
            <a:pPr marL="0" indent="0" algn="ctr">
              <a:buNone/>
            </a:pPr>
            <a:r>
              <a:rPr lang="en-US" sz="5600" b="1" u="sng" dirty="0" smtClean="0"/>
              <a:t>Mark  </a:t>
            </a:r>
            <a:r>
              <a:rPr lang="en-US" sz="5600" b="1" u="sng" dirty="0" err="1" smtClean="0"/>
              <a:t>Calvo</a:t>
            </a:r>
            <a:endParaRPr lang="en-US" sz="5600" b="1" u="sng" dirty="0"/>
          </a:p>
          <a:p>
            <a:pPr marL="0" indent="0" algn="ctr">
              <a:buNone/>
            </a:pPr>
            <a:r>
              <a:rPr lang="en-US" sz="3600" b="1" dirty="0" smtClean="0"/>
              <a:t>Chief of Staff</a:t>
            </a:r>
            <a:endParaRPr lang="en-US" sz="3600" b="1" dirty="0"/>
          </a:p>
          <a:p>
            <a:pPr marL="0" indent="0" algn="ctr">
              <a:buNone/>
            </a:pPr>
            <a:r>
              <a:rPr lang="en-US" sz="3600" b="1" dirty="0" smtClean="0"/>
              <a:t>Managing Planning</a:t>
            </a:r>
            <a:endParaRPr lang="en-US" sz="3600" b="1" dirty="0"/>
          </a:p>
          <a:p>
            <a:pPr marL="0" indent="0" algn="ctr">
              <a:buNone/>
            </a:pPr>
            <a:endParaRPr lang="en-US" dirty="0"/>
          </a:p>
        </p:txBody>
      </p:sp>
      <p:sp>
        <p:nvSpPr>
          <p:cNvPr id="4" name="Title 1"/>
          <p:cNvSpPr>
            <a:spLocks noGrp="1"/>
          </p:cNvSpPr>
          <p:nvPr>
            <p:ph type="title"/>
          </p:nvPr>
        </p:nvSpPr>
        <p:spPr/>
        <p:txBody>
          <a:bodyPr/>
          <a:lstStyle/>
          <a:p>
            <a:pPr algn="ctr"/>
            <a:r>
              <a:rPr lang="en-US" dirty="0" smtClean="0">
                <a:solidFill>
                  <a:schemeClr val="bg1"/>
                </a:solidFill>
                <a:latin typeface="Algerian" panose="04020705040A02060702" pitchFamily="82" charset="0"/>
              </a:rPr>
              <a:t>Governor’s office</a:t>
            </a:r>
            <a:endParaRPr lang="en-US" dirty="0"/>
          </a:p>
        </p:txBody>
      </p:sp>
    </p:spTree>
    <p:extLst>
      <p:ext uri="{BB962C8B-B14F-4D97-AF65-F5344CB8AC3E}">
        <p14:creationId xmlns:p14="http://schemas.microsoft.com/office/powerpoint/2010/main" val="33453477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Managing Planning </a:t>
            </a:r>
            <a:endParaRPr lang="en-US" dirty="0"/>
          </a:p>
        </p:txBody>
      </p:sp>
    </p:spTree>
    <p:extLst>
      <p:ext uri="{BB962C8B-B14F-4D97-AF65-F5344CB8AC3E}">
        <p14:creationId xmlns:p14="http://schemas.microsoft.com/office/powerpoint/2010/main" val="3671726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7026"/>
            <a:ext cx="10972800" cy="1143000"/>
          </a:xfrm>
        </p:spPr>
        <p:txBody>
          <a:bodyPr/>
          <a:lstStyle/>
          <a:p>
            <a:r>
              <a:rPr lang="en-US" dirty="0" smtClean="0"/>
              <a:t>Concept</a:t>
            </a:r>
            <a:endParaRPr lang="en-US" dirty="0"/>
          </a:p>
        </p:txBody>
      </p:sp>
      <p:sp>
        <p:nvSpPr>
          <p:cNvPr id="3" name="Content Placeholder 2"/>
          <p:cNvSpPr>
            <a:spLocks noGrp="1"/>
          </p:cNvSpPr>
          <p:nvPr>
            <p:ph idx="1"/>
          </p:nvPr>
        </p:nvSpPr>
        <p:spPr>
          <a:xfrm>
            <a:off x="609600" y="1600203"/>
            <a:ext cx="10972800" cy="4525963"/>
          </a:xfrm>
        </p:spPr>
        <p:txBody>
          <a:bodyPr>
            <a:normAutofit/>
          </a:bodyPr>
          <a:lstStyle/>
          <a:p>
            <a:pPr marL="0" indent="0">
              <a:buNone/>
            </a:pPr>
            <a:r>
              <a:rPr lang="en-US" sz="2000" dirty="0"/>
              <a:t>"Organization doesn't really accomplish anything. Plans don't accomplish anything, either. Theories of management don't much matter. Endeavors succeed or fail because of the people involved. Only by attracting the best people will you accomplish great deeds." </a:t>
            </a:r>
            <a:endParaRPr lang="en-US" sz="2000" dirty="0" smtClean="0"/>
          </a:p>
          <a:p>
            <a:pPr marL="0" indent="0">
              <a:lnSpc>
                <a:spcPct val="80000"/>
              </a:lnSpc>
              <a:buNone/>
            </a:pPr>
            <a:endParaRPr lang="en-US" sz="2000" dirty="0"/>
          </a:p>
          <a:p>
            <a:pPr marL="400050" lvl="1" indent="0">
              <a:buNone/>
            </a:pPr>
            <a:r>
              <a:rPr lang="en-US" sz="1800" dirty="0">
                <a:solidFill>
                  <a:schemeClr val="accent1"/>
                </a:solidFill>
              </a:rPr>
              <a:t>In a brain-based economy, your best assets are people. We've heard this expression so often that it's become trite. But how many leaders really "walk the talk" with this stuff? Too often, people are assumed to be empty chess pieces to be moved around by grand viziers, which may explain why so many top managers immerse their calendar time in deal making, restructuring and the latest management fad. I</a:t>
            </a:r>
            <a:r>
              <a:rPr lang="en-US" sz="1800" dirty="0" smtClean="0">
                <a:solidFill>
                  <a:schemeClr val="accent1"/>
                </a:solidFill>
              </a:rPr>
              <a:t>mmerse yourselves </a:t>
            </a:r>
            <a:r>
              <a:rPr lang="en-US" sz="1800" dirty="0">
                <a:solidFill>
                  <a:schemeClr val="accent1"/>
                </a:solidFill>
              </a:rPr>
              <a:t>in the goal of creating an environment where the best, the brightest, the most creative are attracted, retained and, most importantly, </a:t>
            </a:r>
            <a:r>
              <a:rPr lang="en-US" sz="1800" dirty="0" smtClean="0">
                <a:solidFill>
                  <a:schemeClr val="accent1"/>
                </a:solidFill>
              </a:rPr>
              <a:t>unleashed! </a:t>
            </a:r>
            <a:endParaRPr lang="en-US" sz="1800" dirty="0">
              <a:solidFill>
                <a:schemeClr val="accent1"/>
              </a:solidFill>
            </a:endParaRPr>
          </a:p>
          <a:p>
            <a:pPr marL="800100" lvl="2" indent="0">
              <a:buNone/>
            </a:pPr>
            <a:endParaRPr lang="en-US" dirty="0"/>
          </a:p>
          <a:p>
            <a:endParaRPr lang="en-US" dirty="0"/>
          </a:p>
        </p:txBody>
      </p:sp>
    </p:spTree>
    <p:extLst>
      <p:ext uri="{BB962C8B-B14F-4D97-AF65-F5344CB8AC3E}">
        <p14:creationId xmlns:p14="http://schemas.microsoft.com/office/powerpoint/2010/main" val="3075218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11"/>
            <a:ext cx="12192000" cy="563563"/>
          </a:xfrm>
        </p:spPr>
        <p:txBody>
          <a:bodyPr/>
          <a:lstStyle/>
          <a:p>
            <a:pPr>
              <a:defRPr/>
            </a:pPr>
            <a:r>
              <a:rPr lang="en-US" sz="2800" dirty="0" smtClean="0"/>
              <a:t>Four Phases of Emergency Management</a:t>
            </a:r>
            <a:endParaRPr lang="en-US" sz="2800" dirty="0"/>
          </a:p>
        </p:txBody>
      </p:sp>
      <p:sp>
        <p:nvSpPr>
          <p:cNvPr id="4"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
        <p:nvSpPr>
          <p:cNvPr id="6" name="Footer Placeholder 3"/>
          <p:cNvSpPr txBox="1">
            <a:spLocks/>
          </p:cNvSpPr>
          <p:nvPr/>
        </p:nvSpPr>
        <p:spPr bwMode="auto">
          <a:xfrm>
            <a:off x="4203700" y="76200"/>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7"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graphicFrame>
        <p:nvGraphicFramePr>
          <p:cNvPr id="3" name="Diagram 2"/>
          <p:cNvGraphicFramePr/>
          <p:nvPr/>
        </p:nvGraphicFramePr>
        <p:xfrm>
          <a:off x="406400" y="1295400"/>
          <a:ext cx="11379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8531962"/>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7026"/>
            <a:ext cx="10972800" cy="1143000"/>
          </a:xfrm>
        </p:spPr>
        <p:txBody>
          <a:bodyPr/>
          <a:lstStyle/>
          <a:p>
            <a:r>
              <a:rPr lang="en-US" dirty="0" smtClean="0"/>
              <a:t>Concept</a:t>
            </a:r>
            <a:endParaRPr lang="en-US" dirty="0"/>
          </a:p>
        </p:txBody>
      </p:sp>
      <p:sp>
        <p:nvSpPr>
          <p:cNvPr id="3" name="Content Placeholder 2"/>
          <p:cNvSpPr>
            <a:spLocks noGrp="1"/>
          </p:cNvSpPr>
          <p:nvPr>
            <p:ph idx="1"/>
          </p:nvPr>
        </p:nvSpPr>
        <p:spPr>
          <a:xfrm>
            <a:off x="463439" y="1600203"/>
            <a:ext cx="11118961" cy="4525963"/>
          </a:xfrm>
        </p:spPr>
        <p:txBody>
          <a:bodyPr>
            <a:normAutofit/>
          </a:bodyPr>
          <a:lstStyle/>
          <a:p>
            <a:r>
              <a:rPr lang="en-US" sz="2400" dirty="0">
                <a:solidFill>
                  <a:srgbClr val="FF0000"/>
                </a:solidFill>
              </a:rPr>
              <a:t>Part I: </a:t>
            </a:r>
            <a:r>
              <a:rPr lang="en-US" sz="2400" dirty="0"/>
              <a:t>"Use the formula P=40 to 70, in which P stands for the probability of success and the numbers indicate the percentage of information acquired.</a:t>
            </a:r>
            <a:r>
              <a:rPr lang="en-US" sz="2400" dirty="0" smtClean="0"/>
              <a:t>”</a:t>
            </a:r>
          </a:p>
          <a:p>
            <a:r>
              <a:rPr lang="en-US" sz="2400" dirty="0" smtClean="0">
                <a:solidFill>
                  <a:srgbClr val="FF0000"/>
                </a:solidFill>
              </a:rPr>
              <a:t>Part II: </a:t>
            </a:r>
            <a:r>
              <a:rPr lang="en-US" sz="2400" dirty="0"/>
              <a:t>"Once the information is in the 40 to 70 range, go with your gut." </a:t>
            </a:r>
          </a:p>
          <a:p>
            <a:pPr marL="800100" lvl="2" indent="0" algn="just">
              <a:buNone/>
            </a:pPr>
            <a:r>
              <a:rPr lang="en-US" sz="2000" dirty="0">
                <a:solidFill>
                  <a:schemeClr val="tx2">
                    <a:lumMod val="60000"/>
                    <a:lumOff val="40000"/>
                  </a:schemeClr>
                </a:solidFill>
              </a:rPr>
              <a:t>Don't take action if you have only enough information to give you less than a 40 percent chance of being right, but don't wait until you have enough facts to be 100 percent sure, because by then it is almost always too late. Today, </a:t>
            </a:r>
            <a:r>
              <a:rPr lang="en-US" sz="2000" dirty="0">
                <a:solidFill>
                  <a:srgbClr val="558ED5"/>
                </a:solidFill>
              </a:rPr>
              <a:t>excessive delays in the name of information-gathering breeds "analysis paralysis." Procrastination in the name of reducing risk actually increases risk. </a:t>
            </a:r>
          </a:p>
          <a:p>
            <a:endParaRPr lang="en-US" dirty="0"/>
          </a:p>
        </p:txBody>
      </p:sp>
    </p:spTree>
    <p:extLst>
      <p:ext uri="{BB962C8B-B14F-4D97-AF65-F5344CB8AC3E}">
        <p14:creationId xmlns:p14="http://schemas.microsoft.com/office/powerpoint/2010/main" val="978522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2336800" y="200028"/>
            <a:ext cx="3352800"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Homeland Security Advisor</a:t>
            </a:r>
          </a:p>
        </p:txBody>
      </p:sp>
      <p:sp>
        <p:nvSpPr>
          <p:cNvPr id="12291" name="TextBox 4"/>
          <p:cNvSpPr txBox="1">
            <a:spLocks noChangeArrowheads="1"/>
          </p:cNvSpPr>
          <p:nvPr/>
        </p:nvSpPr>
        <p:spPr bwMode="auto">
          <a:xfrm>
            <a:off x="2946400" y="758826"/>
            <a:ext cx="2032000"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Administrator</a:t>
            </a:r>
          </a:p>
        </p:txBody>
      </p:sp>
      <p:sp>
        <p:nvSpPr>
          <p:cNvPr id="12292" name="TextBox 5"/>
          <p:cNvSpPr txBox="1">
            <a:spLocks noChangeArrowheads="1"/>
          </p:cNvSpPr>
          <p:nvPr/>
        </p:nvSpPr>
        <p:spPr bwMode="auto">
          <a:xfrm>
            <a:off x="9116484" y="758826"/>
            <a:ext cx="1346200"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MRFC</a:t>
            </a:r>
          </a:p>
        </p:txBody>
      </p:sp>
      <p:sp>
        <p:nvSpPr>
          <p:cNvPr id="12293" name="TextBox 6"/>
          <p:cNvSpPr txBox="1">
            <a:spLocks noChangeArrowheads="1"/>
          </p:cNvSpPr>
          <p:nvPr/>
        </p:nvSpPr>
        <p:spPr bwMode="auto">
          <a:xfrm>
            <a:off x="5486400" y="1139836"/>
            <a:ext cx="1346200"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PIO</a:t>
            </a:r>
          </a:p>
        </p:txBody>
      </p:sp>
      <p:sp>
        <p:nvSpPr>
          <p:cNvPr id="12294" name="TextBox 7"/>
          <p:cNvSpPr txBox="1">
            <a:spLocks noChangeArrowheads="1"/>
          </p:cNvSpPr>
          <p:nvPr/>
        </p:nvSpPr>
        <p:spPr bwMode="auto">
          <a:xfrm>
            <a:off x="101604" y="1874839"/>
            <a:ext cx="2307167"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Admin &amp; Finance</a:t>
            </a:r>
          </a:p>
        </p:txBody>
      </p:sp>
      <p:sp>
        <p:nvSpPr>
          <p:cNvPr id="12295" name="TextBox 8"/>
          <p:cNvSpPr txBox="1">
            <a:spLocks noChangeArrowheads="1"/>
          </p:cNvSpPr>
          <p:nvPr/>
        </p:nvSpPr>
        <p:spPr bwMode="auto">
          <a:xfrm>
            <a:off x="2514600" y="1870077"/>
            <a:ext cx="1346200"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Grants</a:t>
            </a:r>
          </a:p>
        </p:txBody>
      </p:sp>
      <p:sp>
        <p:nvSpPr>
          <p:cNvPr id="12296" name="TextBox 9"/>
          <p:cNvSpPr txBox="1">
            <a:spLocks noChangeArrowheads="1"/>
          </p:cNvSpPr>
          <p:nvPr/>
        </p:nvSpPr>
        <p:spPr bwMode="auto">
          <a:xfrm>
            <a:off x="5689608" y="1874839"/>
            <a:ext cx="2645833"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Plans &amp; Operations</a:t>
            </a:r>
          </a:p>
        </p:txBody>
      </p:sp>
      <p:sp>
        <p:nvSpPr>
          <p:cNvPr id="12297" name="TextBox 10"/>
          <p:cNvSpPr txBox="1">
            <a:spLocks noChangeArrowheads="1"/>
          </p:cNvSpPr>
          <p:nvPr/>
        </p:nvSpPr>
        <p:spPr bwMode="auto">
          <a:xfrm>
            <a:off x="3327400" y="3136911"/>
            <a:ext cx="1346200"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ESFs</a:t>
            </a:r>
          </a:p>
        </p:txBody>
      </p:sp>
      <p:cxnSp>
        <p:nvCxnSpPr>
          <p:cNvPr id="13" name="Straight Connector 12"/>
          <p:cNvCxnSpPr/>
          <p:nvPr/>
        </p:nvCxnSpPr>
        <p:spPr>
          <a:xfrm>
            <a:off x="3962400" y="508000"/>
            <a:ext cx="0" cy="25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320801" y="1577986"/>
            <a:ext cx="8467" cy="25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039533" y="1597029"/>
            <a:ext cx="8467" cy="25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010408" y="1643066"/>
            <a:ext cx="4233" cy="206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329268" y="1608149"/>
            <a:ext cx="9745133" cy="7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291" idx="3"/>
            <a:endCxn id="12292" idx="1"/>
          </p:cNvCxnSpPr>
          <p:nvPr/>
        </p:nvCxnSpPr>
        <p:spPr>
          <a:xfrm flipV="1">
            <a:off x="4978403" y="912813"/>
            <a:ext cx="41380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53933" y="1300163"/>
            <a:ext cx="1532467" cy="4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953933" y="1630367"/>
            <a:ext cx="8467" cy="152082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306" name="TextBox 31"/>
          <p:cNvSpPr txBox="1">
            <a:spLocks noChangeArrowheads="1"/>
          </p:cNvSpPr>
          <p:nvPr/>
        </p:nvSpPr>
        <p:spPr bwMode="auto">
          <a:xfrm>
            <a:off x="10401300" y="1828801"/>
            <a:ext cx="1346200"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Logistics</a:t>
            </a:r>
          </a:p>
        </p:txBody>
      </p:sp>
      <p:sp>
        <p:nvSpPr>
          <p:cNvPr id="12307" name="TextBox 32"/>
          <p:cNvSpPr txBox="1">
            <a:spLocks noChangeArrowheads="1"/>
          </p:cNvSpPr>
          <p:nvPr/>
        </p:nvSpPr>
        <p:spPr bwMode="auto">
          <a:xfrm>
            <a:off x="4313774" y="2582874"/>
            <a:ext cx="1748367"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Preparedness</a:t>
            </a:r>
          </a:p>
        </p:txBody>
      </p:sp>
      <p:sp>
        <p:nvSpPr>
          <p:cNvPr id="12308" name="TextBox 33"/>
          <p:cNvSpPr txBox="1">
            <a:spLocks noChangeArrowheads="1"/>
          </p:cNvSpPr>
          <p:nvPr/>
        </p:nvSpPr>
        <p:spPr bwMode="auto">
          <a:xfrm>
            <a:off x="6208184" y="2582874"/>
            <a:ext cx="1479549"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Response</a:t>
            </a:r>
          </a:p>
        </p:txBody>
      </p:sp>
      <p:sp>
        <p:nvSpPr>
          <p:cNvPr id="12309" name="TextBox 34"/>
          <p:cNvSpPr txBox="1">
            <a:spLocks noChangeArrowheads="1"/>
          </p:cNvSpPr>
          <p:nvPr/>
        </p:nvSpPr>
        <p:spPr bwMode="auto">
          <a:xfrm>
            <a:off x="7823201" y="2574925"/>
            <a:ext cx="1593851" cy="306388"/>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Mitigation</a:t>
            </a:r>
          </a:p>
        </p:txBody>
      </p:sp>
      <p:cxnSp>
        <p:nvCxnSpPr>
          <p:cNvPr id="41" name="Straight Connector 40"/>
          <p:cNvCxnSpPr/>
          <p:nvPr/>
        </p:nvCxnSpPr>
        <p:spPr>
          <a:xfrm>
            <a:off x="5181600" y="2368561"/>
            <a:ext cx="4876800" cy="9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11" name="TextBox 51"/>
          <p:cNvSpPr txBox="1">
            <a:spLocks noChangeArrowheads="1"/>
          </p:cNvSpPr>
          <p:nvPr/>
        </p:nvSpPr>
        <p:spPr bwMode="auto">
          <a:xfrm>
            <a:off x="9550400" y="2568586"/>
            <a:ext cx="1286933" cy="307975"/>
          </a:xfrm>
          <a:prstGeom prst="rect">
            <a:avLst/>
          </a:prstGeom>
          <a:noFill/>
          <a:ln w="38100">
            <a:solidFill>
              <a:schemeClr val="tx1"/>
            </a:solidFill>
            <a:miter lim="800000"/>
            <a:headEnd/>
            <a:tailEnd/>
          </a:ln>
        </p:spPr>
        <p:txBody>
          <a:bodyPr>
            <a:spAutoFit/>
          </a:bodyPr>
          <a:lstStyle/>
          <a:p>
            <a:pPr algn="ctr" eaLnBrk="0" fontAlgn="base" hangingPunct="0">
              <a:spcBef>
                <a:spcPct val="0"/>
              </a:spcBef>
              <a:spcAft>
                <a:spcPct val="0"/>
              </a:spcAft>
            </a:pPr>
            <a:r>
              <a:rPr lang="en-US" altLang="en-US" sz="1400">
                <a:solidFill>
                  <a:prstClr val="white"/>
                </a:solidFill>
                <a:latin typeface="Arial" charset="0"/>
              </a:rPr>
              <a:t>Recovery</a:t>
            </a:r>
          </a:p>
        </p:txBody>
      </p:sp>
      <p:sp>
        <p:nvSpPr>
          <p:cNvPr id="12312" name="Rectangle 61"/>
          <p:cNvSpPr>
            <a:spLocks noChangeArrowheads="1"/>
          </p:cNvSpPr>
          <p:nvPr/>
        </p:nvSpPr>
        <p:spPr bwMode="auto">
          <a:xfrm>
            <a:off x="2540000" y="3429008"/>
            <a:ext cx="3149600" cy="3046413"/>
          </a:xfrm>
          <a:prstGeom prst="rect">
            <a:avLst/>
          </a:prstGeom>
          <a:noFill/>
          <a:ln w="9525">
            <a:solidFill>
              <a:schemeClr val="tx1"/>
            </a:solidFill>
            <a:miter lim="800000"/>
            <a:headEnd/>
            <a:tailEnd/>
          </a:ln>
        </p:spPr>
        <p:txBody>
          <a:bodyPr>
            <a:spAutoFit/>
          </a:bodyPr>
          <a:lstStyle/>
          <a:p>
            <a:pPr eaLnBrk="0" fontAlgn="base" hangingPunct="0">
              <a:spcBef>
                <a:spcPct val="0"/>
              </a:spcBef>
              <a:spcAft>
                <a:spcPct val="0"/>
              </a:spcAft>
            </a:pPr>
            <a:r>
              <a:rPr lang="en-US" altLang="en-US" sz="1200">
                <a:solidFill>
                  <a:prstClr val="white"/>
                </a:solidFill>
                <a:latin typeface="Arial" charset="0"/>
              </a:rPr>
              <a:t>ESF 1:   Transportation</a:t>
            </a:r>
          </a:p>
          <a:p>
            <a:pPr eaLnBrk="0" fontAlgn="base" hangingPunct="0">
              <a:spcBef>
                <a:spcPct val="0"/>
              </a:spcBef>
              <a:spcAft>
                <a:spcPct val="0"/>
              </a:spcAft>
            </a:pPr>
            <a:r>
              <a:rPr lang="en-US" altLang="en-US" sz="1200">
                <a:solidFill>
                  <a:prstClr val="white"/>
                </a:solidFill>
                <a:latin typeface="Arial" charset="0"/>
              </a:rPr>
              <a:t>ESF 2:   Communications 	</a:t>
            </a:r>
          </a:p>
          <a:p>
            <a:pPr eaLnBrk="0" fontAlgn="base" hangingPunct="0">
              <a:spcBef>
                <a:spcPct val="0"/>
              </a:spcBef>
              <a:spcAft>
                <a:spcPct val="0"/>
              </a:spcAft>
            </a:pPr>
            <a:r>
              <a:rPr lang="en-US" altLang="en-US" sz="1200">
                <a:solidFill>
                  <a:prstClr val="white"/>
                </a:solidFill>
                <a:latin typeface="Arial" charset="0"/>
              </a:rPr>
              <a:t>ESF 3:   Public Works	</a:t>
            </a:r>
          </a:p>
          <a:p>
            <a:pPr eaLnBrk="0" fontAlgn="base" hangingPunct="0">
              <a:spcBef>
                <a:spcPct val="0"/>
              </a:spcBef>
              <a:spcAft>
                <a:spcPct val="0"/>
              </a:spcAft>
            </a:pPr>
            <a:r>
              <a:rPr lang="en-US" altLang="en-US" sz="1200">
                <a:solidFill>
                  <a:prstClr val="white"/>
                </a:solidFill>
                <a:latin typeface="Arial" charset="0"/>
              </a:rPr>
              <a:t>ESF 4:   Fire Fighting 	</a:t>
            </a:r>
          </a:p>
          <a:p>
            <a:pPr eaLnBrk="0" fontAlgn="base" hangingPunct="0">
              <a:spcBef>
                <a:spcPct val="0"/>
              </a:spcBef>
              <a:spcAft>
                <a:spcPct val="0"/>
              </a:spcAft>
            </a:pPr>
            <a:r>
              <a:rPr lang="en-US" altLang="en-US" sz="1200">
                <a:solidFill>
                  <a:prstClr val="white"/>
                </a:solidFill>
                <a:latin typeface="Arial" charset="0"/>
              </a:rPr>
              <a:t>ESF 5:   Emergency Manage </a:t>
            </a:r>
          </a:p>
          <a:p>
            <a:pPr eaLnBrk="0" fontAlgn="base" hangingPunct="0">
              <a:spcBef>
                <a:spcPct val="0"/>
              </a:spcBef>
              <a:spcAft>
                <a:spcPct val="0"/>
              </a:spcAft>
            </a:pPr>
            <a:r>
              <a:rPr lang="en-US" altLang="en-US" sz="1200">
                <a:solidFill>
                  <a:prstClr val="white"/>
                </a:solidFill>
                <a:latin typeface="Arial" charset="0"/>
              </a:rPr>
              <a:t>ESF 6:   Mass Care 	</a:t>
            </a:r>
          </a:p>
          <a:p>
            <a:pPr eaLnBrk="0" fontAlgn="base" hangingPunct="0">
              <a:spcBef>
                <a:spcPct val="0"/>
              </a:spcBef>
              <a:spcAft>
                <a:spcPct val="0"/>
              </a:spcAft>
            </a:pPr>
            <a:r>
              <a:rPr lang="en-US" altLang="en-US" sz="1200">
                <a:solidFill>
                  <a:prstClr val="white"/>
                </a:solidFill>
                <a:latin typeface="Arial" charset="0"/>
              </a:rPr>
              <a:t>ESF 7:   Logistics 	</a:t>
            </a:r>
          </a:p>
          <a:p>
            <a:pPr eaLnBrk="0" fontAlgn="base" hangingPunct="0">
              <a:spcBef>
                <a:spcPct val="0"/>
              </a:spcBef>
              <a:spcAft>
                <a:spcPct val="0"/>
              </a:spcAft>
            </a:pPr>
            <a:r>
              <a:rPr lang="en-US" altLang="en-US" sz="1200">
                <a:solidFill>
                  <a:prstClr val="white"/>
                </a:solidFill>
                <a:latin typeface="Arial" charset="0"/>
              </a:rPr>
              <a:t>ESF 8:   Medical 	</a:t>
            </a:r>
          </a:p>
          <a:p>
            <a:pPr eaLnBrk="0" fontAlgn="base" hangingPunct="0">
              <a:spcBef>
                <a:spcPct val="0"/>
              </a:spcBef>
              <a:spcAft>
                <a:spcPct val="0"/>
              </a:spcAft>
            </a:pPr>
            <a:r>
              <a:rPr lang="en-US" altLang="en-US" sz="1200">
                <a:solidFill>
                  <a:prstClr val="white"/>
                </a:solidFill>
                <a:latin typeface="Arial" charset="0"/>
              </a:rPr>
              <a:t>ESF 9:   Search &amp; Rescue 	</a:t>
            </a:r>
          </a:p>
          <a:p>
            <a:pPr eaLnBrk="0" fontAlgn="base" hangingPunct="0">
              <a:spcBef>
                <a:spcPct val="0"/>
              </a:spcBef>
              <a:spcAft>
                <a:spcPct val="0"/>
              </a:spcAft>
            </a:pPr>
            <a:r>
              <a:rPr lang="en-US" altLang="en-US" sz="1200">
                <a:solidFill>
                  <a:prstClr val="white"/>
                </a:solidFill>
                <a:latin typeface="Arial" charset="0"/>
              </a:rPr>
              <a:t>ESF 10: Hazardous 	</a:t>
            </a:r>
          </a:p>
          <a:p>
            <a:pPr eaLnBrk="0" fontAlgn="base" hangingPunct="0">
              <a:spcBef>
                <a:spcPct val="0"/>
              </a:spcBef>
              <a:spcAft>
                <a:spcPct val="0"/>
              </a:spcAft>
            </a:pPr>
            <a:r>
              <a:rPr lang="en-US" altLang="en-US" sz="1200">
                <a:solidFill>
                  <a:prstClr val="white"/>
                </a:solidFill>
                <a:latin typeface="Arial" charset="0"/>
              </a:rPr>
              <a:t>ESF 11: Agriculture 	</a:t>
            </a:r>
          </a:p>
          <a:p>
            <a:pPr eaLnBrk="0" fontAlgn="base" hangingPunct="0">
              <a:spcBef>
                <a:spcPct val="0"/>
              </a:spcBef>
              <a:spcAft>
                <a:spcPct val="0"/>
              </a:spcAft>
            </a:pPr>
            <a:r>
              <a:rPr lang="en-US" altLang="en-US" sz="1200">
                <a:solidFill>
                  <a:prstClr val="white"/>
                </a:solidFill>
                <a:latin typeface="Arial" charset="0"/>
              </a:rPr>
              <a:t>ESF 12: Energy 	</a:t>
            </a:r>
          </a:p>
          <a:p>
            <a:pPr eaLnBrk="0" fontAlgn="base" hangingPunct="0">
              <a:spcBef>
                <a:spcPct val="0"/>
              </a:spcBef>
              <a:spcAft>
                <a:spcPct val="0"/>
              </a:spcAft>
            </a:pPr>
            <a:r>
              <a:rPr lang="en-US" altLang="en-US" sz="1200">
                <a:solidFill>
                  <a:prstClr val="white"/>
                </a:solidFill>
                <a:latin typeface="Arial" charset="0"/>
              </a:rPr>
              <a:t>ESF 13: Public Safety 	</a:t>
            </a:r>
          </a:p>
          <a:p>
            <a:pPr eaLnBrk="0" fontAlgn="base" hangingPunct="0">
              <a:spcBef>
                <a:spcPct val="0"/>
              </a:spcBef>
              <a:spcAft>
                <a:spcPct val="0"/>
              </a:spcAft>
            </a:pPr>
            <a:r>
              <a:rPr lang="en-US" altLang="en-US" sz="1200">
                <a:solidFill>
                  <a:prstClr val="white"/>
                </a:solidFill>
                <a:latin typeface="Arial" charset="0"/>
              </a:rPr>
              <a:t>ESF 14: Long Term Recovery </a:t>
            </a:r>
          </a:p>
          <a:p>
            <a:pPr eaLnBrk="0" fontAlgn="base" hangingPunct="0">
              <a:spcBef>
                <a:spcPct val="0"/>
              </a:spcBef>
              <a:spcAft>
                <a:spcPct val="0"/>
              </a:spcAft>
            </a:pPr>
            <a:r>
              <a:rPr lang="en-US" altLang="en-US" sz="1200">
                <a:solidFill>
                  <a:prstClr val="white"/>
                </a:solidFill>
                <a:latin typeface="Arial" charset="0"/>
              </a:rPr>
              <a:t>ESF 15: External Affairs	</a:t>
            </a:r>
          </a:p>
          <a:p>
            <a:pPr eaLnBrk="0" fontAlgn="base" hangingPunct="0">
              <a:spcBef>
                <a:spcPct val="0"/>
              </a:spcBef>
              <a:spcAft>
                <a:spcPct val="0"/>
              </a:spcAft>
            </a:pPr>
            <a:r>
              <a:rPr lang="en-US" altLang="en-US" sz="1200">
                <a:solidFill>
                  <a:prstClr val="white"/>
                </a:solidFill>
                <a:latin typeface="Arial" charset="0"/>
              </a:rPr>
              <a:t>ESF 16: Military 	</a:t>
            </a:r>
          </a:p>
        </p:txBody>
      </p:sp>
      <p:cxnSp>
        <p:nvCxnSpPr>
          <p:cNvPr id="64" name="Straight Connector 63"/>
          <p:cNvCxnSpPr/>
          <p:nvPr/>
        </p:nvCxnSpPr>
        <p:spPr>
          <a:xfrm flipH="1">
            <a:off x="11074401" y="1595438"/>
            <a:ext cx="8467" cy="252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62400" y="1085861"/>
            <a:ext cx="0" cy="519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058408" y="2362211"/>
            <a:ext cx="4233" cy="206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534408" y="2378075"/>
            <a:ext cx="4233" cy="2047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181608" y="2378075"/>
            <a:ext cx="4233" cy="2047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010400" y="2133611"/>
            <a:ext cx="0" cy="3984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p:cNvSpPr txBox="1">
            <a:spLocks/>
          </p:cNvSpPr>
          <p:nvPr/>
        </p:nvSpPr>
        <p:spPr bwMode="auto">
          <a:xfrm>
            <a:off x="7112000" y="3962400"/>
            <a:ext cx="3725333" cy="12192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a:defRPr/>
            </a:pPr>
            <a:r>
              <a:rPr lang="en-US" sz="2800" kern="0" dirty="0" smtClean="0">
                <a:solidFill>
                  <a:srgbClr val="EEECE1"/>
                </a:solidFill>
              </a:rPr>
              <a:t>Organizational Structure</a:t>
            </a:r>
            <a:endParaRPr lang="en-US" sz="2800" kern="0" dirty="0">
              <a:solidFill>
                <a:srgbClr val="EEECE1"/>
              </a:solidFill>
            </a:endParaRPr>
          </a:p>
        </p:txBody>
      </p:sp>
      <p:sp>
        <p:nvSpPr>
          <p:cNvPr id="38" name="Footer Placeholder 3"/>
          <p:cNvSpPr txBox="1">
            <a:spLocks/>
          </p:cNvSpPr>
          <p:nvPr/>
        </p:nvSpPr>
        <p:spPr bwMode="auto">
          <a:xfrm>
            <a:off x="4201584" y="6500813"/>
            <a:ext cx="3860800" cy="304800"/>
          </a:xfrm>
          <a:prstGeom prst="rect">
            <a:avLst/>
          </a:prstGeom>
          <a:noFill/>
          <a:ln w="9525">
            <a:noFill/>
            <a:miter lim="800000"/>
            <a:headEnd/>
            <a:tailEnd/>
          </a:ln>
          <a:effectLst/>
        </p:spPr>
        <p:txBody>
          <a:bodyPr anchor="b"/>
          <a:lstStyle>
            <a:defPPr>
              <a:defRPr lang="en-US"/>
            </a:defPPr>
            <a:lvl1pPr algn="l" rtl="0" eaLnBrk="1" fontAlgn="base" hangingPunct="1">
              <a:spcBef>
                <a:spcPct val="0"/>
              </a:spcBef>
              <a:spcAft>
                <a:spcPct val="0"/>
              </a:spcAft>
              <a:defRPr kern="1200">
                <a:solidFill>
                  <a:schemeClr val="tx1"/>
                </a:solidFill>
                <a:effectLst>
                  <a:outerShdw blurRad="38100" dist="38100" dir="2700000" algn="tl">
                    <a:srgbClr val="000000"/>
                  </a:outerShdw>
                </a:effectLst>
                <a:latin typeface="Lucida Sans"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solidFill>
                  <a:srgbClr val="FFFF00"/>
                </a:solidFill>
              </a:rPr>
              <a:t>UNCLASSIFIED/FOUO</a:t>
            </a:r>
            <a:endParaRPr lang="en-US" dirty="0">
              <a:solidFill>
                <a:srgbClr val="FFFF00"/>
              </a:solidFill>
            </a:endParaRPr>
          </a:p>
        </p:txBody>
      </p:sp>
      <p:sp>
        <p:nvSpPr>
          <p:cNvPr id="40" name="Footer Placeholder 3"/>
          <p:cNvSpPr txBox="1">
            <a:spLocks noGrp="1"/>
          </p:cNvSpPr>
          <p:nvPr/>
        </p:nvSpPr>
        <p:spPr bwMode="auto">
          <a:xfrm>
            <a:off x="609600" y="6248400"/>
            <a:ext cx="3860800" cy="457200"/>
          </a:xfrm>
          <a:prstGeom prst="rect">
            <a:avLst/>
          </a:prstGeom>
          <a:noFill/>
          <a:ln>
            <a:miter lim="800000"/>
            <a:headEnd/>
            <a:tailEnd/>
          </a:ln>
        </p:spPr>
        <p:txBody>
          <a:bodyPr anchor="b"/>
          <a:lstStyle/>
          <a:p>
            <a:pPr fontAlgn="base">
              <a:spcBef>
                <a:spcPct val="0"/>
              </a:spcBef>
              <a:spcAft>
                <a:spcPct val="0"/>
              </a:spcAft>
              <a:defRPr/>
            </a:pPr>
            <a:r>
              <a:rPr lang="en-US" dirty="0">
                <a:solidFill>
                  <a:prstClr val="white"/>
                </a:solidFill>
                <a:effectLst>
                  <a:outerShdw blurRad="38100" dist="38100" dir="2700000" algn="tl">
                    <a:srgbClr val="000000"/>
                  </a:outerShdw>
                </a:effectLst>
                <a:latin typeface="Lucida Sans" pitchFamily="34" charset="0"/>
              </a:rPr>
              <a:t>www.ghs.guam.gov</a:t>
            </a:r>
          </a:p>
        </p:txBody>
      </p:sp>
    </p:spTree>
    <p:extLst>
      <p:ext uri="{BB962C8B-B14F-4D97-AF65-F5344CB8AC3E}">
        <p14:creationId xmlns:p14="http://schemas.microsoft.com/office/powerpoint/2010/main" val="2802313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Sl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4461</Words>
  <Application>Microsoft Office PowerPoint</Application>
  <PresentationFormat>Widescreen</PresentationFormat>
  <Paragraphs>618</Paragraphs>
  <Slides>80</Slides>
  <Notes>35</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6</vt:i4>
      </vt:variant>
      <vt:variant>
        <vt:lpstr>Slide Titles</vt:lpstr>
      </vt:variant>
      <vt:variant>
        <vt:i4>80</vt:i4>
      </vt:variant>
    </vt:vector>
  </HeadingPairs>
  <TitlesOfParts>
    <vt:vector size="100" baseType="lpstr">
      <vt:lpstr>Algerian</vt:lpstr>
      <vt:lpstr>Arial</vt:lpstr>
      <vt:lpstr>Brush Script MT</vt:lpstr>
      <vt:lpstr>Calibri</vt:lpstr>
      <vt:lpstr>Corbel</vt:lpstr>
      <vt:lpstr>Garamond</vt:lpstr>
      <vt:lpstr>Lucida Sans</vt:lpstr>
      <vt:lpstr>Tahoma</vt:lpstr>
      <vt:lpstr>Times New Roman</vt:lpstr>
      <vt:lpstr>Wingdings</vt:lpstr>
      <vt:lpstr>Banded</vt:lpstr>
      <vt:lpstr>Slit</vt:lpstr>
      <vt:lpstr>Layers</vt:lpstr>
      <vt:lpstr>4_Office Theme</vt:lpstr>
      <vt:lpstr>Document</vt:lpstr>
      <vt:lpstr>Acrobat Document</vt:lpstr>
      <vt:lpstr>Chart</vt:lpstr>
      <vt:lpstr>Worksheet</vt:lpstr>
      <vt:lpstr>Bitmap Image</vt:lpstr>
      <vt:lpstr>AutoCAD.Drawing.15</vt:lpstr>
      <vt:lpstr>Plenary session IV (Critical Infrastructure and Disaster Preparedness planning)</vt:lpstr>
      <vt:lpstr>Plenary session IV (Critical Infrastructure and Disaster Preparedness planning)</vt:lpstr>
      <vt:lpstr>North and central land use plan  </vt:lpstr>
      <vt:lpstr>PowerPoint Presentation</vt:lpstr>
      <vt:lpstr>Plenary session IV (Critical Infrastructure and Disaster Preparedness planning)</vt:lpstr>
      <vt:lpstr>Assembly of Planners Symposium  Guam's Current Homeland Security and Emergency Management Planning Initiatives - A Whole Community Approach  </vt:lpstr>
      <vt:lpstr>Mission Statement</vt:lpstr>
      <vt:lpstr>Four Phases of Emergency Management</vt:lpstr>
      <vt:lpstr>PowerPoint Presentation</vt:lpstr>
      <vt:lpstr>Operational Coordination  </vt:lpstr>
      <vt:lpstr>Planning</vt:lpstr>
      <vt:lpstr>Guam Comprehensive Emergency Management Plan (Guam CEMP)</vt:lpstr>
      <vt:lpstr>Guam Comprehensive Emergency Management Plan  (Guam CEMP)</vt:lpstr>
      <vt:lpstr>Guam Comprehensive Emergency Management Plan  (Guam CEMP)</vt:lpstr>
      <vt:lpstr>Guam Comprehensive Emergency Management Plan  (Guam CEMP)</vt:lpstr>
      <vt:lpstr>Guam Comprehensive Emergency Management Plan  (Guam CEMP)</vt:lpstr>
      <vt:lpstr>Guam Comprehensive Emergency Management Plan  (Guam CEMP)</vt:lpstr>
      <vt:lpstr>Guam Comprehensive Emergency Management Plan  (Guam CEMP)</vt:lpstr>
      <vt:lpstr>Guam Comprehensive Emergency Management Plan  (Guam CEMP)</vt:lpstr>
      <vt:lpstr>Guam Comprehensive Emergency Management Plan  (Guam CEMP)</vt:lpstr>
      <vt:lpstr>Guam Comprehensive Emergency Management Plan  (CEMP) Workshop</vt:lpstr>
      <vt:lpstr>Guam Comprehensive Emergency Management Plan  (Guam CEMP)</vt:lpstr>
      <vt:lpstr>Guam Catastrophic Typhoon Plan </vt:lpstr>
      <vt:lpstr>Guam Catastrophic Typhoon Plan </vt:lpstr>
      <vt:lpstr>Guam Catastrophic Typhoon Plan </vt:lpstr>
      <vt:lpstr>Guam Catastrophic Typhoon Plan </vt:lpstr>
      <vt:lpstr>Guam Catastrophic Typhoon Plan </vt:lpstr>
      <vt:lpstr>Guam Hazard Mitigation Plan</vt:lpstr>
      <vt:lpstr>What’s Next?</vt:lpstr>
      <vt:lpstr>What’s Next?</vt:lpstr>
      <vt:lpstr>PowerPoint Presentation</vt:lpstr>
      <vt:lpstr>Plenary session IV (Critical Infrastructure and Disaster Preparedness planning)</vt:lpstr>
      <vt:lpstr>PowerPoint Presentation</vt:lpstr>
      <vt:lpstr>Planning Responsibilities</vt:lpstr>
      <vt:lpstr>Generation Resources</vt:lpstr>
      <vt:lpstr>PowerPoint Presentation</vt:lpstr>
      <vt:lpstr>PowerPoint Presentation</vt:lpstr>
      <vt:lpstr>Sustainable Renewable Energy  Part of Long-Range Planning</vt:lpstr>
      <vt:lpstr>Candidate Generation Mix</vt:lpstr>
      <vt:lpstr>PowerPoint Presentation</vt:lpstr>
      <vt:lpstr>Strong, Competent Leadership has Achieved Increased Fuel Efficiencies Over Prior Management</vt:lpstr>
      <vt:lpstr>Dilemma: Greater Efficiencies But Rising Fuel Prices</vt:lpstr>
      <vt:lpstr>PowerPoint Presentation</vt:lpstr>
      <vt:lpstr>PowerPoint Presentation</vt:lpstr>
      <vt:lpstr>Alternative Energy Initiatives</vt:lpstr>
      <vt:lpstr>Sea Water Air Conditioning</vt:lpstr>
      <vt:lpstr>Typical Sea Water Air Conditioning System </vt:lpstr>
      <vt:lpstr>Typical Building Set up using Sea Water Air Conditioning </vt:lpstr>
      <vt:lpstr>Long-Term Strategic Direction</vt:lpstr>
      <vt:lpstr>PowerPoint Presentation</vt:lpstr>
      <vt:lpstr>Load Forecast</vt:lpstr>
      <vt:lpstr>Sales Forecast</vt:lpstr>
      <vt:lpstr>Generation Expansion Plan</vt:lpstr>
      <vt:lpstr>Major Accomplishments FY 2004</vt:lpstr>
      <vt:lpstr>Major Projects Underway</vt:lpstr>
      <vt:lpstr>Major Projects Underway</vt:lpstr>
      <vt:lpstr>Major Projects Underway</vt:lpstr>
      <vt:lpstr>Major Projects Underway</vt:lpstr>
      <vt:lpstr>Major Projects Underway</vt:lpstr>
      <vt:lpstr>Major Projects Underway</vt:lpstr>
      <vt:lpstr>Major Projects Underway</vt:lpstr>
      <vt:lpstr>Major Projects Underway</vt:lpstr>
      <vt:lpstr>Major Projects Underway</vt:lpstr>
      <vt:lpstr>Major Projects UNDERWAY</vt:lpstr>
      <vt:lpstr>Major Projects PLANNED</vt:lpstr>
      <vt:lpstr>FEMA Underground Projects</vt:lpstr>
      <vt:lpstr>System Improvements (Revenue Funded)</vt:lpstr>
      <vt:lpstr>Engineering Capital Improvement Projects (CIP)</vt:lpstr>
      <vt:lpstr>Engineering Capital Improvement Projects (CIP)</vt:lpstr>
      <vt:lpstr>Engineering Capital Improvement Projects (CIP)</vt:lpstr>
      <vt:lpstr>Engineering Capital Improvement Projects (CIP)</vt:lpstr>
      <vt:lpstr>GENERATION - CIP PROJECTS</vt:lpstr>
      <vt:lpstr>GENERATION - CIP PROJECTS</vt:lpstr>
      <vt:lpstr>Cabras I &amp; II Capital Improvement Projects &amp; Plant Improvement Projects</vt:lpstr>
      <vt:lpstr>Cabras I &amp; II Capital Improvement Projects &amp; Plant Improvement Projects</vt:lpstr>
      <vt:lpstr>Plenary session V (Bridging Fiscal Opportunities)</vt:lpstr>
      <vt:lpstr>Governor’s office</vt:lpstr>
      <vt:lpstr>Managing Planning </vt:lpstr>
      <vt:lpstr>Concept</vt:lpstr>
      <vt:lpstr>Concept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Plenary session IV (Critical Infrastructure and Disaster Preparedness planning)</dc:title>
  <dc:creator>GCMP5</dc:creator>
  <cp:lastModifiedBy>GCMP #6</cp:lastModifiedBy>
  <cp:revision>1</cp:revision>
  <dcterms:created xsi:type="dcterms:W3CDTF">2016-03-16T22:39:18Z</dcterms:created>
  <dcterms:modified xsi:type="dcterms:W3CDTF">2016-03-28T05:12:57Z</dcterms:modified>
</cp:coreProperties>
</file>