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Alice" panose="020B0604020202020204" charset="0"/>
      <p:regular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" roundtripDataSignature="AMtx7mhnfCXwicxrOztej5pSVB5TREZ0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customschemas.google.com/relationships/presentationmetadata" Target="metadata"/><Relationship Id="rId2" Type="http://schemas.openxmlformats.org/officeDocument/2006/relationships/slide" Target="slides/slide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3.png"/><Relationship Id="rId10" Type="http://schemas.openxmlformats.org/officeDocument/2006/relationships/image" Target="../media/image52.png"/><Relationship Id="rId4" Type="http://schemas.openxmlformats.org/officeDocument/2006/relationships/image" Target="../media/image47.jp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42.jp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jpg"/><Relationship Id="rId5" Type="http://schemas.openxmlformats.org/officeDocument/2006/relationships/image" Target="../media/image34.pn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"/>
          <p:cNvGrpSpPr/>
          <p:nvPr/>
        </p:nvGrpSpPr>
        <p:grpSpPr>
          <a:xfrm>
            <a:off x="-358090" y="-379037"/>
            <a:ext cx="5607427" cy="10954424"/>
            <a:chOff x="0" y="-38100"/>
            <a:chExt cx="1476853" cy="2885116"/>
          </a:xfrm>
        </p:grpSpPr>
        <p:sp>
          <p:nvSpPr>
            <p:cNvPr id="85" name="Google Shape;85;p1"/>
            <p:cNvSpPr/>
            <p:nvPr/>
          </p:nvSpPr>
          <p:spPr>
            <a:xfrm>
              <a:off x="0" y="0"/>
              <a:ext cx="1476853" cy="2847016"/>
            </a:xfrm>
            <a:custGeom>
              <a:avLst/>
              <a:gdLst/>
              <a:ahLst/>
              <a:cxnLst/>
              <a:rect l="l" t="t" r="r" b="b"/>
              <a:pathLst>
                <a:path w="1476853" h="2847016" extrusionOk="0">
                  <a:moveTo>
                    <a:pt x="0" y="0"/>
                  </a:moveTo>
                  <a:lnTo>
                    <a:pt x="1476853" y="0"/>
                  </a:lnTo>
                  <a:lnTo>
                    <a:pt x="1476853" y="2847016"/>
                  </a:lnTo>
                  <a:lnTo>
                    <a:pt x="0" y="2847016"/>
                  </a:lnTo>
                  <a:close/>
                </a:path>
              </a:pathLst>
            </a:custGeom>
            <a:solidFill>
              <a:srgbClr val="201E2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"/>
            <p:cNvSpPr txBox="1"/>
            <p:nvPr/>
          </p:nvSpPr>
          <p:spPr>
            <a:xfrm>
              <a:off x="0" y="-38100"/>
              <a:ext cx="1476853" cy="28851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1"/>
          <p:cNvGrpSpPr/>
          <p:nvPr/>
        </p:nvGrpSpPr>
        <p:grpSpPr>
          <a:xfrm>
            <a:off x="7042745" y="1540370"/>
            <a:ext cx="5260935" cy="1146850"/>
            <a:chOff x="0" y="-47625"/>
            <a:chExt cx="2389080" cy="520804"/>
          </a:xfrm>
        </p:grpSpPr>
        <p:sp>
          <p:nvSpPr>
            <p:cNvPr id="88" name="Google Shape;88;p1"/>
            <p:cNvSpPr/>
            <p:nvPr/>
          </p:nvSpPr>
          <p:spPr>
            <a:xfrm>
              <a:off x="0" y="0"/>
              <a:ext cx="2389080" cy="473179"/>
            </a:xfrm>
            <a:custGeom>
              <a:avLst/>
              <a:gdLst/>
              <a:ahLst/>
              <a:cxnLst/>
              <a:rect l="l" t="t" r="r" b="b"/>
              <a:pathLst>
                <a:path w="2389080" h="473179" extrusionOk="0">
                  <a:moveTo>
                    <a:pt x="2185880" y="0"/>
                  </a:moveTo>
                  <a:cubicBezTo>
                    <a:pt x="2298104" y="0"/>
                    <a:pt x="2389080" y="105925"/>
                    <a:pt x="2389080" y="236590"/>
                  </a:cubicBezTo>
                  <a:cubicBezTo>
                    <a:pt x="2389080" y="367254"/>
                    <a:pt x="2298104" y="473179"/>
                    <a:pt x="2185880" y="473179"/>
                  </a:cubicBezTo>
                  <a:lnTo>
                    <a:pt x="203200" y="473179"/>
                  </a:lnTo>
                  <a:cubicBezTo>
                    <a:pt x="90976" y="473179"/>
                    <a:pt x="0" y="367254"/>
                    <a:pt x="0" y="236590"/>
                  </a:cubicBezTo>
                  <a:cubicBezTo>
                    <a:pt x="0" y="10592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 cmpd="sng">
              <a:solidFill>
                <a:srgbClr val="201E2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"/>
            <p:cNvSpPr txBox="1"/>
            <p:nvPr/>
          </p:nvSpPr>
          <p:spPr>
            <a:xfrm>
              <a:off x="0" y="-47625"/>
              <a:ext cx="2389080" cy="5208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99">
                  <a:solidFill>
                    <a:srgbClr val="201E21"/>
                  </a:solidFill>
                  <a:latin typeface="Calibri"/>
                  <a:ea typeface="Calibri"/>
                  <a:cs typeface="Calibri"/>
                  <a:sym typeface="Calibri"/>
                </a:rPr>
                <a:t>9TH ASSEMBLY OF PLANNERS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99">
                  <a:solidFill>
                    <a:srgbClr val="201E21"/>
                  </a:solidFill>
                  <a:latin typeface="Calibri"/>
                  <a:ea typeface="Calibri"/>
                  <a:cs typeface="Calibri"/>
                  <a:sym typeface="Calibri"/>
                </a:rPr>
                <a:t>AUGUST, 2024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0" name="Google Shape;90;p1"/>
          <p:cNvCxnSpPr/>
          <p:nvPr/>
        </p:nvCxnSpPr>
        <p:spPr>
          <a:xfrm>
            <a:off x="13085634" y="9065260"/>
            <a:ext cx="4173666" cy="0"/>
          </a:xfrm>
          <a:prstGeom prst="straightConnector1">
            <a:avLst/>
          </a:prstGeom>
          <a:noFill/>
          <a:ln w="19050" cap="flat" cmpd="sng">
            <a:solidFill>
              <a:srgbClr val="201E2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1" name="Google Shape;91;p1"/>
          <p:cNvSpPr/>
          <p:nvPr/>
        </p:nvSpPr>
        <p:spPr>
          <a:xfrm>
            <a:off x="0" y="0"/>
            <a:ext cx="5683692" cy="10287000"/>
          </a:xfrm>
          <a:custGeom>
            <a:avLst/>
            <a:gdLst/>
            <a:ahLst/>
            <a:cxnLst/>
            <a:rect l="l" t="t" r="r" b="b"/>
            <a:pathLst>
              <a:path w="880553" h="1593725" extrusionOk="0">
                <a:moveTo>
                  <a:pt x="0" y="0"/>
                </a:moveTo>
                <a:lnTo>
                  <a:pt x="880553" y="0"/>
                </a:lnTo>
                <a:lnTo>
                  <a:pt x="880553" y="1593725"/>
                </a:lnTo>
                <a:lnTo>
                  <a:pt x="0" y="159372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931" r="-11066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7042750" y="3920375"/>
            <a:ext cx="10759800" cy="30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61">
                <a:solidFill>
                  <a:srgbClr val="201E21"/>
                </a:solidFill>
                <a:latin typeface="Alice"/>
                <a:ea typeface="Alice"/>
                <a:cs typeface="Alice"/>
                <a:sym typeface="Alice"/>
              </a:rPr>
              <a:t>Update on Guam’s Coral Reefs</a:t>
            </a:r>
            <a:endParaRPr/>
          </a:p>
        </p:txBody>
      </p:sp>
      <p:sp>
        <p:nvSpPr>
          <p:cNvPr id="93" name="Google Shape;93;p1"/>
          <p:cNvSpPr txBox="1"/>
          <p:nvPr/>
        </p:nvSpPr>
        <p:spPr>
          <a:xfrm>
            <a:off x="7042745" y="8776970"/>
            <a:ext cx="5260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Presented by Olivia Bañez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" name="Google Shape;94;p1"/>
          <p:cNvGrpSpPr/>
          <p:nvPr/>
        </p:nvGrpSpPr>
        <p:grpSpPr>
          <a:xfrm>
            <a:off x="5646928" y="-2699134"/>
            <a:ext cx="399931" cy="12980244"/>
            <a:chOff x="1" y="0"/>
            <a:chExt cx="533241" cy="17306993"/>
          </a:xfrm>
        </p:grpSpPr>
        <p:sp>
          <p:nvSpPr>
            <p:cNvPr id="95" name="Google Shape;95;p1"/>
            <p:cNvSpPr/>
            <p:nvPr/>
          </p:nvSpPr>
          <p:spPr>
            <a:xfrm rot="5463634">
              <a:off x="-1857996" y="14955287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3"/>
                  </a:lnTo>
                  <a:lnTo>
                    <a:pt x="0" y="4409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 rot="-5460621" flipH="1">
              <a:off x="-1857996" y="10606966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440973"/>
                  </a:moveTo>
                  <a:lnTo>
                    <a:pt x="4255005" y="440973"/>
                  </a:lnTo>
                  <a:lnTo>
                    <a:pt x="4255005" y="0"/>
                  </a:lnTo>
                  <a:lnTo>
                    <a:pt x="0" y="0"/>
                  </a:lnTo>
                  <a:lnTo>
                    <a:pt x="0" y="440973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 rot="5469963">
              <a:off x="-1857996" y="6263060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4"/>
                  </a:lnTo>
                  <a:lnTo>
                    <a:pt x="0" y="440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 rot="5469963">
              <a:off x="-1863766" y="1911062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4"/>
                  </a:lnTo>
                  <a:lnTo>
                    <a:pt x="0" y="440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0"/>
          <p:cNvGrpSpPr/>
          <p:nvPr/>
        </p:nvGrpSpPr>
        <p:grpSpPr>
          <a:xfrm rot="10800000">
            <a:off x="5158854" y="-2174178"/>
            <a:ext cx="399931" cy="12980244"/>
            <a:chOff x="1" y="0"/>
            <a:chExt cx="533241" cy="17306993"/>
          </a:xfrm>
        </p:grpSpPr>
        <p:sp>
          <p:nvSpPr>
            <p:cNvPr id="349" name="Google Shape;349;p10"/>
            <p:cNvSpPr/>
            <p:nvPr/>
          </p:nvSpPr>
          <p:spPr>
            <a:xfrm rot="5463634">
              <a:off x="-1857996" y="14955287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3"/>
                  </a:lnTo>
                  <a:lnTo>
                    <a:pt x="0" y="4409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 rot="-5460621" flipH="1">
              <a:off x="-1857996" y="10606966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440973"/>
                  </a:moveTo>
                  <a:lnTo>
                    <a:pt x="4255005" y="440973"/>
                  </a:lnTo>
                  <a:lnTo>
                    <a:pt x="4255005" y="0"/>
                  </a:lnTo>
                  <a:lnTo>
                    <a:pt x="0" y="0"/>
                  </a:lnTo>
                  <a:lnTo>
                    <a:pt x="0" y="440973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 rot="5469963">
              <a:off x="-1857996" y="6263060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4"/>
                  </a:lnTo>
                  <a:lnTo>
                    <a:pt x="0" y="440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 rot="5469963">
              <a:off x="-1863766" y="1911062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4"/>
                  </a:lnTo>
                  <a:lnTo>
                    <a:pt x="0" y="440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3" name="Google Shape;353;p10"/>
          <p:cNvSpPr/>
          <p:nvPr/>
        </p:nvSpPr>
        <p:spPr>
          <a:xfrm>
            <a:off x="0" y="0"/>
            <a:ext cx="5158853" cy="10287000"/>
          </a:xfrm>
          <a:custGeom>
            <a:avLst/>
            <a:gdLst/>
            <a:ahLst/>
            <a:cxnLst/>
            <a:rect l="l" t="t" r="r" b="b"/>
            <a:pathLst>
              <a:path w="799241" h="1593725" extrusionOk="0">
                <a:moveTo>
                  <a:pt x="0" y="0"/>
                </a:moveTo>
                <a:lnTo>
                  <a:pt x="799241" y="0"/>
                </a:lnTo>
                <a:lnTo>
                  <a:pt x="799241" y="1593725"/>
                </a:lnTo>
                <a:lnTo>
                  <a:pt x="0" y="159372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05952" r="-6023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0"/>
          <p:cNvSpPr/>
          <p:nvPr/>
        </p:nvSpPr>
        <p:spPr>
          <a:xfrm>
            <a:off x="12890532" y="4054417"/>
            <a:ext cx="3779003" cy="1872953"/>
          </a:xfrm>
          <a:custGeom>
            <a:avLst/>
            <a:gdLst/>
            <a:ahLst/>
            <a:cxnLst/>
            <a:rect l="l" t="t" r="r" b="b"/>
            <a:pathLst>
              <a:path w="3779003" h="1872953" extrusionOk="0">
                <a:moveTo>
                  <a:pt x="0" y="0"/>
                </a:moveTo>
                <a:lnTo>
                  <a:pt x="3779004" y="0"/>
                </a:lnTo>
                <a:lnTo>
                  <a:pt x="3779004" y="1872953"/>
                </a:lnTo>
                <a:lnTo>
                  <a:pt x="0" y="18729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r="-1013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10"/>
          <p:cNvSpPr/>
          <p:nvPr/>
        </p:nvSpPr>
        <p:spPr>
          <a:xfrm>
            <a:off x="13165469" y="6756118"/>
            <a:ext cx="2502182" cy="2502182"/>
          </a:xfrm>
          <a:custGeom>
            <a:avLst/>
            <a:gdLst/>
            <a:ahLst/>
            <a:cxnLst/>
            <a:rect l="l" t="t" r="r" b="b"/>
            <a:pathLst>
              <a:path w="2502182" h="2502182" extrusionOk="0">
                <a:moveTo>
                  <a:pt x="0" y="0"/>
                </a:moveTo>
                <a:lnTo>
                  <a:pt x="2502182" y="0"/>
                </a:lnTo>
                <a:lnTo>
                  <a:pt x="2502182" y="2502182"/>
                </a:lnTo>
                <a:lnTo>
                  <a:pt x="0" y="25021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6" name="Google Shape;356;p10"/>
          <p:cNvGrpSpPr/>
          <p:nvPr/>
        </p:nvGrpSpPr>
        <p:grpSpPr>
          <a:xfrm>
            <a:off x="6458102" y="3833531"/>
            <a:ext cx="6259025" cy="2314739"/>
            <a:chOff x="-5800" y="-57150"/>
            <a:chExt cx="8345367" cy="3086319"/>
          </a:xfrm>
        </p:grpSpPr>
        <p:sp>
          <p:nvSpPr>
            <p:cNvPr id="357" name="Google Shape;357;p10"/>
            <p:cNvSpPr/>
            <p:nvPr/>
          </p:nvSpPr>
          <p:spPr>
            <a:xfrm>
              <a:off x="-33" y="853027"/>
              <a:ext cx="380663" cy="380664"/>
            </a:xfrm>
            <a:custGeom>
              <a:avLst/>
              <a:gdLst/>
              <a:ahLst/>
              <a:cxnLst/>
              <a:rect l="l" t="t" r="r" b="b"/>
              <a:pathLst>
                <a:path w="380663" h="380664" extrusionOk="0">
                  <a:moveTo>
                    <a:pt x="0" y="0"/>
                  </a:moveTo>
                  <a:lnTo>
                    <a:pt x="380663" y="0"/>
                  </a:lnTo>
                  <a:lnTo>
                    <a:pt x="380663" y="380664"/>
                  </a:lnTo>
                  <a:lnTo>
                    <a:pt x="0" y="3806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10"/>
            <p:cNvSpPr/>
            <p:nvPr/>
          </p:nvSpPr>
          <p:spPr>
            <a:xfrm>
              <a:off x="0" y="2562690"/>
              <a:ext cx="380663" cy="380663"/>
            </a:xfrm>
            <a:custGeom>
              <a:avLst/>
              <a:gdLst/>
              <a:ahLst/>
              <a:cxnLst/>
              <a:rect l="l" t="t" r="r" b="b"/>
              <a:pathLst>
                <a:path w="380663" h="380663" extrusionOk="0">
                  <a:moveTo>
                    <a:pt x="0" y="0"/>
                  </a:moveTo>
                  <a:lnTo>
                    <a:pt x="380663" y="0"/>
                  </a:lnTo>
                  <a:lnTo>
                    <a:pt x="380663" y="380663"/>
                  </a:lnTo>
                  <a:lnTo>
                    <a:pt x="0" y="3806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10"/>
            <p:cNvSpPr txBox="1"/>
            <p:nvPr/>
          </p:nvSpPr>
          <p:spPr>
            <a:xfrm>
              <a:off x="611867" y="689469"/>
              <a:ext cx="7727700" cy="233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u="none" strike="noStrike">
                  <a:solidFill>
                    <a:srgbClr val="201E21"/>
                  </a:solidFill>
                  <a:latin typeface="Calibri"/>
                  <a:ea typeface="Calibri"/>
                  <a:cs typeface="Calibri"/>
                  <a:sym typeface="Calibri"/>
                </a:rPr>
                <a:t>www.guamcoralreefs.info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u="none" strike="noStrike">
                  <a:solidFill>
                    <a:srgbClr val="201E21"/>
                  </a:solidFill>
                  <a:latin typeface="Calibri"/>
                  <a:ea typeface="Calibri"/>
                  <a:cs typeface="Calibri"/>
                  <a:sym typeface="Calibri"/>
                </a:rPr>
                <a:t>@Guamcoralreefs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u="none" strike="noStrike">
                  <a:solidFill>
                    <a:srgbClr val="201E21"/>
                  </a:solidFill>
                  <a:latin typeface="Calibri"/>
                  <a:ea typeface="Calibri"/>
                  <a:cs typeface="Calibri"/>
                  <a:sym typeface="Calibri"/>
                </a:rPr>
                <a:t>@Guam Coral Reef Initiative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10"/>
            <p:cNvSpPr/>
            <p:nvPr/>
          </p:nvSpPr>
          <p:spPr>
            <a:xfrm>
              <a:off x="19939" y="117369"/>
              <a:ext cx="346585" cy="266555"/>
            </a:xfrm>
            <a:custGeom>
              <a:avLst/>
              <a:gdLst/>
              <a:ahLst/>
              <a:cxnLst/>
              <a:rect l="l" t="t" r="r" b="b"/>
              <a:pathLst>
                <a:path w="346585" h="266555" extrusionOk="0">
                  <a:moveTo>
                    <a:pt x="0" y="0"/>
                  </a:moveTo>
                  <a:lnTo>
                    <a:pt x="346585" y="0"/>
                  </a:lnTo>
                  <a:lnTo>
                    <a:pt x="346585" y="266556"/>
                  </a:lnTo>
                  <a:lnTo>
                    <a:pt x="0" y="2665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10"/>
            <p:cNvSpPr txBox="1"/>
            <p:nvPr/>
          </p:nvSpPr>
          <p:spPr>
            <a:xfrm>
              <a:off x="638867" y="-57150"/>
              <a:ext cx="7293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u="none" strike="noStrike">
                  <a:solidFill>
                    <a:srgbClr val="201E21"/>
                  </a:solidFill>
                  <a:latin typeface="Calibri"/>
                  <a:ea typeface="Calibri"/>
                  <a:cs typeface="Calibri"/>
                  <a:sym typeface="Calibri"/>
                </a:rPr>
                <a:t>Olivia.banez@doag.guam.gov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10"/>
            <p:cNvSpPr/>
            <p:nvPr/>
          </p:nvSpPr>
          <p:spPr>
            <a:xfrm>
              <a:off x="-5800" y="1702810"/>
              <a:ext cx="386460" cy="390723"/>
            </a:xfrm>
            <a:custGeom>
              <a:avLst/>
              <a:gdLst/>
              <a:ahLst/>
              <a:cxnLst/>
              <a:rect l="l" t="t" r="r" b="b"/>
              <a:pathLst>
                <a:path w="386460" h="390723" extrusionOk="0">
                  <a:moveTo>
                    <a:pt x="0" y="0"/>
                  </a:moveTo>
                  <a:lnTo>
                    <a:pt x="386460" y="0"/>
                  </a:lnTo>
                  <a:lnTo>
                    <a:pt x="386460" y="390723"/>
                  </a:lnTo>
                  <a:lnTo>
                    <a:pt x="0" y="3907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3" name="Google Shape;363;p10"/>
          <p:cNvSpPr txBox="1"/>
          <p:nvPr/>
        </p:nvSpPr>
        <p:spPr>
          <a:xfrm>
            <a:off x="6462427" y="1209675"/>
            <a:ext cx="10796873" cy="1351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88">
                <a:solidFill>
                  <a:srgbClr val="201E21"/>
                </a:solidFill>
                <a:latin typeface="Alice"/>
                <a:ea typeface="Alice"/>
                <a:cs typeface="Alice"/>
                <a:sym typeface="Alice"/>
              </a:rPr>
              <a:t>Thank you!</a:t>
            </a:r>
            <a:endParaRPr/>
          </a:p>
        </p:txBody>
      </p:sp>
      <p:sp>
        <p:nvSpPr>
          <p:cNvPr id="364" name="Google Shape;364;p10"/>
          <p:cNvSpPr txBox="1"/>
          <p:nvPr/>
        </p:nvSpPr>
        <p:spPr>
          <a:xfrm>
            <a:off x="6462427" y="7609233"/>
            <a:ext cx="6428100" cy="11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6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Report bleaching or other reef threats through this link: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/>
          <p:nvPr/>
        </p:nvSpPr>
        <p:spPr>
          <a:xfrm>
            <a:off x="2865474" y="7700558"/>
            <a:ext cx="3989468" cy="1795261"/>
          </a:xfrm>
          <a:custGeom>
            <a:avLst/>
            <a:gdLst/>
            <a:ahLst/>
            <a:cxnLst/>
            <a:rect l="l" t="t" r="r" b="b"/>
            <a:pathLst>
              <a:path w="3989468" h="1795261" extrusionOk="0">
                <a:moveTo>
                  <a:pt x="0" y="0"/>
                </a:moveTo>
                <a:lnTo>
                  <a:pt x="3989468" y="0"/>
                </a:lnTo>
                <a:lnTo>
                  <a:pt x="3989468" y="1795260"/>
                </a:lnTo>
                <a:lnTo>
                  <a:pt x="0" y="1795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7200907" y="7636533"/>
            <a:ext cx="3344886" cy="1923310"/>
          </a:xfrm>
          <a:custGeom>
            <a:avLst/>
            <a:gdLst/>
            <a:ahLst/>
            <a:cxnLst/>
            <a:rect l="l" t="t" r="r" b="b"/>
            <a:pathLst>
              <a:path w="3344886" h="1923310" extrusionOk="0">
                <a:moveTo>
                  <a:pt x="0" y="0"/>
                </a:moveTo>
                <a:lnTo>
                  <a:pt x="3344887" y="0"/>
                </a:lnTo>
                <a:lnTo>
                  <a:pt x="3344887" y="1923310"/>
                </a:lnTo>
                <a:lnTo>
                  <a:pt x="0" y="19233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5" name="Google Shape;105;p2"/>
          <p:cNvGrpSpPr/>
          <p:nvPr/>
        </p:nvGrpSpPr>
        <p:grpSpPr>
          <a:xfrm rot="10800000">
            <a:off x="1813789" y="-2406417"/>
            <a:ext cx="399931" cy="12980244"/>
            <a:chOff x="1" y="0"/>
            <a:chExt cx="533241" cy="17306993"/>
          </a:xfrm>
        </p:grpSpPr>
        <p:sp>
          <p:nvSpPr>
            <p:cNvPr id="106" name="Google Shape;106;p2"/>
            <p:cNvSpPr/>
            <p:nvPr/>
          </p:nvSpPr>
          <p:spPr>
            <a:xfrm rot="5463634">
              <a:off x="-1857996" y="14955287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3"/>
                  </a:lnTo>
                  <a:lnTo>
                    <a:pt x="0" y="4409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-5460621" flipH="1">
              <a:off x="-1857996" y="10606966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440973"/>
                  </a:moveTo>
                  <a:lnTo>
                    <a:pt x="4255005" y="440973"/>
                  </a:lnTo>
                  <a:lnTo>
                    <a:pt x="4255005" y="0"/>
                  </a:lnTo>
                  <a:lnTo>
                    <a:pt x="0" y="0"/>
                  </a:lnTo>
                  <a:lnTo>
                    <a:pt x="0" y="440973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5469963">
              <a:off x="-1857996" y="6263060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4"/>
                  </a:lnTo>
                  <a:lnTo>
                    <a:pt x="0" y="440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 rot="5469963">
              <a:off x="-1863766" y="1911062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4"/>
                  </a:lnTo>
                  <a:lnTo>
                    <a:pt x="0" y="440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Google Shape;110;p2"/>
          <p:cNvSpPr/>
          <p:nvPr/>
        </p:nvSpPr>
        <p:spPr>
          <a:xfrm>
            <a:off x="0" y="0"/>
            <a:ext cx="1813788" cy="10287000"/>
          </a:xfrm>
          <a:custGeom>
            <a:avLst/>
            <a:gdLst/>
            <a:ahLst/>
            <a:cxnLst/>
            <a:rect l="l" t="t" r="r" b="b"/>
            <a:pathLst>
              <a:path w="281003" h="1593725" extrusionOk="0">
                <a:moveTo>
                  <a:pt x="0" y="0"/>
                </a:moveTo>
                <a:lnTo>
                  <a:pt x="281003" y="0"/>
                </a:lnTo>
                <a:lnTo>
                  <a:pt x="281003" y="1593725"/>
                </a:lnTo>
                <a:lnTo>
                  <a:pt x="0" y="1593725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143095" r="-51402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12899962" y="728387"/>
            <a:ext cx="4368206" cy="5357433"/>
          </a:xfrm>
          <a:custGeom>
            <a:avLst/>
            <a:gdLst/>
            <a:ahLst/>
            <a:cxnLst/>
            <a:rect l="l" t="t" r="r" b="b"/>
            <a:pathLst>
              <a:path w="4368206" h="5357433" extrusionOk="0">
                <a:moveTo>
                  <a:pt x="0" y="0"/>
                </a:moveTo>
                <a:lnTo>
                  <a:pt x="4368205" y="0"/>
                </a:lnTo>
                <a:lnTo>
                  <a:pt x="4368205" y="5357433"/>
                </a:lnTo>
                <a:lnTo>
                  <a:pt x="0" y="5357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871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2899962" y="6277038"/>
            <a:ext cx="4377073" cy="3282805"/>
          </a:xfrm>
          <a:custGeom>
            <a:avLst/>
            <a:gdLst/>
            <a:ahLst/>
            <a:cxnLst/>
            <a:rect l="l" t="t" r="r" b="b"/>
            <a:pathLst>
              <a:path w="4377073" h="3282805" extrusionOk="0">
                <a:moveTo>
                  <a:pt x="0" y="0"/>
                </a:moveTo>
                <a:lnTo>
                  <a:pt x="4377073" y="0"/>
                </a:lnTo>
                <a:lnTo>
                  <a:pt x="4377073" y="3282805"/>
                </a:lnTo>
                <a:lnTo>
                  <a:pt x="0" y="3282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2718139" y="819150"/>
            <a:ext cx="10181700" cy="10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5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47">
                <a:solidFill>
                  <a:srgbClr val="201E21"/>
                </a:solidFill>
                <a:latin typeface="Alice"/>
                <a:ea typeface="Alice"/>
                <a:cs typeface="Alice"/>
                <a:sym typeface="Alice"/>
              </a:rPr>
              <a:t>Guam Coral Reef Initiative</a:t>
            </a:r>
            <a:endParaRPr sz="1100"/>
          </a:p>
        </p:txBody>
      </p:sp>
      <p:sp>
        <p:nvSpPr>
          <p:cNvPr id="114" name="Google Shape;114;p2"/>
          <p:cNvSpPr txBox="1"/>
          <p:nvPr/>
        </p:nvSpPr>
        <p:spPr>
          <a:xfrm>
            <a:off x="2865474" y="2293992"/>
            <a:ext cx="97026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48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Established in 1997 by Executive Order 97-10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2865474" y="3521859"/>
            <a:ext cx="9382800" cy="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9" b="1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Managing all aspects of Guam’s coral reefs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2865475" y="4294998"/>
            <a:ext cx="8544300" cy="3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63345" marR="0" lvl="1" indent="-331673" algn="l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201E21"/>
              </a:buClr>
              <a:buSzPts val="3072"/>
              <a:buFont typeface="Calibri"/>
              <a:buChar char="•"/>
            </a:pPr>
            <a:r>
              <a:rPr lang="en-US" sz="3072" i="0" u="none" strike="noStrike" cap="none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Management plans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663345" marR="0" lvl="1" indent="-331673" algn="l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201E21"/>
              </a:buClr>
              <a:buSzPts val="3072"/>
              <a:buFont typeface="Calibri"/>
              <a:buChar char="•"/>
            </a:pPr>
            <a:r>
              <a:rPr lang="en-US" sz="3072" i="0" u="none" strike="noStrike" cap="none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Community outreach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663345" marR="0" lvl="1" indent="-331673" algn="l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201E21"/>
              </a:buClr>
              <a:buSzPts val="3072"/>
              <a:buFont typeface="Calibri"/>
              <a:buChar char="•"/>
            </a:pPr>
            <a:r>
              <a:rPr lang="en-US" sz="3072" i="0" u="none" strike="noStrike" cap="none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Mangrove and seagrass conservation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663345" marR="0" lvl="1" indent="-331673" algn="l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201E21"/>
              </a:buClr>
              <a:buSzPts val="3072"/>
              <a:buFont typeface="Calibri"/>
              <a:buChar char="•"/>
            </a:pPr>
            <a:r>
              <a:rPr lang="en-US" sz="3072" i="0" u="none" strike="noStrike" cap="none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Watershed management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663345" marR="0" lvl="1" indent="-331673" algn="l" rtl="0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201E21"/>
              </a:buClr>
              <a:buSzPts val="3072"/>
              <a:buFont typeface="Calibri"/>
              <a:buChar char="•"/>
            </a:pPr>
            <a:r>
              <a:rPr lang="en-US" sz="3072" i="0" u="none" strike="noStrike" cap="none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Coral reef restoration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3"/>
          <p:cNvGrpSpPr/>
          <p:nvPr/>
        </p:nvGrpSpPr>
        <p:grpSpPr>
          <a:xfrm>
            <a:off x="6882306" y="4463514"/>
            <a:ext cx="3309994" cy="4946475"/>
            <a:chOff x="0" y="0"/>
            <a:chExt cx="4413325" cy="6595300"/>
          </a:xfrm>
        </p:grpSpPr>
        <p:sp>
          <p:nvSpPr>
            <p:cNvPr id="122" name="Google Shape;122;p3"/>
            <p:cNvSpPr/>
            <p:nvPr/>
          </p:nvSpPr>
          <p:spPr>
            <a:xfrm>
              <a:off x="0" y="0"/>
              <a:ext cx="4413325" cy="4413325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21181" r="-94488" b="-24686"/>
              </a:stretch>
            </a:blipFill>
            <a:ln w="19050" cap="sq" cmpd="sng">
              <a:solidFill>
                <a:srgbClr val="201E2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3"/>
            <p:cNvSpPr txBox="1"/>
            <p:nvPr/>
          </p:nvSpPr>
          <p:spPr>
            <a:xfrm>
              <a:off x="0" y="5089600"/>
              <a:ext cx="4413300" cy="150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68">
                  <a:solidFill>
                    <a:srgbClr val="201E21"/>
                  </a:solidFill>
                  <a:latin typeface="Alice"/>
                  <a:ea typeface="Alice"/>
                  <a:cs typeface="Alice"/>
                  <a:sym typeface="Alice"/>
                </a:rPr>
                <a:t>Protecting the coast</a:t>
              </a:r>
              <a:endParaRPr/>
            </a:p>
          </p:txBody>
        </p:sp>
      </p:grpSp>
      <p:sp>
        <p:nvSpPr>
          <p:cNvPr id="124" name="Google Shape;124;p3"/>
          <p:cNvSpPr/>
          <p:nvPr/>
        </p:nvSpPr>
        <p:spPr>
          <a:xfrm>
            <a:off x="3362763" y="4463514"/>
            <a:ext cx="3310128" cy="3310128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813" b="-28516"/>
            </a:stretch>
          </a:blipFill>
          <a:ln w="19050" cap="sq" cmpd="sng">
            <a:solidFill>
              <a:srgbClr val="201E2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5" name="Google Shape;125;p3"/>
          <p:cNvGrpSpPr/>
          <p:nvPr/>
        </p:nvGrpSpPr>
        <p:grpSpPr>
          <a:xfrm>
            <a:off x="10401850" y="4463514"/>
            <a:ext cx="3337889" cy="4381725"/>
            <a:chOff x="0" y="0"/>
            <a:chExt cx="4450518" cy="5842300"/>
          </a:xfrm>
        </p:grpSpPr>
        <p:sp>
          <p:nvSpPr>
            <p:cNvPr id="126" name="Google Shape;126;p3"/>
            <p:cNvSpPr/>
            <p:nvPr/>
          </p:nvSpPr>
          <p:spPr>
            <a:xfrm>
              <a:off x="0" y="0"/>
              <a:ext cx="4413325" cy="4413325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16664" r="-16663"/>
              </a:stretch>
            </a:blipFill>
            <a:ln w="19050" cap="sq" cmpd="sng">
              <a:solidFill>
                <a:srgbClr val="201E2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"/>
            <p:cNvSpPr txBox="1"/>
            <p:nvPr/>
          </p:nvSpPr>
          <p:spPr>
            <a:xfrm>
              <a:off x="37218" y="5089600"/>
              <a:ext cx="4413300" cy="75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68">
                  <a:solidFill>
                    <a:srgbClr val="201E21"/>
                  </a:solidFill>
                  <a:latin typeface="Alice"/>
                  <a:ea typeface="Alice"/>
                  <a:cs typeface="Alice"/>
                  <a:sym typeface="Alice"/>
                </a:rPr>
                <a:t>Tourism</a:t>
              </a:r>
              <a:endParaRPr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3949307" y="4463514"/>
            <a:ext cx="3309994" cy="5511000"/>
            <a:chOff x="0" y="0"/>
            <a:chExt cx="4413325" cy="7348000"/>
          </a:xfrm>
        </p:grpSpPr>
        <p:sp>
          <p:nvSpPr>
            <p:cNvPr id="129" name="Google Shape;129;p3"/>
            <p:cNvSpPr/>
            <p:nvPr/>
          </p:nvSpPr>
          <p:spPr>
            <a:xfrm>
              <a:off x="0" y="0"/>
              <a:ext cx="4413325" cy="4413325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-36965" t="-71074" r="-115821" b="-18290"/>
              </a:stretch>
            </a:blipFill>
            <a:ln w="19050" cap="sq" cmpd="sng">
              <a:solidFill>
                <a:srgbClr val="201E2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3"/>
            <p:cNvSpPr txBox="1"/>
            <p:nvPr/>
          </p:nvSpPr>
          <p:spPr>
            <a:xfrm>
              <a:off x="0" y="5089600"/>
              <a:ext cx="4413300" cy="225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68">
                  <a:solidFill>
                    <a:srgbClr val="201E21"/>
                  </a:solidFill>
                  <a:latin typeface="Alice"/>
                  <a:ea typeface="Alice"/>
                  <a:cs typeface="Alice"/>
                  <a:sym typeface="Alice"/>
                </a:rPr>
                <a:t>Cultural and recreational value</a:t>
              </a:r>
              <a:endParaRPr/>
            </a:p>
          </p:txBody>
        </p:sp>
      </p:grpSp>
      <p:grpSp>
        <p:nvGrpSpPr>
          <p:cNvPr id="131" name="Google Shape;131;p3"/>
          <p:cNvGrpSpPr/>
          <p:nvPr/>
        </p:nvGrpSpPr>
        <p:grpSpPr>
          <a:xfrm rot="10800000">
            <a:off x="1813789" y="-2406417"/>
            <a:ext cx="399931" cy="12980244"/>
            <a:chOff x="1" y="0"/>
            <a:chExt cx="533241" cy="17306993"/>
          </a:xfrm>
        </p:grpSpPr>
        <p:sp>
          <p:nvSpPr>
            <p:cNvPr id="132" name="Google Shape;132;p3"/>
            <p:cNvSpPr/>
            <p:nvPr/>
          </p:nvSpPr>
          <p:spPr>
            <a:xfrm rot="5463634">
              <a:off x="-1857996" y="14955287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3"/>
                  </a:lnTo>
                  <a:lnTo>
                    <a:pt x="0" y="4409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 rot="-5460621" flipH="1">
              <a:off x="-1857996" y="10606966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440973"/>
                  </a:moveTo>
                  <a:lnTo>
                    <a:pt x="4255005" y="440973"/>
                  </a:lnTo>
                  <a:lnTo>
                    <a:pt x="4255005" y="0"/>
                  </a:lnTo>
                  <a:lnTo>
                    <a:pt x="0" y="0"/>
                  </a:lnTo>
                  <a:lnTo>
                    <a:pt x="0" y="440973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 rot="5469963">
              <a:off x="-1857996" y="6263060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4"/>
                  </a:lnTo>
                  <a:lnTo>
                    <a:pt x="0" y="440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 rot="5469963">
              <a:off x="-1863766" y="1911062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4"/>
                  </a:lnTo>
                  <a:lnTo>
                    <a:pt x="0" y="440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6" name="Google Shape;136;p3"/>
          <p:cNvSpPr/>
          <p:nvPr/>
        </p:nvSpPr>
        <p:spPr>
          <a:xfrm>
            <a:off x="-558465" y="-286828"/>
            <a:ext cx="2372254" cy="11110401"/>
          </a:xfrm>
          <a:custGeom>
            <a:avLst/>
            <a:gdLst/>
            <a:ahLst/>
            <a:cxnLst/>
            <a:rect l="l" t="t" r="r" b="b"/>
            <a:pathLst>
              <a:path w="367524" h="1721292" extrusionOk="0">
                <a:moveTo>
                  <a:pt x="0" y="0"/>
                </a:moveTo>
                <a:lnTo>
                  <a:pt x="367524" y="0"/>
                </a:lnTo>
                <a:lnTo>
                  <a:pt x="367524" y="1721292"/>
                </a:lnTo>
                <a:lnTo>
                  <a:pt x="0" y="1721292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262226" r="-26222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"/>
          <p:cNvSpPr txBox="1"/>
          <p:nvPr/>
        </p:nvSpPr>
        <p:spPr>
          <a:xfrm>
            <a:off x="3362763" y="8297382"/>
            <a:ext cx="33099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68">
                <a:solidFill>
                  <a:srgbClr val="201E21"/>
                </a:solidFill>
                <a:latin typeface="Alice"/>
                <a:ea typeface="Alice"/>
                <a:cs typeface="Alice"/>
                <a:sym typeface="Alice"/>
              </a:rPr>
              <a:t>Providing seafood</a:t>
            </a:r>
            <a:endParaRPr/>
          </a:p>
        </p:txBody>
      </p:sp>
      <p:sp>
        <p:nvSpPr>
          <p:cNvPr id="138" name="Google Shape;138;p3"/>
          <p:cNvSpPr txBox="1"/>
          <p:nvPr/>
        </p:nvSpPr>
        <p:spPr>
          <a:xfrm>
            <a:off x="3362763" y="1095309"/>
            <a:ext cx="9535282" cy="115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36">
                <a:solidFill>
                  <a:srgbClr val="201E21"/>
                </a:solidFill>
                <a:latin typeface="Alice"/>
                <a:ea typeface="Alice"/>
                <a:cs typeface="Alice"/>
                <a:sym typeface="Alice"/>
              </a:rPr>
              <a:t>Guam’s Coral Reefs</a:t>
            </a:r>
            <a:endParaRPr/>
          </a:p>
        </p:txBody>
      </p:sp>
      <p:sp>
        <p:nvSpPr>
          <p:cNvPr id="139" name="Google Shape;139;p3"/>
          <p:cNvSpPr txBox="1"/>
          <p:nvPr/>
        </p:nvSpPr>
        <p:spPr>
          <a:xfrm>
            <a:off x="4554615" y="3006299"/>
            <a:ext cx="2118000" cy="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square miles of shallow reef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3"/>
          <p:cNvSpPr txBox="1"/>
          <p:nvPr/>
        </p:nvSpPr>
        <p:spPr>
          <a:xfrm>
            <a:off x="3502810" y="3011378"/>
            <a:ext cx="1009724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201E21"/>
                </a:solidFill>
                <a:latin typeface="Arial"/>
                <a:ea typeface="Arial"/>
                <a:cs typeface="Arial"/>
                <a:sym typeface="Arial"/>
              </a:rPr>
              <a:t>42 </a:t>
            </a:r>
            <a:endParaRPr/>
          </a:p>
        </p:txBody>
      </p:sp>
      <p:sp>
        <p:nvSpPr>
          <p:cNvPr id="141" name="Google Shape;141;p3"/>
          <p:cNvSpPr txBox="1"/>
          <p:nvPr/>
        </p:nvSpPr>
        <p:spPr>
          <a:xfrm>
            <a:off x="7462737" y="3011378"/>
            <a:ext cx="1559568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201E21"/>
                </a:solidFill>
                <a:latin typeface="Arial"/>
                <a:ea typeface="Arial"/>
                <a:cs typeface="Arial"/>
                <a:sym typeface="Arial"/>
              </a:rPr>
              <a:t>400</a:t>
            </a:r>
            <a:endParaRPr/>
          </a:p>
        </p:txBody>
      </p:sp>
      <p:sp>
        <p:nvSpPr>
          <p:cNvPr id="142" name="Google Shape;142;p3"/>
          <p:cNvSpPr txBox="1"/>
          <p:nvPr/>
        </p:nvSpPr>
        <p:spPr>
          <a:xfrm>
            <a:off x="9104111" y="3006299"/>
            <a:ext cx="1623300" cy="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species of hard coral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 txBox="1"/>
          <p:nvPr/>
        </p:nvSpPr>
        <p:spPr>
          <a:xfrm>
            <a:off x="11599857" y="3011378"/>
            <a:ext cx="3445818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201E21"/>
                </a:solidFill>
                <a:latin typeface="Arial"/>
                <a:ea typeface="Arial"/>
                <a:cs typeface="Arial"/>
                <a:sym typeface="Arial"/>
              </a:rPr>
              <a:t>$63.46 M </a:t>
            </a:r>
            <a:endParaRPr/>
          </a:p>
        </p:txBody>
      </p:sp>
      <p:sp>
        <p:nvSpPr>
          <p:cNvPr id="144" name="Google Shape;144;p3"/>
          <p:cNvSpPr txBox="1"/>
          <p:nvPr/>
        </p:nvSpPr>
        <p:spPr>
          <a:xfrm>
            <a:off x="15202342" y="3006299"/>
            <a:ext cx="1898100" cy="8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 calculated annual value</a:t>
            </a:r>
            <a:endParaRPr sz="1600"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4"/>
          <p:cNvGrpSpPr/>
          <p:nvPr/>
        </p:nvGrpSpPr>
        <p:grpSpPr>
          <a:xfrm>
            <a:off x="10009060" y="-250785"/>
            <a:ext cx="8286703" cy="10906368"/>
            <a:chOff x="0" y="-38100"/>
            <a:chExt cx="2553094" cy="2872459"/>
          </a:xfrm>
        </p:grpSpPr>
        <p:sp>
          <p:nvSpPr>
            <p:cNvPr id="150" name="Google Shape;150;p4"/>
            <p:cNvSpPr/>
            <p:nvPr/>
          </p:nvSpPr>
          <p:spPr>
            <a:xfrm>
              <a:off x="0" y="0"/>
              <a:ext cx="2553094" cy="2834359"/>
            </a:xfrm>
            <a:custGeom>
              <a:avLst/>
              <a:gdLst/>
              <a:ahLst/>
              <a:cxnLst/>
              <a:rect l="l" t="t" r="r" b="b"/>
              <a:pathLst>
                <a:path w="2553094" h="2834359" extrusionOk="0">
                  <a:moveTo>
                    <a:pt x="0" y="0"/>
                  </a:moveTo>
                  <a:lnTo>
                    <a:pt x="2553094" y="0"/>
                  </a:lnTo>
                  <a:lnTo>
                    <a:pt x="2553094" y="2834359"/>
                  </a:lnTo>
                  <a:lnTo>
                    <a:pt x="0" y="2834359"/>
                  </a:lnTo>
                  <a:close/>
                </a:path>
              </a:pathLst>
            </a:custGeom>
            <a:solidFill>
              <a:srgbClr val="224D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4"/>
            <p:cNvSpPr txBox="1"/>
            <p:nvPr/>
          </p:nvSpPr>
          <p:spPr>
            <a:xfrm>
              <a:off x="0" y="-38100"/>
              <a:ext cx="2553094" cy="2872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2" name="Google Shape;152;p4"/>
          <p:cNvSpPr txBox="1"/>
          <p:nvPr/>
        </p:nvSpPr>
        <p:spPr>
          <a:xfrm>
            <a:off x="2916359" y="1105029"/>
            <a:ext cx="6965215" cy="106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975">
                <a:solidFill>
                  <a:srgbClr val="201E21"/>
                </a:solidFill>
                <a:latin typeface="Alice"/>
                <a:ea typeface="Alice"/>
                <a:cs typeface="Alice"/>
                <a:sym typeface="Alice"/>
              </a:rPr>
              <a:t>Basics of  Coral</a:t>
            </a:r>
            <a:endParaRPr/>
          </a:p>
        </p:txBody>
      </p:sp>
      <p:grpSp>
        <p:nvGrpSpPr>
          <p:cNvPr id="153" name="Google Shape;153;p4"/>
          <p:cNvGrpSpPr/>
          <p:nvPr/>
        </p:nvGrpSpPr>
        <p:grpSpPr>
          <a:xfrm rot="10800000">
            <a:off x="1813789" y="-2406417"/>
            <a:ext cx="399931" cy="12980244"/>
            <a:chOff x="1" y="0"/>
            <a:chExt cx="533241" cy="17306993"/>
          </a:xfrm>
        </p:grpSpPr>
        <p:sp>
          <p:nvSpPr>
            <p:cNvPr id="154" name="Google Shape;154;p4"/>
            <p:cNvSpPr/>
            <p:nvPr/>
          </p:nvSpPr>
          <p:spPr>
            <a:xfrm rot="5463634">
              <a:off x="-1857996" y="14955287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3"/>
                  </a:lnTo>
                  <a:lnTo>
                    <a:pt x="0" y="4409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4"/>
            <p:cNvSpPr/>
            <p:nvPr/>
          </p:nvSpPr>
          <p:spPr>
            <a:xfrm rot="-5460621" flipH="1">
              <a:off x="-1857996" y="10606966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440973"/>
                  </a:moveTo>
                  <a:lnTo>
                    <a:pt x="4255005" y="440973"/>
                  </a:lnTo>
                  <a:lnTo>
                    <a:pt x="4255005" y="0"/>
                  </a:lnTo>
                  <a:lnTo>
                    <a:pt x="0" y="0"/>
                  </a:lnTo>
                  <a:lnTo>
                    <a:pt x="0" y="440973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 rot="5469963">
              <a:off x="-1857996" y="6263060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4"/>
                  </a:lnTo>
                  <a:lnTo>
                    <a:pt x="0" y="440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4"/>
            <p:cNvSpPr/>
            <p:nvPr/>
          </p:nvSpPr>
          <p:spPr>
            <a:xfrm rot="5469963">
              <a:off x="-1863766" y="1911062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4"/>
                  </a:lnTo>
                  <a:lnTo>
                    <a:pt x="0" y="440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8" name="Google Shape;158;p4"/>
          <p:cNvSpPr/>
          <p:nvPr/>
        </p:nvSpPr>
        <p:spPr>
          <a:xfrm>
            <a:off x="0" y="0"/>
            <a:ext cx="1813788" cy="10287000"/>
          </a:xfrm>
          <a:custGeom>
            <a:avLst/>
            <a:gdLst/>
            <a:ahLst/>
            <a:cxnLst/>
            <a:rect l="l" t="t" r="r" b="b"/>
            <a:pathLst>
              <a:path w="281003" h="1593725" extrusionOk="0">
                <a:moveTo>
                  <a:pt x="0" y="0"/>
                </a:moveTo>
                <a:lnTo>
                  <a:pt x="281003" y="0"/>
                </a:lnTo>
                <a:lnTo>
                  <a:pt x="281003" y="1593725"/>
                </a:lnTo>
                <a:lnTo>
                  <a:pt x="0" y="159372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490408" r="-16665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4"/>
          <p:cNvSpPr txBox="1"/>
          <p:nvPr/>
        </p:nvSpPr>
        <p:spPr>
          <a:xfrm>
            <a:off x="10139587" y="1105029"/>
            <a:ext cx="4560290" cy="106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975">
                <a:solidFill>
                  <a:srgbClr val="FAF9F4"/>
                </a:solidFill>
                <a:latin typeface="Alice"/>
                <a:ea typeface="Alice"/>
                <a:cs typeface="Alice"/>
                <a:sym typeface="Alice"/>
              </a:rPr>
              <a:t>Bleaching</a:t>
            </a:r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>
            <a:off x="3726406" y="2688127"/>
            <a:ext cx="3718285" cy="4197034"/>
            <a:chOff x="-1" y="0"/>
            <a:chExt cx="4957713" cy="5596045"/>
          </a:xfrm>
        </p:grpSpPr>
        <p:grpSp>
          <p:nvGrpSpPr>
            <p:cNvPr id="161" name="Google Shape;161;p4"/>
            <p:cNvGrpSpPr/>
            <p:nvPr/>
          </p:nvGrpSpPr>
          <p:grpSpPr>
            <a:xfrm rot="-9177570">
              <a:off x="380867" y="2610779"/>
              <a:ext cx="3082363" cy="2416704"/>
              <a:chOff x="0" y="0"/>
              <a:chExt cx="812800" cy="637270"/>
            </a:xfrm>
          </p:grpSpPr>
          <p:sp>
            <p:nvSpPr>
              <p:cNvPr id="162" name="Google Shape;162;p4"/>
              <p:cNvSpPr/>
              <p:nvPr/>
            </p:nvSpPr>
            <p:spPr>
              <a:xfrm>
                <a:off x="0" y="0"/>
                <a:ext cx="812800" cy="63727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37270" extrusionOk="0">
                    <a:moveTo>
                      <a:pt x="406400" y="0"/>
                    </a:moveTo>
                    <a:lnTo>
                      <a:pt x="812800" y="637270"/>
                    </a:lnTo>
                    <a:lnTo>
                      <a:pt x="0" y="63727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7D7D7"/>
              </a:solidFill>
              <a:ln w="47625" cap="sq" cmpd="sng">
                <a:solidFill>
                  <a:srgbClr val="D7D7D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163;p4"/>
              <p:cNvSpPr txBox="1"/>
              <p:nvPr/>
            </p:nvSpPr>
            <p:spPr>
              <a:xfrm>
                <a:off x="127000" y="257775"/>
                <a:ext cx="558800" cy="333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" name="Google Shape;164;p4"/>
            <p:cNvGrpSpPr/>
            <p:nvPr/>
          </p:nvGrpSpPr>
          <p:grpSpPr>
            <a:xfrm rot="1622429">
              <a:off x="1089519" y="569524"/>
              <a:ext cx="3298669" cy="3298669"/>
              <a:chOff x="0" y="0"/>
              <a:chExt cx="812800" cy="812800"/>
            </a:xfrm>
          </p:grpSpPr>
          <p:sp>
            <p:nvSpPr>
              <p:cNvPr id="165" name="Google Shape;165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F9F4"/>
              </a:solidFill>
              <a:ln w="47625" cap="sq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7" name="Google Shape;167;p4"/>
            <p:cNvSpPr/>
            <p:nvPr/>
          </p:nvSpPr>
          <p:spPr>
            <a:xfrm rot="630713">
              <a:off x="1268320" y="1127525"/>
              <a:ext cx="2924480" cy="2688977"/>
            </a:xfrm>
            <a:custGeom>
              <a:avLst/>
              <a:gdLst/>
              <a:ahLst/>
              <a:cxnLst/>
              <a:rect l="l" t="t" r="r" b="b"/>
              <a:pathLst>
                <a:path w="2924480" h="2688977" extrusionOk="0">
                  <a:moveTo>
                    <a:pt x="0" y="0"/>
                  </a:moveTo>
                  <a:lnTo>
                    <a:pt x="2924480" y="0"/>
                  </a:lnTo>
                  <a:lnTo>
                    <a:pt x="2924480" y="2688977"/>
                  </a:lnTo>
                  <a:lnTo>
                    <a:pt x="0" y="26889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332332" r="-144003" b="-819286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4"/>
            <p:cNvSpPr/>
            <p:nvPr/>
          </p:nvSpPr>
          <p:spPr>
            <a:xfrm rot="4736656">
              <a:off x="1333747" y="3182430"/>
              <a:ext cx="739697" cy="746483"/>
            </a:xfrm>
            <a:custGeom>
              <a:avLst/>
              <a:gdLst/>
              <a:ahLst/>
              <a:cxnLst/>
              <a:rect l="l" t="t" r="r" b="b"/>
              <a:pathLst>
                <a:path w="739697" h="746483" extrusionOk="0">
                  <a:moveTo>
                    <a:pt x="0" y="0"/>
                  </a:moveTo>
                  <a:lnTo>
                    <a:pt x="739697" y="0"/>
                  </a:lnTo>
                  <a:lnTo>
                    <a:pt x="739697" y="746483"/>
                  </a:lnTo>
                  <a:lnTo>
                    <a:pt x="0" y="7464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9" name="Google Shape;169;p4"/>
            <p:cNvGrpSpPr/>
            <p:nvPr/>
          </p:nvGrpSpPr>
          <p:grpSpPr>
            <a:xfrm rot="1622429">
              <a:off x="1081225" y="569524"/>
              <a:ext cx="3298669" cy="3298669"/>
              <a:chOff x="0" y="0"/>
              <a:chExt cx="812800" cy="812800"/>
            </a:xfrm>
          </p:grpSpPr>
          <p:sp>
            <p:nvSpPr>
              <p:cNvPr id="170" name="Google Shape;170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47625" cap="sq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2" name="Google Shape;172;p4"/>
            <p:cNvSpPr/>
            <p:nvPr/>
          </p:nvSpPr>
          <p:spPr>
            <a:xfrm rot="5324699">
              <a:off x="2892084" y="2169824"/>
              <a:ext cx="974223" cy="908685"/>
            </a:xfrm>
            <a:custGeom>
              <a:avLst/>
              <a:gdLst/>
              <a:ahLst/>
              <a:cxnLst/>
              <a:rect l="l" t="t" r="r" b="b"/>
              <a:pathLst>
                <a:path w="974223" h="908685" extrusionOk="0">
                  <a:moveTo>
                    <a:pt x="0" y="0"/>
                  </a:moveTo>
                  <a:lnTo>
                    <a:pt x="974224" y="0"/>
                  </a:lnTo>
                  <a:lnTo>
                    <a:pt x="974224" y="908685"/>
                  </a:lnTo>
                  <a:lnTo>
                    <a:pt x="0" y="9086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 amt="58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 rot="4068756">
              <a:off x="2287433" y="1395051"/>
              <a:ext cx="974223" cy="908685"/>
            </a:xfrm>
            <a:custGeom>
              <a:avLst/>
              <a:gdLst/>
              <a:ahLst/>
              <a:cxnLst/>
              <a:rect l="l" t="t" r="r" b="b"/>
              <a:pathLst>
                <a:path w="974223" h="908685" extrusionOk="0">
                  <a:moveTo>
                    <a:pt x="0" y="0"/>
                  </a:moveTo>
                  <a:lnTo>
                    <a:pt x="974223" y="0"/>
                  </a:lnTo>
                  <a:lnTo>
                    <a:pt x="974223" y="908685"/>
                  </a:lnTo>
                  <a:lnTo>
                    <a:pt x="0" y="9086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 amt="58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 rot="2136852">
              <a:off x="1285801" y="2408695"/>
              <a:ext cx="846042" cy="789126"/>
            </a:xfrm>
            <a:custGeom>
              <a:avLst/>
              <a:gdLst/>
              <a:ahLst/>
              <a:cxnLst/>
              <a:rect l="l" t="t" r="r" b="b"/>
              <a:pathLst>
                <a:path w="846042" h="789126" extrusionOk="0">
                  <a:moveTo>
                    <a:pt x="0" y="0"/>
                  </a:moveTo>
                  <a:lnTo>
                    <a:pt x="846042" y="0"/>
                  </a:lnTo>
                  <a:lnTo>
                    <a:pt x="846042" y="789126"/>
                  </a:lnTo>
                  <a:lnTo>
                    <a:pt x="0" y="7891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 amt="58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4"/>
            <p:cNvSpPr/>
            <p:nvPr/>
          </p:nvSpPr>
          <p:spPr>
            <a:xfrm rot="4769625">
              <a:off x="1881515" y="2443346"/>
              <a:ext cx="1066447" cy="994705"/>
            </a:xfrm>
            <a:custGeom>
              <a:avLst/>
              <a:gdLst/>
              <a:ahLst/>
              <a:cxnLst/>
              <a:rect l="l" t="t" r="r" b="b"/>
              <a:pathLst>
                <a:path w="1066447" h="994705" extrusionOk="0">
                  <a:moveTo>
                    <a:pt x="0" y="0"/>
                  </a:moveTo>
                  <a:lnTo>
                    <a:pt x="1066448" y="0"/>
                  </a:lnTo>
                  <a:lnTo>
                    <a:pt x="1066448" y="994705"/>
                  </a:lnTo>
                  <a:lnTo>
                    <a:pt x="0" y="99470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 amt="58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176;p4"/>
          <p:cNvGrpSpPr/>
          <p:nvPr/>
        </p:nvGrpSpPr>
        <p:grpSpPr>
          <a:xfrm>
            <a:off x="8344916" y="2688127"/>
            <a:ext cx="3328288" cy="3328288"/>
            <a:chOff x="0" y="0"/>
            <a:chExt cx="4437717" cy="4437717"/>
          </a:xfrm>
        </p:grpSpPr>
        <p:grpSp>
          <p:nvGrpSpPr>
            <p:cNvPr id="177" name="Google Shape;177;p4"/>
            <p:cNvGrpSpPr/>
            <p:nvPr/>
          </p:nvGrpSpPr>
          <p:grpSpPr>
            <a:xfrm rot="1622429">
              <a:off x="569524" y="569524"/>
              <a:ext cx="3298669" cy="3298669"/>
              <a:chOff x="0" y="0"/>
              <a:chExt cx="812800" cy="812800"/>
            </a:xfrm>
          </p:grpSpPr>
          <p:sp>
            <p:nvSpPr>
              <p:cNvPr id="178" name="Google Shape;178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F9F4"/>
              </a:solidFill>
              <a:ln w="47625" cap="sq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179;p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0" name="Google Shape;180;p4"/>
            <p:cNvSpPr/>
            <p:nvPr/>
          </p:nvSpPr>
          <p:spPr>
            <a:xfrm rot="630713">
              <a:off x="748325" y="1127525"/>
              <a:ext cx="2924480" cy="2688977"/>
            </a:xfrm>
            <a:custGeom>
              <a:avLst/>
              <a:gdLst/>
              <a:ahLst/>
              <a:cxnLst/>
              <a:rect l="l" t="t" r="r" b="b"/>
              <a:pathLst>
                <a:path w="2924480" h="2688977" extrusionOk="0">
                  <a:moveTo>
                    <a:pt x="0" y="0"/>
                  </a:moveTo>
                  <a:lnTo>
                    <a:pt x="2924480" y="0"/>
                  </a:lnTo>
                  <a:lnTo>
                    <a:pt x="2924480" y="2688977"/>
                  </a:lnTo>
                  <a:lnTo>
                    <a:pt x="0" y="26889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l="-332332" r="-144003" b="-819286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 rot="4736656">
              <a:off x="813752" y="3182430"/>
              <a:ext cx="739697" cy="746483"/>
            </a:xfrm>
            <a:custGeom>
              <a:avLst/>
              <a:gdLst/>
              <a:ahLst/>
              <a:cxnLst/>
              <a:rect l="l" t="t" r="r" b="b"/>
              <a:pathLst>
                <a:path w="739697" h="746483" extrusionOk="0">
                  <a:moveTo>
                    <a:pt x="0" y="0"/>
                  </a:moveTo>
                  <a:lnTo>
                    <a:pt x="739697" y="0"/>
                  </a:lnTo>
                  <a:lnTo>
                    <a:pt x="739697" y="746483"/>
                  </a:lnTo>
                  <a:lnTo>
                    <a:pt x="0" y="7464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2" name="Google Shape;182;p4"/>
            <p:cNvGrpSpPr/>
            <p:nvPr/>
          </p:nvGrpSpPr>
          <p:grpSpPr>
            <a:xfrm rot="1622429">
              <a:off x="569524" y="569524"/>
              <a:ext cx="3298669" cy="3298669"/>
              <a:chOff x="0" y="0"/>
              <a:chExt cx="812800" cy="812800"/>
            </a:xfrm>
          </p:grpSpPr>
          <p:sp>
            <p:nvSpPr>
              <p:cNvPr id="183" name="Google Shape;183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47625" cap="sq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5" name="Google Shape;185;p4"/>
            <p:cNvSpPr/>
            <p:nvPr/>
          </p:nvSpPr>
          <p:spPr>
            <a:xfrm rot="5324699">
              <a:off x="2693253" y="2494345"/>
              <a:ext cx="974223" cy="908685"/>
            </a:xfrm>
            <a:custGeom>
              <a:avLst/>
              <a:gdLst/>
              <a:ahLst/>
              <a:cxnLst/>
              <a:rect l="l" t="t" r="r" b="b"/>
              <a:pathLst>
                <a:path w="974223" h="908685" extrusionOk="0">
                  <a:moveTo>
                    <a:pt x="0" y="0"/>
                  </a:moveTo>
                  <a:lnTo>
                    <a:pt x="974224" y="0"/>
                  </a:lnTo>
                  <a:lnTo>
                    <a:pt x="974224" y="908685"/>
                  </a:lnTo>
                  <a:lnTo>
                    <a:pt x="0" y="90868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 amt="58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 rot="4068756">
              <a:off x="1495982" y="1137040"/>
              <a:ext cx="765264" cy="713783"/>
            </a:xfrm>
            <a:custGeom>
              <a:avLst/>
              <a:gdLst/>
              <a:ahLst/>
              <a:cxnLst/>
              <a:rect l="l" t="t" r="r" b="b"/>
              <a:pathLst>
                <a:path w="765264" h="713783" extrusionOk="0">
                  <a:moveTo>
                    <a:pt x="0" y="0"/>
                  </a:moveTo>
                  <a:lnTo>
                    <a:pt x="765264" y="0"/>
                  </a:lnTo>
                  <a:lnTo>
                    <a:pt x="765264" y="713782"/>
                  </a:lnTo>
                  <a:lnTo>
                    <a:pt x="0" y="71378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 amt="58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 rot="2136852">
              <a:off x="453095" y="1987026"/>
              <a:ext cx="846042" cy="789126"/>
            </a:xfrm>
            <a:custGeom>
              <a:avLst/>
              <a:gdLst/>
              <a:ahLst/>
              <a:cxnLst/>
              <a:rect l="l" t="t" r="r" b="b"/>
              <a:pathLst>
                <a:path w="846042" h="789126" extrusionOk="0">
                  <a:moveTo>
                    <a:pt x="0" y="0"/>
                  </a:moveTo>
                  <a:lnTo>
                    <a:pt x="846041" y="0"/>
                  </a:lnTo>
                  <a:lnTo>
                    <a:pt x="846041" y="789126"/>
                  </a:lnTo>
                  <a:lnTo>
                    <a:pt x="0" y="7891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 amt="58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 rot="4769625">
              <a:off x="1909011" y="3188545"/>
              <a:ext cx="611402" cy="570271"/>
            </a:xfrm>
            <a:custGeom>
              <a:avLst/>
              <a:gdLst/>
              <a:ahLst/>
              <a:cxnLst/>
              <a:rect l="l" t="t" r="r" b="b"/>
              <a:pathLst>
                <a:path w="611402" h="570271" extrusionOk="0">
                  <a:moveTo>
                    <a:pt x="0" y="0"/>
                  </a:moveTo>
                  <a:lnTo>
                    <a:pt x="611402" y="0"/>
                  </a:lnTo>
                  <a:lnTo>
                    <a:pt x="611402" y="570271"/>
                  </a:lnTo>
                  <a:lnTo>
                    <a:pt x="0" y="5702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 amt="58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 rot="-6934466">
              <a:off x="2614587" y="1191845"/>
              <a:ext cx="467185" cy="435757"/>
            </a:xfrm>
            <a:custGeom>
              <a:avLst/>
              <a:gdLst/>
              <a:ahLst/>
              <a:cxnLst/>
              <a:rect l="l" t="t" r="r" b="b"/>
              <a:pathLst>
                <a:path w="467185" h="435757" extrusionOk="0">
                  <a:moveTo>
                    <a:pt x="0" y="0"/>
                  </a:moveTo>
                  <a:lnTo>
                    <a:pt x="467185" y="0"/>
                  </a:lnTo>
                  <a:lnTo>
                    <a:pt x="467185" y="435756"/>
                  </a:lnTo>
                  <a:lnTo>
                    <a:pt x="0" y="43575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 amt="58000"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0" name="Google Shape;190;p4"/>
          <p:cNvGrpSpPr/>
          <p:nvPr/>
        </p:nvGrpSpPr>
        <p:grpSpPr>
          <a:xfrm>
            <a:off x="11876485" y="2555772"/>
            <a:ext cx="3718285" cy="4200961"/>
            <a:chOff x="-1" y="0"/>
            <a:chExt cx="4957713" cy="5601281"/>
          </a:xfrm>
        </p:grpSpPr>
        <p:grpSp>
          <p:nvGrpSpPr>
            <p:cNvPr id="191" name="Google Shape;191;p4"/>
            <p:cNvGrpSpPr/>
            <p:nvPr/>
          </p:nvGrpSpPr>
          <p:grpSpPr>
            <a:xfrm rot="-9177570">
              <a:off x="380867" y="2616015"/>
              <a:ext cx="3082363" cy="2416704"/>
              <a:chOff x="0" y="0"/>
              <a:chExt cx="812800" cy="637270"/>
            </a:xfrm>
          </p:grpSpPr>
          <p:sp>
            <p:nvSpPr>
              <p:cNvPr id="192" name="Google Shape;192;p4"/>
              <p:cNvSpPr/>
              <p:nvPr/>
            </p:nvSpPr>
            <p:spPr>
              <a:xfrm>
                <a:off x="0" y="0"/>
                <a:ext cx="812800" cy="63727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37270" extrusionOk="0">
                    <a:moveTo>
                      <a:pt x="406400" y="0"/>
                    </a:moveTo>
                    <a:lnTo>
                      <a:pt x="812800" y="637270"/>
                    </a:lnTo>
                    <a:lnTo>
                      <a:pt x="0" y="63727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D7D7D7"/>
              </a:solidFill>
              <a:ln w="47625" cap="sq" cmpd="sng">
                <a:solidFill>
                  <a:srgbClr val="D7D7D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4"/>
              <p:cNvSpPr txBox="1"/>
              <p:nvPr/>
            </p:nvSpPr>
            <p:spPr>
              <a:xfrm>
                <a:off x="127000" y="257775"/>
                <a:ext cx="558800" cy="333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" name="Google Shape;194;p4"/>
            <p:cNvGrpSpPr/>
            <p:nvPr/>
          </p:nvGrpSpPr>
          <p:grpSpPr>
            <a:xfrm rot="1622429">
              <a:off x="1089519" y="574761"/>
              <a:ext cx="3298669" cy="3298669"/>
              <a:chOff x="0" y="0"/>
              <a:chExt cx="812800" cy="812800"/>
            </a:xfrm>
          </p:grpSpPr>
          <p:sp>
            <p:nvSpPr>
              <p:cNvPr id="195" name="Google Shape;195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F9F4"/>
              </a:solidFill>
              <a:ln w="47625" cap="sq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7" name="Google Shape;197;p4"/>
            <p:cNvSpPr/>
            <p:nvPr/>
          </p:nvSpPr>
          <p:spPr>
            <a:xfrm rot="630713">
              <a:off x="1268320" y="1132761"/>
              <a:ext cx="2924480" cy="2688977"/>
            </a:xfrm>
            <a:custGeom>
              <a:avLst/>
              <a:gdLst/>
              <a:ahLst/>
              <a:cxnLst/>
              <a:rect l="l" t="t" r="r" b="b"/>
              <a:pathLst>
                <a:path w="2924480" h="2688977" extrusionOk="0">
                  <a:moveTo>
                    <a:pt x="0" y="0"/>
                  </a:moveTo>
                  <a:lnTo>
                    <a:pt x="2924480" y="0"/>
                  </a:lnTo>
                  <a:lnTo>
                    <a:pt x="2924480" y="2688977"/>
                  </a:lnTo>
                  <a:lnTo>
                    <a:pt x="0" y="26889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l="-332332" r="-144003" b="-819286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4736656">
              <a:off x="1333747" y="3187666"/>
              <a:ext cx="739697" cy="746483"/>
            </a:xfrm>
            <a:custGeom>
              <a:avLst/>
              <a:gdLst/>
              <a:ahLst/>
              <a:cxnLst/>
              <a:rect l="l" t="t" r="r" b="b"/>
              <a:pathLst>
                <a:path w="739697" h="746483" extrusionOk="0">
                  <a:moveTo>
                    <a:pt x="0" y="0"/>
                  </a:moveTo>
                  <a:lnTo>
                    <a:pt x="739697" y="0"/>
                  </a:lnTo>
                  <a:lnTo>
                    <a:pt x="739697" y="746484"/>
                  </a:lnTo>
                  <a:lnTo>
                    <a:pt x="0" y="7464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9" name="Google Shape;199;p4"/>
            <p:cNvGrpSpPr/>
            <p:nvPr/>
          </p:nvGrpSpPr>
          <p:grpSpPr>
            <a:xfrm rot="1622429">
              <a:off x="1081225" y="569524"/>
              <a:ext cx="3298669" cy="3298669"/>
              <a:chOff x="0" y="0"/>
              <a:chExt cx="812800" cy="812800"/>
            </a:xfrm>
          </p:grpSpPr>
          <p:sp>
            <p:nvSpPr>
              <p:cNvPr id="200" name="Google Shape;200;p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47625" cap="sq" cmpd="sng">
                <a:solidFill>
                  <a:srgbClr val="00000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02" name="Google Shape;202;p4" descr="A group of colorful corals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367187" y="5512313"/>
            <a:ext cx="7772400" cy="437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" descr="A group of white corals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639963" y="5512312"/>
            <a:ext cx="7772400" cy="437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" name="Google Shape;208;p5"/>
          <p:cNvGrpSpPr/>
          <p:nvPr/>
        </p:nvGrpSpPr>
        <p:grpSpPr>
          <a:xfrm>
            <a:off x="2969733" y="3402307"/>
            <a:ext cx="912177" cy="912177"/>
            <a:chOff x="0" y="0"/>
            <a:chExt cx="812800" cy="812800"/>
          </a:xfrm>
        </p:grpSpPr>
        <p:sp>
          <p:nvSpPr>
            <p:cNvPr id="209" name="Google Shape;209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2A4AE"/>
            </a:solidFill>
            <a:ln w="38100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03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32" u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211" name="Google Shape;211;p5"/>
          <p:cNvGrpSpPr/>
          <p:nvPr/>
        </p:nvGrpSpPr>
        <p:grpSpPr>
          <a:xfrm>
            <a:off x="2969733" y="4858997"/>
            <a:ext cx="912177" cy="912177"/>
            <a:chOff x="0" y="0"/>
            <a:chExt cx="812800" cy="812800"/>
          </a:xfrm>
        </p:grpSpPr>
        <p:sp>
          <p:nvSpPr>
            <p:cNvPr id="212" name="Google Shape;212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2A4AE"/>
            </a:solidFill>
            <a:ln w="38100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03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32" u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214" name="Google Shape;214;p5"/>
          <p:cNvGrpSpPr/>
          <p:nvPr/>
        </p:nvGrpSpPr>
        <p:grpSpPr>
          <a:xfrm rot="10800000">
            <a:off x="1813789" y="-2406417"/>
            <a:ext cx="399931" cy="12980244"/>
            <a:chOff x="1" y="0"/>
            <a:chExt cx="533241" cy="17306993"/>
          </a:xfrm>
        </p:grpSpPr>
        <p:sp>
          <p:nvSpPr>
            <p:cNvPr id="215" name="Google Shape;215;p5"/>
            <p:cNvSpPr/>
            <p:nvPr/>
          </p:nvSpPr>
          <p:spPr>
            <a:xfrm rot="5463634">
              <a:off x="-1857996" y="14955287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3"/>
                  </a:lnTo>
                  <a:lnTo>
                    <a:pt x="0" y="4409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 rot="-5460621" flipH="1">
              <a:off x="-1857996" y="10606966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440973"/>
                  </a:moveTo>
                  <a:lnTo>
                    <a:pt x="4255005" y="440973"/>
                  </a:lnTo>
                  <a:lnTo>
                    <a:pt x="4255005" y="0"/>
                  </a:lnTo>
                  <a:lnTo>
                    <a:pt x="0" y="0"/>
                  </a:lnTo>
                  <a:lnTo>
                    <a:pt x="0" y="440973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 rot="5469963">
              <a:off x="-1857996" y="6263060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4"/>
                  </a:lnTo>
                  <a:lnTo>
                    <a:pt x="0" y="440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 rot="5469963">
              <a:off x="-1863766" y="1911062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4"/>
                  </a:lnTo>
                  <a:lnTo>
                    <a:pt x="0" y="440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9" name="Google Shape;219;p5"/>
          <p:cNvSpPr/>
          <p:nvPr/>
        </p:nvSpPr>
        <p:spPr>
          <a:xfrm>
            <a:off x="0" y="0"/>
            <a:ext cx="1813788" cy="10287000"/>
          </a:xfrm>
          <a:custGeom>
            <a:avLst/>
            <a:gdLst/>
            <a:ahLst/>
            <a:cxnLst/>
            <a:rect l="l" t="t" r="r" b="b"/>
            <a:pathLst>
              <a:path w="281003" h="1593725" extrusionOk="0">
                <a:moveTo>
                  <a:pt x="0" y="0"/>
                </a:moveTo>
                <a:lnTo>
                  <a:pt x="281003" y="0"/>
                </a:lnTo>
                <a:lnTo>
                  <a:pt x="281003" y="1593725"/>
                </a:lnTo>
                <a:lnTo>
                  <a:pt x="0" y="159372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23673" r="-33338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0" name="Google Shape;220;p5"/>
          <p:cNvGrpSpPr/>
          <p:nvPr/>
        </p:nvGrpSpPr>
        <p:grpSpPr>
          <a:xfrm>
            <a:off x="2969733" y="6314098"/>
            <a:ext cx="912177" cy="912177"/>
            <a:chOff x="0" y="0"/>
            <a:chExt cx="812800" cy="812800"/>
          </a:xfrm>
        </p:grpSpPr>
        <p:sp>
          <p:nvSpPr>
            <p:cNvPr id="221" name="Google Shape;221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2A4AE"/>
            </a:solidFill>
            <a:ln w="38100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03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32" u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grpSp>
        <p:nvGrpSpPr>
          <p:cNvPr id="223" name="Google Shape;223;p5"/>
          <p:cNvGrpSpPr/>
          <p:nvPr/>
        </p:nvGrpSpPr>
        <p:grpSpPr>
          <a:xfrm>
            <a:off x="2969733" y="7769200"/>
            <a:ext cx="912177" cy="912177"/>
            <a:chOff x="0" y="0"/>
            <a:chExt cx="812800" cy="812800"/>
          </a:xfrm>
        </p:grpSpPr>
        <p:sp>
          <p:nvSpPr>
            <p:cNvPr id="224" name="Google Shape;224;p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2A4AE"/>
            </a:solidFill>
            <a:ln w="38100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03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32" u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sp>
        <p:nvSpPr>
          <p:cNvPr id="226" name="Google Shape;226;p5"/>
          <p:cNvSpPr/>
          <p:nvPr/>
        </p:nvSpPr>
        <p:spPr>
          <a:xfrm>
            <a:off x="10460346" y="6506331"/>
            <a:ext cx="6815765" cy="2924199"/>
          </a:xfrm>
          <a:custGeom>
            <a:avLst/>
            <a:gdLst/>
            <a:ahLst/>
            <a:cxnLst/>
            <a:rect l="l" t="t" r="r" b="b"/>
            <a:pathLst>
              <a:path w="6815765" h="2924199" extrusionOk="0">
                <a:moveTo>
                  <a:pt x="0" y="0"/>
                </a:moveTo>
                <a:lnTo>
                  <a:pt x="6815765" y="0"/>
                </a:lnTo>
                <a:lnTo>
                  <a:pt x="6815765" y="2924199"/>
                </a:lnTo>
                <a:lnTo>
                  <a:pt x="0" y="29241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31617" b="-4278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5"/>
          <p:cNvSpPr txBox="1"/>
          <p:nvPr/>
        </p:nvSpPr>
        <p:spPr>
          <a:xfrm>
            <a:off x="2969733" y="1474731"/>
            <a:ext cx="11219754" cy="9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487">
                <a:solidFill>
                  <a:srgbClr val="201E21"/>
                </a:solidFill>
                <a:latin typeface="Alice"/>
                <a:ea typeface="Alice"/>
                <a:cs typeface="Alice"/>
                <a:sym typeface="Alice"/>
              </a:rPr>
              <a:t>Causes of Coral Bleaching</a:t>
            </a:r>
            <a:endParaRPr/>
          </a:p>
        </p:txBody>
      </p:sp>
      <p:sp>
        <p:nvSpPr>
          <p:cNvPr id="228" name="Google Shape;228;p5"/>
          <p:cNvSpPr txBox="1"/>
          <p:nvPr/>
        </p:nvSpPr>
        <p:spPr>
          <a:xfrm>
            <a:off x="4415310" y="4982966"/>
            <a:ext cx="472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3399" u="none" strike="noStrike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ediment runoff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5"/>
          <p:cNvSpPr txBox="1"/>
          <p:nvPr/>
        </p:nvSpPr>
        <p:spPr>
          <a:xfrm>
            <a:off x="4415310" y="6439656"/>
            <a:ext cx="4667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Polluting chemicals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5"/>
          <p:cNvSpPr txBox="1"/>
          <p:nvPr/>
        </p:nvSpPr>
        <p:spPr>
          <a:xfrm>
            <a:off x="4415310" y="7894758"/>
            <a:ext cx="4667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Extreme low tides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5"/>
          <p:cNvSpPr txBox="1"/>
          <p:nvPr/>
        </p:nvSpPr>
        <p:spPr>
          <a:xfrm>
            <a:off x="4415310" y="3503315"/>
            <a:ext cx="4667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Warming waters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5"/>
          <p:cNvSpPr txBox="1"/>
          <p:nvPr/>
        </p:nvSpPr>
        <p:spPr>
          <a:xfrm>
            <a:off x="10460346" y="9459105"/>
            <a:ext cx="6815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Photo by Dave Burdick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5"/>
          <p:cNvSpPr/>
          <p:nvPr/>
        </p:nvSpPr>
        <p:spPr>
          <a:xfrm>
            <a:off x="10460346" y="2846974"/>
            <a:ext cx="6798954" cy="2924199"/>
          </a:xfrm>
          <a:custGeom>
            <a:avLst/>
            <a:gdLst/>
            <a:ahLst/>
            <a:cxnLst/>
            <a:rect l="l" t="t" r="r" b="b"/>
            <a:pathLst>
              <a:path w="6798954" h="2924199" extrusionOk="0">
                <a:moveTo>
                  <a:pt x="0" y="0"/>
                </a:moveTo>
                <a:lnTo>
                  <a:pt x="6798954" y="0"/>
                </a:lnTo>
                <a:lnTo>
                  <a:pt x="6798954" y="2924199"/>
                </a:lnTo>
                <a:lnTo>
                  <a:pt x="0" y="29241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2915" t="-13981" b="-2061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5"/>
          <p:cNvSpPr txBox="1"/>
          <p:nvPr/>
        </p:nvSpPr>
        <p:spPr>
          <a:xfrm>
            <a:off x="10460346" y="5802290"/>
            <a:ext cx="6798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Photo by Dontana Keraskes/The Guam Daily Post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6"/>
          <p:cNvGrpSpPr/>
          <p:nvPr/>
        </p:nvGrpSpPr>
        <p:grpSpPr>
          <a:xfrm rot="10800000">
            <a:off x="1813789" y="-2406417"/>
            <a:ext cx="399931" cy="12980244"/>
            <a:chOff x="1" y="0"/>
            <a:chExt cx="533241" cy="17306993"/>
          </a:xfrm>
        </p:grpSpPr>
        <p:sp>
          <p:nvSpPr>
            <p:cNvPr id="240" name="Google Shape;240;p6"/>
            <p:cNvSpPr/>
            <p:nvPr/>
          </p:nvSpPr>
          <p:spPr>
            <a:xfrm rot="5463634">
              <a:off x="-1857996" y="14955287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3"/>
                  </a:lnTo>
                  <a:lnTo>
                    <a:pt x="0" y="4409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6"/>
            <p:cNvSpPr/>
            <p:nvPr/>
          </p:nvSpPr>
          <p:spPr>
            <a:xfrm rot="-5460621" flipH="1">
              <a:off x="-1857996" y="10606966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440973"/>
                  </a:moveTo>
                  <a:lnTo>
                    <a:pt x="4255005" y="440973"/>
                  </a:lnTo>
                  <a:lnTo>
                    <a:pt x="4255005" y="0"/>
                  </a:lnTo>
                  <a:lnTo>
                    <a:pt x="0" y="0"/>
                  </a:lnTo>
                  <a:lnTo>
                    <a:pt x="0" y="440973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6"/>
            <p:cNvSpPr/>
            <p:nvPr/>
          </p:nvSpPr>
          <p:spPr>
            <a:xfrm rot="5469963">
              <a:off x="-1857996" y="6263060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4"/>
                  </a:lnTo>
                  <a:lnTo>
                    <a:pt x="0" y="440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6"/>
            <p:cNvSpPr/>
            <p:nvPr/>
          </p:nvSpPr>
          <p:spPr>
            <a:xfrm rot="5469963">
              <a:off x="-1863766" y="1911062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4"/>
                  </a:lnTo>
                  <a:lnTo>
                    <a:pt x="0" y="440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4" name="Google Shape;244;p6"/>
          <p:cNvSpPr/>
          <p:nvPr/>
        </p:nvSpPr>
        <p:spPr>
          <a:xfrm>
            <a:off x="0" y="0"/>
            <a:ext cx="1813788" cy="10287000"/>
          </a:xfrm>
          <a:custGeom>
            <a:avLst/>
            <a:gdLst/>
            <a:ahLst/>
            <a:cxnLst/>
            <a:rect l="l" t="t" r="r" b="b"/>
            <a:pathLst>
              <a:path w="281003" h="1593725" extrusionOk="0">
                <a:moveTo>
                  <a:pt x="0" y="0"/>
                </a:moveTo>
                <a:lnTo>
                  <a:pt x="281003" y="0"/>
                </a:lnTo>
                <a:lnTo>
                  <a:pt x="281003" y="1593725"/>
                </a:lnTo>
                <a:lnTo>
                  <a:pt x="0" y="159372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88137" r="-36886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10166957" y="3139479"/>
            <a:ext cx="7206643" cy="5739963"/>
          </a:xfrm>
          <a:custGeom>
            <a:avLst/>
            <a:gdLst/>
            <a:ahLst/>
            <a:cxnLst/>
            <a:rect l="l" t="t" r="r" b="b"/>
            <a:pathLst>
              <a:path w="7206643" h="5739963" extrusionOk="0">
                <a:moveTo>
                  <a:pt x="0" y="0"/>
                </a:moveTo>
                <a:lnTo>
                  <a:pt x="7206643" y="0"/>
                </a:lnTo>
                <a:lnTo>
                  <a:pt x="7206643" y="5739963"/>
                </a:lnTo>
                <a:lnTo>
                  <a:pt x="0" y="57399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3097" r="-309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2923038" y="3139479"/>
            <a:ext cx="6341981" cy="3155779"/>
          </a:xfrm>
          <a:custGeom>
            <a:avLst/>
            <a:gdLst/>
            <a:ahLst/>
            <a:cxnLst/>
            <a:rect l="l" t="t" r="r" b="b"/>
            <a:pathLst>
              <a:path w="6341981" h="3155779" extrusionOk="0">
                <a:moveTo>
                  <a:pt x="0" y="0"/>
                </a:moveTo>
                <a:lnTo>
                  <a:pt x="6341982" y="0"/>
                </a:lnTo>
                <a:lnTo>
                  <a:pt x="6341982" y="3155779"/>
                </a:lnTo>
                <a:lnTo>
                  <a:pt x="0" y="31557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273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2923038" y="6574476"/>
            <a:ext cx="6341981" cy="3091611"/>
          </a:xfrm>
          <a:custGeom>
            <a:avLst/>
            <a:gdLst/>
            <a:ahLst/>
            <a:cxnLst/>
            <a:rect l="l" t="t" r="r" b="b"/>
            <a:pathLst>
              <a:path w="6341981" h="3091611" extrusionOk="0">
                <a:moveTo>
                  <a:pt x="0" y="0"/>
                </a:moveTo>
                <a:lnTo>
                  <a:pt x="6341982" y="0"/>
                </a:lnTo>
                <a:lnTo>
                  <a:pt x="6341982" y="3091612"/>
                </a:lnTo>
                <a:lnTo>
                  <a:pt x="0" y="30916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8" name="Google Shape;248;p6"/>
          <p:cNvGrpSpPr/>
          <p:nvPr/>
        </p:nvGrpSpPr>
        <p:grpSpPr>
          <a:xfrm>
            <a:off x="10166957" y="1624688"/>
            <a:ext cx="7206643" cy="1281814"/>
            <a:chOff x="0" y="-450416"/>
            <a:chExt cx="9608857" cy="1709086"/>
          </a:xfrm>
        </p:grpSpPr>
        <p:grpSp>
          <p:nvGrpSpPr>
            <p:cNvPr id="249" name="Google Shape;249;p6"/>
            <p:cNvGrpSpPr/>
            <p:nvPr/>
          </p:nvGrpSpPr>
          <p:grpSpPr>
            <a:xfrm>
              <a:off x="0" y="-450416"/>
              <a:ext cx="9608857" cy="1709086"/>
              <a:chOff x="0" y="-38100"/>
              <a:chExt cx="812800" cy="144569"/>
            </a:xfrm>
          </p:grpSpPr>
          <p:sp>
            <p:nvSpPr>
              <p:cNvPr id="250" name="Google Shape;250;p6"/>
              <p:cNvSpPr/>
              <p:nvPr/>
            </p:nvSpPr>
            <p:spPr>
              <a:xfrm>
                <a:off x="0" y="0"/>
                <a:ext cx="812800" cy="10646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06469" extrusionOk="0">
                    <a:moveTo>
                      <a:pt x="53235" y="0"/>
                    </a:moveTo>
                    <a:lnTo>
                      <a:pt x="759565" y="0"/>
                    </a:lnTo>
                    <a:cubicBezTo>
                      <a:pt x="773684" y="0"/>
                      <a:pt x="787225" y="5609"/>
                      <a:pt x="797208" y="15592"/>
                    </a:cubicBezTo>
                    <a:cubicBezTo>
                      <a:pt x="807191" y="25575"/>
                      <a:pt x="812800" y="39116"/>
                      <a:pt x="812800" y="53235"/>
                    </a:cubicBezTo>
                    <a:lnTo>
                      <a:pt x="812800" y="53235"/>
                    </a:lnTo>
                    <a:cubicBezTo>
                      <a:pt x="812800" y="67353"/>
                      <a:pt x="807191" y="80894"/>
                      <a:pt x="797208" y="90877"/>
                    </a:cubicBezTo>
                    <a:cubicBezTo>
                      <a:pt x="787225" y="100861"/>
                      <a:pt x="773684" y="106469"/>
                      <a:pt x="759565" y="106469"/>
                    </a:cubicBezTo>
                    <a:lnTo>
                      <a:pt x="53235" y="106469"/>
                    </a:lnTo>
                    <a:cubicBezTo>
                      <a:pt x="39116" y="106469"/>
                      <a:pt x="25575" y="100861"/>
                      <a:pt x="15592" y="90877"/>
                    </a:cubicBezTo>
                    <a:cubicBezTo>
                      <a:pt x="5609" y="80894"/>
                      <a:pt x="0" y="67353"/>
                      <a:pt x="0" y="53235"/>
                    </a:cubicBezTo>
                    <a:lnTo>
                      <a:pt x="0" y="53235"/>
                    </a:lnTo>
                    <a:cubicBezTo>
                      <a:pt x="0" y="39116"/>
                      <a:pt x="5609" y="25575"/>
                      <a:pt x="15592" y="15592"/>
                    </a:cubicBezTo>
                    <a:cubicBezTo>
                      <a:pt x="25575" y="5609"/>
                      <a:pt x="39116" y="0"/>
                      <a:pt x="53235" y="0"/>
                    </a:cubicBezTo>
                    <a:close/>
                  </a:path>
                </a:pathLst>
              </a:custGeom>
              <a:solidFill>
                <a:srgbClr val="224D67"/>
              </a:solidFill>
              <a:ln w="381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6"/>
              <p:cNvSpPr txBox="1"/>
              <p:nvPr/>
            </p:nvSpPr>
            <p:spPr>
              <a:xfrm>
                <a:off x="0" y="-38100"/>
                <a:ext cx="812800" cy="1445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2" name="Google Shape;252;p6"/>
            <p:cNvSpPr txBox="1"/>
            <p:nvPr/>
          </p:nvSpPr>
          <p:spPr>
            <a:xfrm>
              <a:off x="678880" y="220183"/>
              <a:ext cx="8489700" cy="75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99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1/3 of Guam’s coral died</a:t>
              </a:r>
              <a:endParaRPr sz="17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3" name="Google Shape;253;p6"/>
          <p:cNvSpPr txBox="1"/>
          <p:nvPr/>
        </p:nvSpPr>
        <p:spPr>
          <a:xfrm>
            <a:off x="2802019" y="737324"/>
            <a:ext cx="11473800" cy="11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rgbClr val="201E21"/>
                </a:solidFill>
                <a:latin typeface="Alice"/>
                <a:ea typeface="Alice"/>
                <a:cs typeface="Alice"/>
                <a:sym typeface="Alice"/>
              </a:rPr>
              <a:t>Guam’s history of bleaching</a:t>
            </a:r>
            <a:endParaRPr sz="1100" dirty="0"/>
          </a:p>
        </p:txBody>
      </p:sp>
      <p:sp>
        <p:nvSpPr>
          <p:cNvPr id="254" name="Google Shape;254;p6"/>
          <p:cNvSpPr txBox="1"/>
          <p:nvPr/>
        </p:nvSpPr>
        <p:spPr>
          <a:xfrm>
            <a:off x="2923038" y="2112239"/>
            <a:ext cx="63420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99" dirty="0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2013 - 2017 severe bleaching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6"/>
          <p:cNvSpPr txBox="1"/>
          <p:nvPr/>
        </p:nvSpPr>
        <p:spPr>
          <a:xfrm>
            <a:off x="10345867" y="9378026"/>
            <a:ext cx="70278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5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Photo by Dave Burdick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6"/>
          <p:cNvSpPr txBox="1"/>
          <p:nvPr/>
        </p:nvSpPr>
        <p:spPr>
          <a:xfrm>
            <a:off x="9969870" y="9002321"/>
            <a:ext cx="74037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75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Eastern exposure </a:t>
            </a:r>
            <a:r>
              <a:rPr lang="en-US" sz="1675" i="1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Acropora abrotanoides </a:t>
            </a:r>
            <a:r>
              <a:rPr lang="en-US" sz="1675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community bleaching in 2017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7"/>
          <p:cNvGrpSpPr/>
          <p:nvPr/>
        </p:nvGrpSpPr>
        <p:grpSpPr>
          <a:xfrm rot="10800000">
            <a:off x="1813789" y="-2406417"/>
            <a:ext cx="399931" cy="12980244"/>
            <a:chOff x="1" y="0"/>
            <a:chExt cx="533241" cy="17306993"/>
          </a:xfrm>
        </p:grpSpPr>
        <p:sp>
          <p:nvSpPr>
            <p:cNvPr id="262" name="Google Shape;262;p7"/>
            <p:cNvSpPr/>
            <p:nvPr/>
          </p:nvSpPr>
          <p:spPr>
            <a:xfrm rot="5463634">
              <a:off x="-1857996" y="14955287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3"/>
                  </a:lnTo>
                  <a:lnTo>
                    <a:pt x="0" y="4409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7"/>
            <p:cNvSpPr/>
            <p:nvPr/>
          </p:nvSpPr>
          <p:spPr>
            <a:xfrm rot="-5460621" flipH="1">
              <a:off x="-1857996" y="10606966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440973"/>
                  </a:moveTo>
                  <a:lnTo>
                    <a:pt x="4255005" y="440973"/>
                  </a:lnTo>
                  <a:lnTo>
                    <a:pt x="4255005" y="0"/>
                  </a:lnTo>
                  <a:lnTo>
                    <a:pt x="0" y="0"/>
                  </a:lnTo>
                  <a:lnTo>
                    <a:pt x="0" y="440973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7"/>
            <p:cNvSpPr/>
            <p:nvPr/>
          </p:nvSpPr>
          <p:spPr>
            <a:xfrm rot="5469963">
              <a:off x="-1857996" y="6263060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4"/>
                  </a:lnTo>
                  <a:lnTo>
                    <a:pt x="0" y="440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7"/>
            <p:cNvSpPr/>
            <p:nvPr/>
          </p:nvSpPr>
          <p:spPr>
            <a:xfrm rot="5469963">
              <a:off x="-1863766" y="1911062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4"/>
                  </a:lnTo>
                  <a:lnTo>
                    <a:pt x="0" y="440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7"/>
          <p:cNvSpPr/>
          <p:nvPr/>
        </p:nvSpPr>
        <p:spPr>
          <a:xfrm>
            <a:off x="0" y="0"/>
            <a:ext cx="1813788" cy="10287000"/>
          </a:xfrm>
          <a:custGeom>
            <a:avLst/>
            <a:gdLst/>
            <a:ahLst/>
            <a:cxnLst/>
            <a:rect l="l" t="t" r="r" b="b"/>
            <a:pathLst>
              <a:path w="281003" h="1593725" extrusionOk="0">
                <a:moveTo>
                  <a:pt x="0" y="0"/>
                </a:moveTo>
                <a:lnTo>
                  <a:pt x="281003" y="0"/>
                </a:lnTo>
                <a:lnTo>
                  <a:pt x="281003" y="1593725"/>
                </a:lnTo>
                <a:lnTo>
                  <a:pt x="0" y="159372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7719" r="-27933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7"/>
          <p:cNvSpPr/>
          <p:nvPr/>
        </p:nvSpPr>
        <p:spPr>
          <a:xfrm>
            <a:off x="2957407" y="5744276"/>
            <a:ext cx="7018328" cy="3425191"/>
          </a:xfrm>
          <a:custGeom>
            <a:avLst/>
            <a:gdLst/>
            <a:ahLst/>
            <a:cxnLst/>
            <a:rect l="l" t="t" r="r" b="b"/>
            <a:pathLst>
              <a:path w="7018328" h="3425191" extrusionOk="0">
                <a:moveTo>
                  <a:pt x="0" y="0"/>
                </a:moveTo>
                <a:lnTo>
                  <a:pt x="7018328" y="0"/>
                </a:lnTo>
                <a:lnTo>
                  <a:pt x="7018328" y="3425190"/>
                </a:lnTo>
                <a:lnTo>
                  <a:pt x="0" y="34251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342" r="-134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7"/>
          <p:cNvSpPr/>
          <p:nvPr/>
        </p:nvSpPr>
        <p:spPr>
          <a:xfrm>
            <a:off x="10156602" y="5744276"/>
            <a:ext cx="3047208" cy="3335533"/>
          </a:xfrm>
          <a:custGeom>
            <a:avLst/>
            <a:gdLst/>
            <a:ahLst/>
            <a:cxnLst/>
            <a:rect l="l" t="t" r="r" b="b"/>
            <a:pathLst>
              <a:path w="3047208" h="3335533" extrusionOk="0">
                <a:moveTo>
                  <a:pt x="0" y="0"/>
                </a:moveTo>
                <a:lnTo>
                  <a:pt x="3047208" y="0"/>
                </a:lnTo>
                <a:lnTo>
                  <a:pt x="3047208" y="3335533"/>
                </a:lnTo>
                <a:lnTo>
                  <a:pt x="0" y="33355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7"/>
          <p:cNvSpPr/>
          <p:nvPr/>
        </p:nvSpPr>
        <p:spPr>
          <a:xfrm>
            <a:off x="13783121" y="5744276"/>
            <a:ext cx="3476154" cy="3335533"/>
          </a:xfrm>
          <a:custGeom>
            <a:avLst/>
            <a:gdLst/>
            <a:ahLst/>
            <a:cxnLst/>
            <a:rect l="l" t="t" r="r" b="b"/>
            <a:pathLst>
              <a:path w="3476154" h="3335533" extrusionOk="0">
                <a:moveTo>
                  <a:pt x="0" y="0"/>
                </a:moveTo>
                <a:lnTo>
                  <a:pt x="3476154" y="0"/>
                </a:lnTo>
                <a:lnTo>
                  <a:pt x="3476154" y="3335533"/>
                </a:lnTo>
                <a:lnTo>
                  <a:pt x="0" y="33355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7"/>
          <p:cNvSpPr txBox="1"/>
          <p:nvPr/>
        </p:nvSpPr>
        <p:spPr>
          <a:xfrm>
            <a:off x="2957432" y="1175855"/>
            <a:ext cx="11473714" cy="9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487">
                <a:solidFill>
                  <a:srgbClr val="201E21"/>
                </a:solidFill>
                <a:latin typeface="Alice"/>
                <a:ea typeface="Alice"/>
                <a:cs typeface="Alice"/>
                <a:sym typeface="Alice"/>
              </a:rPr>
              <a:t>Current Status</a:t>
            </a:r>
            <a:endParaRPr/>
          </a:p>
        </p:txBody>
      </p:sp>
      <p:sp>
        <p:nvSpPr>
          <p:cNvPr id="271" name="Google Shape;271;p7"/>
          <p:cNvSpPr txBox="1"/>
          <p:nvPr/>
        </p:nvSpPr>
        <p:spPr>
          <a:xfrm>
            <a:off x="2957432" y="2732170"/>
            <a:ext cx="14301900" cy="27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34059" marR="0" lvl="1" indent="-36703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201E21"/>
              </a:buClr>
              <a:buSzPts val="3399"/>
              <a:buFont typeface="Calibri"/>
              <a:buChar char="•"/>
            </a:pPr>
            <a:r>
              <a:rPr lang="en-US" sz="3399" i="0" u="none" strike="noStrike" cap="none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No major bleaching since 2017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34059" marR="0" lvl="1" indent="-36703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201E21"/>
              </a:buClr>
              <a:buSzPts val="3399"/>
              <a:buFont typeface="Calibri"/>
              <a:buChar char="•"/>
            </a:pPr>
            <a:r>
              <a:rPr lang="en-US" sz="3399" i="0" u="none" strike="noStrike" cap="none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Slightly more than half of the reefs are improving, but still haven’t fully recovered to pre-bleaching health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734059" marR="0" lvl="1" indent="-36703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201E21"/>
              </a:buClr>
              <a:buSzPts val="3399"/>
              <a:buFont typeface="Calibri"/>
              <a:buChar char="•"/>
            </a:pPr>
            <a:r>
              <a:rPr lang="en-US" sz="3399" i="0" u="none" strike="noStrike" cap="none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As of April, we are experiencing the 4th global bleaching event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7"/>
          <p:cNvSpPr txBox="1"/>
          <p:nvPr/>
        </p:nvSpPr>
        <p:spPr>
          <a:xfrm>
            <a:off x="10156602" y="9041709"/>
            <a:ext cx="3047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Guam’s bleaching level as of 7/30/24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7"/>
          <p:cNvSpPr txBox="1"/>
          <p:nvPr/>
        </p:nvSpPr>
        <p:spPr>
          <a:xfrm>
            <a:off x="13580753" y="9131366"/>
            <a:ext cx="36786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Guam’s predicted bleaching level for 10/22/24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4" name="Google Shape;274;p7"/>
          <p:cNvGrpSpPr/>
          <p:nvPr/>
        </p:nvGrpSpPr>
        <p:grpSpPr>
          <a:xfrm>
            <a:off x="10282333" y="790704"/>
            <a:ext cx="5843004" cy="1281814"/>
            <a:chOff x="0" y="-450416"/>
            <a:chExt cx="7790671" cy="1709086"/>
          </a:xfrm>
        </p:grpSpPr>
        <p:grpSp>
          <p:nvGrpSpPr>
            <p:cNvPr id="275" name="Google Shape;275;p7"/>
            <p:cNvGrpSpPr/>
            <p:nvPr/>
          </p:nvGrpSpPr>
          <p:grpSpPr>
            <a:xfrm>
              <a:off x="0" y="-450416"/>
              <a:ext cx="7790671" cy="1709086"/>
              <a:chOff x="0" y="-38100"/>
              <a:chExt cx="659002" cy="144569"/>
            </a:xfrm>
          </p:grpSpPr>
          <p:sp>
            <p:nvSpPr>
              <p:cNvPr id="276" name="Google Shape;276;p7"/>
              <p:cNvSpPr/>
              <p:nvPr/>
            </p:nvSpPr>
            <p:spPr>
              <a:xfrm>
                <a:off x="0" y="0"/>
                <a:ext cx="659002" cy="106469"/>
              </a:xfrm>
              <a:custGeom>
                <a:avLst/>
                <a:gdLst/>
                <a:ahLst/>
                <a:cxnLst/>
                <a:rect l="l" t="t" r="r" b="b"/>
                <a:pathLst>
                  <a:path w="659002" h="106469" extrusionOk="0">
                    <a:moveTo>
                      <a:pt x="53235" y="0"/>
                    </a:moveTo>
                    <a:lnTo>
                      <a:pt x="605768" y="0"/>
                    </a:lnTo>
                    <a:cubicBezTo>
                      <a:pt x="619886" y="0"/>
                      <a:pt x="633427" y="5609"/>
                      <a:pt x="643410" y="15592"/>
                    </a:cubicBezTo>
                    <a:cubicBezTo>
                      <a:pt x="653394" y="25575"/>
                      <a:pt x="659002" y="39116"/>
                      <a:pt x="659002" y="53235"/>
                    </a:cubicBezTo>
                    <a:lnTo>
                      <a:pt x="659002" y="53235"/>
                    </a:lnTo>
                    <a:cubicBezTo>
                      <a:pt x="659002" y="67353"/>
                      <a:pt x="653394" y="80894"/>
                      <a:pt x="643410" y="90877"/>
                    </a:cubicBezTo>
                    <a:cubicBezTo>
                      <a:pt x="633427" y="100861"/>
                      <a:pt x="619886" y="106469"/>
                      <a:pt x="605768" y="106469"/>
                    </a:cubicBezTo>
                    <a:lnTo>
                      <a:pt x="53235" y="106469"/>
                    </a:lnTo>
                    <a:cubicBezTo>
                      <a:pt x="39116" y="106469"/>
                      <a:pt x="25575" y="100861"/>
                      <a:pt x="15592" y="90877"/>
                    </a:cubicBezTo>
                    <a:cubicBezTo>
                      <a:pt x="5609" y="80894"/>
                      <a:pt x="0" y="67353"/>
                      <a:pt x="0" y="53235"/>
                    </a:cubicBezTo>
                    <a:lnTo>
                      <a:pt x="0" y="53235"/>
                    </a:lnTo>
                    <a:cubicBezTo>
                      <a:pt x="0" y="39116"/>
                      <a:pt x="5609" y="25575"/>
                      <a:pt x="15592" y="15592"/>
                    </a:cubicBezTo>
                    <a:cubicBezTo>
                      <a:pt x="25575" y="5609"/>
                      <a:pt x="39116" y="0"/>
                      <a:pt x="53235" y="0"/>
                    </a:cubicBezTo>
                    <a:close/>
                  </a:path>
                </a:pathLst>
              </a:custGeom>
              <a:solidFill>
                <a:srgbClr val="224D67"/>
              </a:solidFill>
              <a:ln w="381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p7"/>
              <p:cNvSpPr txBox="1"/>
              <p:nvPr/>
            </p:nvSpPr>
            <p:spPr>
              <a:xfrm>
                <a:off x="0" y="-38100"/>
                <a:ext cx="659002" cy="1445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6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8" name="Google Shape;278;p7"/>
            <p:cNvSpPr txBox="1"/>
            <p:nvPr/>
          </p:nvSpPr>
          <p:spPr>
            <a:xfrm>
              <a:off x="550422" y="220183"/>
              <a:ext cx="6883200" cy="69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399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Bracing for bleaching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" name="Google Shape;283;p8"/>
          <p:cNvGrpSpPr/>
          <p:nvPr/>
        </p:nvGrpSpPr>
        <p:grpSpPr>
          <a:xfrm rot="10800000">
            <a:off x="1813789" y="-2406417"/>
            <a:ext cx="399931" cy="12980244"/>
            <a:chOff x="1" y="0"/>
            <a:chExt cx="533241" cy="17306993"/>
          </a:xfrm>
        </p:grpSpPr>
        <p:sp>
          <p:nvSpPr>
            <p:cNvPr id="284" name="Google Shape;284;p8"/>
            <p:cNvSpPr/>
            <p:nvPr/>
          </p:nvSpPr>
          <p:spPr>
            <a:xfrm rot="5463634">
              <a:off x="-1857996" y="14955287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3"/>
                  </a:lnTo>
                  <a:lnTo>
                    <a:pt x="0" y="4409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5460621" flipH="1">
              <a:off x="-1857996" y="10606966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440973"/>
                  </a:moveTo>
                  <a:lnTo>
                    <a:pt x="4255005" y="440973"/>
                  </a:lnTo>
                  <a:lnTo>
                    <a:pt x="4255005" y="0"/>
                  </a:lnTo>
                  <a:lnTo>
                    <a:pt x="0" y="0"/>
                  </a:lnTo>
                  <a:lnTo>
                    <a:pt x="0" y="440973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 rot="5469963">
              <a:off x="-1857996" y="6263060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4"/>
                  </a:lnTo>
                  <a:lnTo>
                    <a:pt x="0" y="440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 rot="5469963">
              <a:off x="-1863766" y="1911062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4"/>
                  </a:lnTo>
                  <a:lnTo>
                    <a:pt x="0" y="440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8" name="Google Shape;288;p8"/>
          <p:cNvSpPr/>
          <p:nvPr/>
        </p:nvSpPr>
        <p:spPr>
          <a:xfrm>
            <a:off x="0" y="0"/>
            <a:ext cx="1813788" cy="10287000"/>
          </a:xfrm>
          <a:custGeom>
            <a:avLst/>
            <a:gdLst/>
            <a:ahLst/>
            <a:cxnLst/>
            <a:rect l="l" t="t" r="r" b="b"/>
            <a:pathLst>
              <a:path w="281003" h="1593725" extrusionOk="0">
                <a:moveTo>
                  <a:pt x="0" y="0"/>
                </a:moveTo>
                <a:lnTo>
                  <a:pt x="281003" y="0"/>
                </a:lnTo>
                <a:lnTo>
                  <a:pt x="281003" y="1593725"/>
                </a:lnTo>
                <a:lnTo>
                  <a:pt x="0" y="159372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28533" r="-32852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9" name="Google Shape;289;p8"/>
          <p:cNvCxnSpPr/>
          <p:nvPr/>
        </p:nvCxnSpPr>
        <p:spPr>
          <a:xfrm rot="10800000">
            <a:off x="7982381" y="4083705"/>
            <a:ext cx="0" cy="413494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0" name="Google Shape;290;p8"/>
          <p:cNvCxnSpPr/>
          <p:nvPr/>
        </p:nvCxnSpPr>
        <p:spPr>
          <a:xfrm rot="10800000">
            <a:off x="13088083" y="4083705"/>
            <a:ext cx="0" cy="4134944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1" name="Google Shape;291;p8"/>
          <p:cNvSpPr/>
          <p:nvPr/>
        </p:nvSpPr>
        <p:spPr>
          <a:xfrm>
            <a:off x="3138353" y="2238100"/>
            <a:ext cx="4657725" cy="7422303"/>
          </a:xfrm>
          <a:custGeom>
            <a:avLst/>
            <a:gdLst/>
            <a:ahLst/>
            <a:cxnLst/>
            <a:rect l="l" t="t" r="r" b="b"/>
            <a:pathLst>
              <a:path w="1226726" h="1954845" extrusionOk="0">
                <a:moveTo>
                  <a:pt x="0" y="0"/>
                </a:moveTo>
                <a:lnTo>
                  <a:pt x="1226726" y="0"/>
                </a:lnTo>
                <a:lnTo>
                  <a:pt x="1226726" y="1954845"/>
                </a:lnTo>
                <a:lnTo>
                  <a:pt x="0" y="1954845"/>
                </a:lnTo>
                <a:close/>
              </a:path>
            </a:pathLst>
          </a:custGeom>
          <a:solidFill>
            <a:srgbClr val="22A4AE">
              <a:alpha val="10588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8"/>
          <p:cNvSpPr txBox="1"/>
          <p:nvPr/>
        </p:nvSpPr>
        <p:spPr>
          <a:xfrm>
            <a:off x="3162731" y="2121150"/>
            <a:ext cx="4657725" cy="7566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6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8"/>
          <p:cNvSpPr/>
          <p:nvPr/>
        </p:nvSpPr>
        <p:spPr>
          <a:xfrm>
            <a:off x="6024630" y="3574844"/>
            <a:ext cx="1593656" cy="1504437"/>
          </a:xfrm>
          <a:custGeom>
            <a:avLst/>
            <a:gdLst/>
            <a:ahLst/>
            <a:cxnLst/>
            <a:rect l="l" t="t" r="r" b="b"/>
            <a:pathLst>
              <a:path w="1593656" h="1504437" extrusionOk="0">
                <a:moveTo>
                  <a:pt x="0" y="0"/>
                </a:moveTo>
                <a:lnTo>
                  <a:pt x="1593655" y="0"/>
                </a:lnTo>
                <a:lnTo>
                  <a:pt x="1593655" y="1504437"/>
                </a:lnTo>
                <a:lnTo>
                  <a:pt x="0" y="1504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4" name="Google Shape;294;p8"/>
          <p:cNvGrpSpPr/>
          <p:nvPr/>
        </p:nvGrpSpPr>
        <p:grpSpPr>
          <a:xfrm>
            <a:off x="8191931" y="2121150"/>
            <a:ext cx="4705652" cy="7566964"/>
            <a:chOff x="0" y="-38100"/>
            <a:chExt cx="1239349" cy="1992945"/>
          </a:xfrm>
        </p:grpSpPr>
        <p:sp>
          <p:nvSpPr>
            <p:cNvPr id="295" name="Google Shape;295;p8"/>
            <p:cNvSpPr/>
            <p:nvPr/>
          </p:nvSpPr>
          <p:spPr>
            <a:xfrm>
              <a:off x="0" y="0"/>
              <a:ext cx="1239349" cy="1954845"/>
            </a:xfrm>
            <a:custGeom>
              <a:avLst/>
              <a:gdLst/>
              <a:ahLst/>
              <a:cxnLst/>
              <a:rect l="l" t="t" r="r" b="b"/>
              <a:pathLst>
                <a:path w="1239349" h="1954845" extrusionOk="0">
                  <a:moveTo>
                    <a:pt x="0" y="0"/>
                  </a:moveTo>
                  <a:lnTo>
                    <a:pt x="1239349" y="0"/>
                  </a:lnTo>
                  <a:lnTo>
                    <a:pt x="1239349" y="1954845"/>
                  </a:lnTo>
                  <a:lnTo>
                    <a:pt x="0" y="1954845"/>
                  </a:lnTo>
                  <a:close/>
                </a:path>
              </a:pathLst>
            </a:custGeom>
            <a:solidFill>
              <a:srgbClr val="22A4AE">
                <a:alpha val="2823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8"/>
            <p:cNvSpPr txBox="1"/>
            <p:nvPr/>
          </p:nvSpPr>
          <p:spPr>
            <a:xfrm>
              <a:off x="0" y="-38100"/>
              <a:ext cx="1239349" cy="19929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7" name="Google Shape;297;p8"/>
          <p:cNvSpPr/>
          <p:nvPr/>
        </p:nvSpPr>
        <p:spPr>
          <a:xfrm>
            <a:off x="11704858" y="3952433"/>
            <a:ext cx="1078425" cy="1067393"/>
          </a:xfrm>
          <a:custGeom>
            <a:avLst/>
            <a:gdLst/>
            <a:ahLst/>
            <a:cxnLst/>
            <a:rect l="l" t="t" r="r" b="b"/>
            <a:pathLst>
              <a:path w="1078425" h="1067393" extrusionOk="0">
                <a:moveTo>
                  <a:pt x="0" y="0"/>
                </a:moveTo>
                <a:lnTo>
                  <a:pt x="1078425" y="0"/>
                </a:lnTo>
                <a:lnTo>
                  <a:pt x="1078425" y="1067393"/>
                </a:lnTo>
                <a:lnTo>
                  <a:pt x="0" y="10673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8"/>
          <p:cNvSpPr/>
          <p:nvPr/>
        </p:nvSpPr>
        <p:spPr>
          <a:xfrm>
            <a:off x="11704858" y="5151140"/>
            <a:ext cx="1078425" cy="1075646"/>
          </a:xfrm>
          <a:custGeom>
            <a:avLst/>
            <a:gdLst/>
            <a:ahLst/>
            <a:cxnLst/>
            <a:rect l="l" t="t" r="r" b="b"/>
            <a:pathLst>
              <a:path w="1078425" h="1075646" extrusionOk="0">
                <a:moveTo>
                  <a:pt x="0" y="0"/>
                </a:moveTo>
                <a:lnTo>
                  <a:pt x="1078425" y="0"/>
                </a:lnTo>
                <a:lnTo>
                  <a:pt x="1078425" y="1075646"/>
                </a:lnTo>
                <a:lnTo>
                  <a:pt x="0" y="10756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8"/>
          <p:cNvSpPr/>
          <p:nvPr/>
        </p:nvSpPr>
        <p:spPr>
          <a:xfrm>
            <a:off x="5648298" y="6021583"/>
            <a:ext cx="2029283" cy="3509212"/>
          </a:xfrm>
          <a:custGeom>
            <a:avLst/>
            <a:gdLst/>
            <a:ahLst/>
            <a:cxnLst/>
            <a:rect l="l" t="t" r="r" b="b"/>
            <a:pathLst>
              <a:path w="2029283" h="3509212" extrusionOk="0">
                <a:moveTo>
                  <a:pt x="0" y="0"/>
                </a:moveTo>
                <a:lnTo>
                  <a:pt x="2029283" y="0"/>
                </a:lnTo>
                <a:lnTo>
                  <a:pt x="2029283" y="3509212"/>
                </a:lnTo>
                <a:lnTo>
                  <a:pt x="0" y="3509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16712" r="-1298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8"/>
          <p:cNvSpPr/>
          <p:nvPr/>
        </p:nvSpPr>
        <p:spPr>
          <a:xfrm>
            <a:off x="11141604" y="6518517"/>
            <a:ext cx="1641679" cy="1641679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8"/>
          <p:cNvSpPr/>
          <p:nvPr/>
        </p:nvSpPr>
        <p:spPr>
          <a:xfrm>
            <a:off x="9742876" y="8459567"/>
            <a:ext cx="3040407" cy="1071227"/>
          </a:xfrm>
          <a:custGeom>
            <a:avLst/>
            <a:gdLst/>
            <a:ahLst/>
            <a:cxnLst/>
            <a:rect l="l" t="t" r="r" b="b"/>
            <a:pathLst>
              <a:path w="3040407" h="1071227" extrusionOk="0">
                <a:moveTo>
                  <a:pt x="0" y="0"/>
                </a:moveTo>
                <a:lnTo>
                  <a:pt x="3040407" y="0"/>
                </a:lnTo>
                <a:lnTo>
                  <a:pt x="3040407" y="1071228"/>
                </a:lnTo>
                <a:lnTo>
                  <a:pt x="0" y="10712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l="-11480" t="-43053" b="-9424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2" name="Google Shape;302;p8"/>
          <p:cNvGrpSpPr/>
          <p:nvPr/>
        </p:nvGrpSpPr>
        <p:grpSpPr>
          <a:xfrm>
            <a:off x="13297633" y="2165770"/>
            <a:ext cx="4459528" cy="7566964"/>
            <a:chOff x="0" y="-38100"/>
            <a:chExt cx="1174526" cy="1992945"/>
          </a:xfrm>
        </p:grpSpPr>
        <p:sp>
          <p:nvSpPr>
            <p:cNvPr id="303" name="Google Shape;303;p8"/>
            <p:cNvSpPr/>
            <p:nvPr/>
          </p:nvSpPr>
          <p:spPr>
            <a:xfrm>
              <a:off x="0" y="0"/>
              <a:ext cx="1174526" cy="1954845"/>
            </a:xfrm>
            <a:custGeom>
              <a:avLst/>
              <a:gdLst/>
              <a:ahLst/>
              <a:cxnLst/>
              <a:rect l="l" t="t" r="r" b="b"/>
              <a:pathLst>
                <a:path w="1174526" h="1954845" extrusionOk="0">
                  <a:moveTo>
                    <a:pt x="0" y="0"/>
                  </a:moveTo>
                  <a:lnTo>
                    <a:pt x="1174526" y="0"/>
                  </a:lnTo>
                  <a:lnTo>
                    <a:pt x="1174526" y="1954845"/>
                  </a:lnTo>
                  <a:lnTo>
                    <a:pt x="0" y="1954845"/>
                  </a:lnTo>
                  <a:close/>
                </a:path>
              </a:pathLst>
            </a:custGeom>
            <a:solidFill>
              <a:srgbClr val="22A4AE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8"/>
            <p:cNvSpPr txBox="1"/>
            <p:nvPr/>
          </p:nvSpPr>
          <p:spPr>
            <a:xfrm>
              <a:off x="0" y="-38100"/>
              <a:ext cx="1174526" cy="19929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5" name="Google Shape;305;p8"/>
          <p:cNvSpPr/>
          <p:nvPr/>
        </p:nvSpPr>
        <p:spPr>
          <a:xfrm>
            <a:off x="14986265" y="7276638"/>
            <a:ext cx="2273035" cy="2254156"/>
          </a:xfrm>
          <a:custGeom>
            <a:avLst/>
            <a:gdLst/>
            <a:ahLst/>
            <a:cxnLst/>
            <a:rect l="l" t="t" r="r" b="b"/>
            <a:pathLst>
              <a:path w="2273035" h="2254156" extrusionOk="0">
                <a:moveTo>
                  <a:pt x="0" y="0"/>
                </a:moveTo>
                <a:lnTo>
                  <a:pt x="2273035" y="0"/>
                </a:lnTo>
                <a:lnTo>
                  <a:pt x="2273035" y="2254157"/>
                </a:lnTo>
                <a:lnTo>
                  <a:pt x="0" y="22541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l="-34800" t="-13022" r="-29098" b="-1093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8"/>
          <p:cNvSpPr/>
          <p:nvPr/>
        </p:nvSpPr>
        <p:spPr>
          <a:xfrm>
            <a:off x="13450033" y="3952433"/>
            <a:ext cx="2281430" cy="2820284"/>
          </a:xfrm>
          <a:custGeom>
            <a:avLst/>
            <a:gdLst/>
            <a:ahLst/>
            <a:cxnLst/>
            <a:rect l="l" t="t" r="r" b="b"/>
            <a:pathLst>
              <a:path w="2281430" h="2820284" extrusionOk="0">
                <a:moveTo>
                  <a:pt x="0" y="0"/>
                </a:moveTo>
                <a:lnTo>
                  <a:pt x="2281430" y="0"/>
                </a:lnTo>
                <a:lnTo>
                  <a:pt x="2281430" y="2820285"/>
                </a:lnTo>
                <a:lnTo>
                  <a:pt x="0" y="2820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t="-6494" b="-647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7" name="Google Shape;307;p8"/>
          <p:cNvGrpSpPr/>
          <p:nvPr/>
        </p:nvGrpSpPr>
        <p:grpSpPr>
          <a:xfrm>
            <a:off x="3313938" y="2390537"/>
            <a:ext cx="2334360" cy="873197"/>
            <a:chOff x="0" y="-7834"/>
            <a:chExt cx="614811" cy="229978"/>
          </a:xfrm>
        </p:grpSpPr>
        <p:sp>
          <p:nvSpPr>
            <p:cNvPr id="308" name="Google Shape;308;p8"/>
            <p:cNvSpPr/>
            <p:nvPr/>
          </p:nvSpPr>
          <p:spPr>
            <a:xfrm>
              <a:off x="0" y="0"/>
              <a:ext cx="614811" cy="222144"/>
            </a:xfrm>
            <a:custGeom>
              <a:avLst/>
              <a:gdLst/>
              <a:ahLst/>
              <a:cxnLst/>
              <a:rect l="l" t="t" r="r" b="b"/>
              <a:pathLst>
                <a:path w="614811" h="222144" extrusionOk="0">
                  <a:moveTo>
                    <a:pt x="111072" y="0"/>
                  </a:moveTo>
                  <a:lnTo>
                    <a:pt x="503739" y="0"/>
                  </a:lnTo>
                  <a:cubicBezTo>
                    <a:pt x="565082" y="0"/>
                    <a:pt x="614811" y="49729"/>
                    <a:pt x="614811" y="111072"/>
                  </a:cubicBezTo>
                  <a:lnTo>
                    <a:pt x="614811" y="111072"/>
                  </a:lnTo>
                  <a:cubicBezTo>
                    <a:pt x="614811" y="140530"/>
                    <a:pt x="603109" y="168782"/>
                    <a:pt x="582279" y="189612"/>
                  </a:cubicBezTo>
                  <a:cubicBezTo>
                    <a:pt x="561449" y="210442"/>
                    <a:pt x="533197" y="222144"/>
                    <a:pt x="503739" y="222144"/>
                  </a:cubicBezTo>
                  <a:lnTo>
                    <a:pt x="111072" y="222144"/>
                  </a:lnTo>
                  <a:cubicBezTo>
                    <a:pt x="49729" y="222144"/>
                    <a:pt x="0" y="172415"/>
                    <a:pt x="0" y="111072"/>
                  </a:cubicBezTo>
                  <a:lnTo>
                    <a:pt x="0" y="111072"/>
                  </a:lnTo>
                  <a:cubicBezTo>
                    <a:pt x="0" y="49729"/>
                    <a:pt x="49729" y="0"/>
                    <a:pt x="111072" y="0"/>
                  </a:cubicBezTo>
                  <a:close/>
                </a:path>
              </a:pathLst>
            </a:custGeom>
            <a:solidFill>
              <a:srgbClr val="22A4AE"/>
            </a:solidFill>
            <a:ln w="381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8"/>
            <p:cNvSpPr txBox="1"/>
            <p:nvPr/>
          </p:nvSpPr>
          <p:spPr>
            <a:xfrm>
              <a:off x="0" y="-7834"/>
              <a:ext cx="614811" cy="22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03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32" u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Before</a:t>
              </a:r>
              <a:endParaRPr sz="16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10;p8"/>
          <p:cNvGrpSpPr/>
          <p:nvPr/>
        </p:nvGrpSpPr>
        <p:grpSpPr>
          <a:xfrm>
            <a:off x="8282012" y="2328512"/>
            <a:ext cx="2415620" cy="935222"/>
            <a:chOff x="0" y="-24170"/>
            <a:chExt cx="636213" cy="246314"/>
          </a:xfrm>
        </p:grpSpPr>
        <p:sp>
          <p:nvSpPr>
            <p:cNvPr id="311" name="Google Shape;311;p8"/>
            <p:cNvSpPr/>
            <p:nvPr/>
          </p:nvSpPr>
          <p:spPr>
            <a:xfrm>
              <a:off x="0" y="0"/>
              <a:ext cx="636213" cy="222144"/>
            </a:xfrm>
            <a:custGeom>
              <a:avLst/>
              <a:gdLst/>
              <a:ahLst/>
              <a:cxnLst/>
              <a:rect l="l" t="t" r="r" b="b"/>
              <a:pathLst>
                <a:path w="636213" h="222144" extrusionOk="0">
                  <a:moveTo>
                    <a:pt x="111072" y="0"/>
                  </a:moveTo>
                  <a:lnTo>
                    <a:pt x="525141" y="0"/>
                  </a:lnTo>
                  <a:cubicBezTo>
                    <a:pt x="586484" y="0"/>
                    <a:pt x="636213" y="49729"/>
                    <a:pt x="636213" y="111072"/>
                  </a:cubicBezTo>
                  <a:lnTo>
                    <a:pt x="636213" y="111072"/>
                  </a:lnTo>
                  <a:cubicBezTo>
                    <a:pt x="636213" y="140530"/>
                    <a:pt x="624510" y="168782"/>
                    <a:pt x="603680" y="189612"/>
                  </a:cubicBezTo>
                  <a:cubicBezTo>
                    <a:pt x="582850" y="210442"/>
                    <a:pt x="554599" y="222144"/>
                    <a:pt x="525141" y="222144"/>
                  </a:cubicBezTo>
                  <a:lnTo>
                    <a:pt x="111072" y="222144"/>
                  </a:lnTo>
                  <a:cubicBezTo>
                    <a:pt x="49729" y="222144"/>
                    <a:pt x="0" y="172415"/>
                    <a:pt x="0" y="111072"/>
                  </a:cubicBezTo>
                  <a:lnTo>
                    <a:pt x="0" y="111072"/>
                  </a:lnTo>
                  <a:cubicBezTo>
                    <a:pt x="0" y="49729"/>
                    <a:pt x="49729" y="0"/>
                    <a:pt x="111072" y="0"/>
                  </a:cubicBezTo>
                  <a:close/>
                </a:path>
              </a:pathLst>
            </a:custGeom>
            <a:solidFill>
              <a:srgbClr val="22A4AE"/>
            </a:solidFill>
            <a:ln w="381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8"/>
            <p:cNvSpPr txBox="1"/>
            <p:nvPr/>
          </p:nvSpPr>
          <p:spPr>
            <a:xfrm>
              <a:off x="0" y="-24170"/>
              <a:ext cx="636213" cy="2463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03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32" u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During</a:t>
              </a:r>
              <a:endParaRPr sz="16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8"/>
          <p:cNvGrpSpPr/>
          <p:nvPr/>
        </p:nvGrpSpPr>
        <p:grpSpPr>
          <a:xfrm>
            <a:off x="13450033" y="2374396"/>
            <a:ext cx="2151830" cy="889338"/>
            <a:chOff x="0" y="-12085"/>
            <a:chExt cx="566737" cy="234229"/>
          </a:xfrm>
        </p:grpSpPr>
        <p:sp>
          <p:nvSpPr>
            <p:cNvPr id="314" name="Google Shape;314;p8"/>
            <p:cNvSpPr/>
            <p:nvPr/>
          </p:nvSpPr>
          <p:spPr>
            <a:xfrm>
              <a:off x="0" y="0"/>
              <a:ext cx="565988" cy="222144"/>
            </a:xfrm>
            <a:custGeom>
              <a:avLst/>
              <a:gdLst/>
              <a:ahLst/>
              <a:cxnLst/>
              <a:rect l="l" t="t" r="r" b="b"/>
              <a:pathLst>
                <a:path w="565988" h="222144" extrusionOk="0">
                  <a:moveTo>
                    <a:pt x="111072" y="0"/>
                  </a:moveTo>
                  <a:lnTo>
                    <a:pt x="454916" y="0"/>
                  </a:lnTo>
                  <a:cubicBezTo>
                    <a:pt x="484374" y="0"/>
                    <a:pt x="512626" y="11702"/>
                    <a:pt x="533456" y="32532"/>
                  </a:cubicBezTo>
                  <a:cubicBezTo>
                    <a:pt x="554286" y="53362"/>
                    <a:pt x="565988" y="81614"/>
                    <a:pt x="565988" y="111072"/>
                  </a:cubicBezTo>
                  <a:lnTo>
                    <a:pt x="565988" y="111072"/>
                  </a:lnTo>
                  <a:cubicBezTo>
                    <a:pt x="565988" y="172415"/>
                    <a:pt x="516259" y="222144"/>
                    <a:pt x="454916" y="222144"/>
                  </a:cubicBezTo>
                  <a:lnTo>
                    <a:pt x="111072" y="222144"/>
                  </a:lnTo>
                  <a:cubicBezTo>
                    <a:pt x="49729" y="222144"/>
                    <a:pt x="0" y="172415"/>
                    <a:pt x="0" y="111072"/>
                  </a:cubicBezTo>
                  <a:lnTo>
                    <a:pt x="0" y="111072"/>
                  </a:lnTo>
                  <a:cubicBezTo>
                    <a:pt x="0" y="49729"/>
                    <a:pt x="49729" y="0"/>
                    <a:pt x="111072" y="0"/>
                  </a:cubicBezTo>
                  <a:close/>
                </a:path>
              </a:pathLst>
            </a:custGeom>
            <a:solidFill>
              <a:srgbClr val="22A4AE"/>
            </a:solidFill>
            <a:ln w="381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8"/>
            <p:cNvSpPr txBox="1"/>
            <p:nvPr/>
          </p:nvSpPr>
          <p:spPr>
            <a:xfrm>
              <a:off x="749" y="-12085"/>
              <a:ext cx="565988" cy="2221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003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32" u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After</a:t>
              </a:r>
              <a:endParaRPr sz="16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6" name="Google Shape;316;p8"/>
          <p:cNvSpPr txBox="1"/>
          <p:nvPr/>
        </p:nvSpPr>
        <p:spPr>
          <a:xfrm>
            <a:off x="8282012" y="4036080"/>
            <a:ext cx="32979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31806" marR="0" lvl="1" indent="-215903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1E21"/>
              </a:buClr>
              <a:buSzPts val="2000"/>
              <a:buFont typeface="Calibri"/>
              <a:buChar char="•"/>
            </a:pPr>
            <a:r>
              <a:rPr lang="en-US" sz="2000" i="0" u="none" strike="noStrike" cap="none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Do not step on coral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31806" marR="0" lvl="1" indent="-215903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1E21"/>
              </a:buClr>
              <a:buSzPts val="2000"/>
              <a:buFont typeface="Calibri"/>
              <a:buChar char="•"/>
            </a:pPr>
            <a:r>
              <a:rPr lang="en-US" sz="2000" i="0" u="none" strike="noStrike" cap="none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Use reef-safe sunblock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31806" marR="0" lvl="1" indent="-215903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1E21"/>
              </a:buClr>
              <a:buSzPts val="2000"/>
              <a:buFont typeface="Calibri"/>
              <a:buChar char="•"/>
            </a:pPr>
            <a:r>
              <a:rPr lang="en-US" sz="2000" i="0" u="none" strike="noStrike" cap="none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Do not litter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31806" marR="0" lvl="1" indent="-215903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1E21"/>
              </a:buClr>
              <a:buSzPts val="2000"/>
              <a:buFont typeface="Calibri"/>
              <a:buChar char="•"/>
            </a:pPr>
            <a:r>
              <a:rPr lang="en-US" sz="2000" i="0" u="none" strike="noStrike" cap="none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Anchor boats away from the reef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31806" marR="0" lvl="1" indent="-215903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1E21"/>
              </a:buClr>
              <a:buSzPts val="2000"/>
              <a:buFont typeface="Calibri"/>
              <a:buChar char="•"/>
            </a:pPr>
            <a:r>
              <a:rPr lang="en-US" sz="2000" i="0" u="none" strike="noStrike" cap="none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Reduce off-roading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8"/>
          <p:cNvSpPr txBox="1"/>
          <p:nvPr/>
        </p:nvSpPr>
        <p:spPr>
          <a:xfrm>
            <a:off x="3117034" y="1006121"/>
            <a:ext cx="11473714" cy="9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487">
                <a:solidFill>
                  <a:srgbClr val="201E21"/>
                </a:solidFill>
                <a:latin typeface="Alice"/>
                <a:ea typeface="Alice"/>
                <a:cs typeface="Alice"/>
                <a:sym typeface="Alice"/>
              </a:rPr>
              <a:t>Taking action</a:t>
            </a:r>
            <a:endParaRPr/>
          </a:p>
        </p:txBody>
      </p:sp>
      <p:sp>
        <p:nvSpPr>
          <p:cNvPr id="318" name="Google Shape;318;p8"/>
          <p:cNvSpPr txBox="1"/>
          <p:nvPr/>
        </p:nvSpPr>
        <p:spPr>
          <a:xfrm>
            <a:off x="3391516" y="4129895"/>
            <a:ext cx="2631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Organizing - GRRIP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8"/>
          <p:cNvSpPr txBox="1"/>
          <p:nvPr/>
        </p:nvSpPr>
        <p:spPr>
          <a:xfrm>
            <a:off x="3391516" y="5471498"/>
            <a:ext cx="4378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Installing shade cloths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8"/>
          <p:cNvSpPr txBox="1"/>
          <p:nvPr/>
        </p:nvSpPr>
        <p:spPr>
          <a:xfrm>
            <a:off x="8480050" y="3609769"/>
            <a:ext cx="3242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Limiting other stressors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8"/>
          <p:cNvSpPr txBox="1"/>
          <p:nvPr/>
        </p:nvSpPr>
        <p:spPr>
          <a:xfrm>
            <a:off x="8480050" y="6938672"/>
            <a:ext cx="2580900" cy="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Report bleaching and reef threats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8"/>
          <p:cNvSpPr txBox="1"/>
          <p:nvPr/>
        </p:nvSpPr>
        <p:spPr>
          <a:xfrm>
            <a:off x="8480050" y="8789759"/>
            <a:ext cx="1290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Survey!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8"/>
          <p:cNvSpPr txBox="1"/>
          <p:nvPr/>
        </p:nvSpPr>
        <p:spPr>
          <a:xfrm>
            <a:off x="15881566" y="4750455"/>
            <a:ext cx="1377600" cy="8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Compiling data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8"/>
          <p:cNvSpPr txBox="1"/>
          <p:nvPr/>
        </p:nvSpPr>
        <p:spPr>
          <a:xfrm>
            <a:off x="13450033" y="7852854"/>
            <a:ext cx="13527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Identifying resilient corals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8"/>
          <p:cNvSpPr/>
          <p:nvPr/>
        </p:nvSpPr>
        <p:spPr>
          <a:xfrm>
            <a:off x="3313938" y="6021583"/>
            <a:ext cx="2201192" cy="3509212"/>
          </a:xfrm>
          <a:custGeom>
            <a:avLst/>
            <a:gdLst/>
            <a:ahLst/>
            <a:cxnLst/>
            <a:rect l="l" t="t" r="r" b="b"/>
            <a:pathLst>
              <a:path w="2201192" h="3509212" extrusionOk="0">
                <a:moveTo>
                  <a:pt x="0" y="0"/>
                </a:moveTo>
                <a:lnTo>
                  <a:pt x="2201192" y="0"/>
                </a:lnTo>
                <a:lnTo>
                  <a:pt x="2201192" y="3509212"/>
                </a:lnTo>
                <a:lnTo>
                  <a:pt x="0" y="3509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l="-9316" r="-1024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4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9"/>
          <p:cNvGrpSpPr/>
          <p:nvPr/>
        </p:nvGrpSpPr>
        <p:grpSpPr>
          <a:xfrm rot="10800000">
            <a:off x="1813789" y="-2406417"/>
            <a:ext cx="399931" cy="12980244"/>
            <a:chOff x="1" y="0"/>
            <a:chExt cx="533241" cy="17306993"/>
          </a:xfrm>
        </p:grpSpPr>
        <p:sp>
          <p:nvSpPr>
            <p:cNvPr id="331" name="Google Shape;331;p9"/>
            <p:cNvSpPr/>
            <p:nvPr/>
          </p:nvSpPr>
          <p:spPr>
            <a:xfrm rot="5463634">
              <a:off x="-1857996" y="14955287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3"/>
                  </a:lnTo>
                  <a:lnTo>
                    <a:pt x="0" y="4409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 rot="-5460621" flipH="1">
              <a:off x="-1857996" y="10606966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440973"/>
                  </a:moveTo>
                  <a:lnTo>
                    <a:pt x="4255005" y="440973"/>
                  </a:lnTo>
                  <a:lnTo>
                    <a:pt x="4255005" y="0"/>
                  </a:lnTo>
                  <a:lnTo>
                    <a:pt x="0" y="0"/>
                  </a:lnTo>
                  <a:lnTo>
                    <a:pt x="0" y="440973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 rot="5469963">
              <a:off x="-1857996" y="6263060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4"/>
                  </a:lnTo>
                  <a:lnTo>
                    <a:pt x="0" y="440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 rot="5469963">
              <a:off x="-1863766" y="1911062"/>
              <a:ext cx="4255005" cy="440973"/>
            </a:xfrm>
            <a:custGeom>
              <a:avLst/>
              <a:gdLst/>
              <a:ahLst/>
              <a:cxnLst/>
              <a:rect l="l" t="t" r="r" b="b"/>
              <a:pathLst>
                <a:path w="4255005" h="440973" extrusionOk="0">
                  <a:moveTo>
                    <a:pt x="0" y="0"/>
                  </a:moveTo>
                  <a:lnTo>
                    <a:pt x="4255005" y="0"/>
                  </a:lnTo>
                  <a:lnTo>
                    <a:pt x="4255005" y="440974"/>
                  </a:lnTo>
                  <a:lnTo>
                    <a:pt x="0" y="44097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5" name="Google Shape;335;p9"/>
          <p:cNvSpPr/>
          <p:nvPr/>
        </p:nvSpPr>
        <p:spPr>
          <a:xfrm>
            <a:off x="0" y="0"/>
            <a:ext cx="1813788" cy="10287000"/>
          </a:xfrm>
          <a:custGeom>
            <a:avLst/>
            <a:gdLst/>
            <a:ahLst/>
            <a:cxnLst/>
            <a:rect l="l" t="t" r="r" b="b"/>
            <a:pathLst>
              <a:path w="281003" h="1593725" extrusionOk="0">
                <a:moveTo>
                  <a:pt x="0" y="0"/>
                </a:moveTo>
                <a:lnTo>
                  <a:pt x="281003" y="0"/>
                </a:lnTo>
                <a:lnTo>
                  <a:pt x="281003" y="1593725"/>
                </a:lnTo>
                <a:lnTo>
                  <a:pt x="0" y="159372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521835" r="-13528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9"/>
          <p:cNvSpPr/>
          <p:nvPr/>
        </p:nvSpPr>
        <p:spPr>
          <a:xfrm>
            <a:off x="12391422" y="2625596"/>
            <a:ext cx="2107677" cy="3261464"/>
          </a:xfrm>
          <a:custGeom>
            <a:avLst/>
            <a:gdLst/>
            <a:ahLst/>
            <a:cxnLst/>
            <a:rect l="l" t="t" r="r" b="b"/>
            <a:pathLst>
              <a:path w="2107677" h="3261464" extrusionOk="0">
                <a:moveTo>
                  <a:pt x="0" y="0"/>
                </a:moveTo>
                <a:lnTo>
                  <a:pt x="2107677" y="0"/>
                </a:lnTo>
                <a:lnTo>
                  <a:pt x="2107677" y="3261464"/>
                </a:lnTo>
                <a:lnTo>
                  <a:pt x="0" y="32614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9"/>
          <p:cNvSpPr/>
          <p:nvPr/>
        </p:nvSpPr>
        <p:spPr>
          <a:xfrm>
            <a:off x="14700260" y="2976808"/>
            <a:ext cx="2559040" cy="2559040"/>
          </a:xfrm>
          <a:custGeom>
            <a:avLst/>
            <a:gdLst/>
            <a:ahLst/>
            <a:cxnLst/>
            <a:rect l="l" t="t" r="r" b="b"/>
            <a:pathLst>
              <a:path w="2559040" h="2559040" extrusionOk="0">
                <a:moveTo>
                  <a:pt x="0" y="0"/>
                </a:moveTo>
                <a:lnTo>
                  <a:pt x="2559040" y="0"/>
                </a:lnTo>
                <a:lnTo>
                  <a:pt x="2559040" y="2559040"/>
                </a:lnTo>
                <a:lnTo>
                  <a:pt x="0" y="25590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9"/>
          <p:cNvSpPr/>
          <p:nvPr/>
        </p:nvSpPr>
        <p:spPr>
          <a:xfrm>
            <a:off x="12049891" y="6471389"/>
            <a:ext cx="5209409" cy="2786911"/>
          </a:xfrm>
          <a:custGeom>
            <a:avLst/>
            <a:gdLst/>
            <a:ahLst/>
            <a:cxnLst/>
            <a:rect l="l" t="t" r="r" b="b"/>
            <a:pathLst>
              <a:path w="5209409" h="2786911" extrusionOk="0">
                <a:moveTo>
                  <a:pt x="0" y="0"/>
                </a:moveTo>
                <a:lnTo>
                  <a:pt x="5209409" y="0"/>
                </a:lnTo>
                <a:lnTo>
                  <a:pt x="5209409" y="2786911"/>
                </a:lnTo>
                <a:lnTo>
                  <a:pt x="0" y="2786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8949" r="-712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9"/>
          <p:cNvSpPr txBox="1"/>
          <p:nvPr/>
        </p:nvSpPr>
        <p:spPr>
          <a:xfrm>
            <a:off x="3025385" y="1335658"/>
            <a:ext cx="11473714" cy="9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487">
                <a:solidFill>
                  <a:srgbClr val="201E21"/>
                </a:solidFill>
                <a:latin typeface="Alice"/>
                <a:ea typeface="Alice"/>
                <a:cs typeface="Alice"/>
                <a:sym typeface="Alice"/>
              </a:rPr>
              <a:t>Planning Considerations</a:t>
            </a:r>
            <a:endParaRPr/>
          </a:p>
        </p:txBody>
      </p:sp>
      <p:sp>
        <p:nvSpPr>
          <p:cNvPr id="340" name="Google Shape;340;p9"/>
          <p:cNvSpPr txBox="1"/>
          <p:nvPr/>
        </p:nvSpPr>
        <p:spPr>
          <a:xfrm>
            <a:off x="3025367" y="8012433"/>
            <a:ext cx="89727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47702" marR="0" lvl="1" indent="-323851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1E21"/>
              </a:buClr>
              <a:buSzPts val="3000"/>
              <a:buFont typeface="Calibri"/>
              <a:buChar char="•"/>
            </a:pPr>
            <a:r>
              <a:rPr lang="en-US" sz="3000" i="0" u="none" strike="noStrike" cap="none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Consult biologists about areas with bleaching-sensitive species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9"/>
          <p:cNvSpPr txBox="1"/>
          <p:nvPr/>
        </p:nvSpPr>
        <p:spPr>
          <a:xfrm>
            <a:off x="3025375" y="2643625"/>
            <a:ext cx="8763600" cy="23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647702" lvl="1" indent="-323851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1E21"/>
              </a:buClr>
              <a:buSzPts val="3000"/>
              <a:buFont typeface="Calibri"/>
              <a:buChar char="•"/>
            </a:pPr>
            <a:r>
              <a:rPr lang="en-US" sz="3000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Promote projects that reduce erosion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22687" lvl="2" indent="-374228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1E21"/>
              </a:buClr>
              <a:buSzPts val="2600"/>
              <a:buFont typeface="Calibri"/>
              <a:buChar char="⚬"/>
            </a:pPr>
            <a:r>
              <a:rPr lang="en-US" sz="2600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Planting trees, cleaning rivers, restoring watersheds, culling invasive plants and animals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22687" lvl="2" indent="-374228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1E21"/>
              </a:buClr>
              <a:buSzPts val="2600"/>
              <a:buFont typeface="Calibri"/>
              <a:buChar char="⚬"/>
            </a:pPr>
            <a:r>
              <a:rPr lang="en-US" sz="2600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Utilize the Erosion &amp; Sediment Control Field Guide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9"/>
          <p:cNvSpPr txBox="1"/>
          <p:nvPr/>
        </p:nvSpPr>
        <p:spPr>
          <a:xfrm>
            <a:off x="3018125" y="4995625"/>
            <a:ext cx="85689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647702" lvl="1" indent="-323851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1E21"/>
              </a:buClr>
              <a:buSzPts val="3000"/>
              <a:buFont typeface="Calibri"/>
              <a:buChar char="•"/>
            </a:pPr>
            <a:r>
              <a:rPr lang="en-US" sz="3000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Planning marine projects around bleaching season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22687" lvl="2" indent="-374228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1E21"/>
              </a:buClr>
              <a:buSzPts val="2600"/>
              <a:buFont typeface="Calibri"/>
              <a:buChar char="⚬"/>
            </a:pPr>
            <a:r>
              <a:rPr lang="en-US" sz="2600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Peak bleaching September-October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9"/>
          <p:cNvSpPr txBox="1"/>
          <p:nvPr/>
        </p:nvSpPr>
        <p:spPr>
          <a:xfrm>
            <a:off x="2928025" y="6873325"/>
            <a:ext cx="87636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647702" lvl="1" indent="-323851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01E21"/>
              </a:buClr>
              <a:buSzPts val="3000"/>
              <a:buFont typeface="Calibri"/>
              <a:buChar char="•"/>
            </a:pPr>
            <a:r>
              <a:rPr lang="en-US" sz="3000">
                <a:solidFill>
                  <a:srgbClr val="201E21"/>
                </a:solidFill>
                <a:latin typeface="Calibri"/>
                <a:ea typeface="Calibri"/>
                <a:cs typeface="Calibri"/>
                <a:sym typeface="Calibri"/>
              </a:rPr>
              <a:t>Check Guam’s current bleaching status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63613" lvl="2" indent="-28787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22A4AE"/>
              </a:buClr>
              <a:buSzPts val="2000"/>
              <a:buFont typeface="Calibri"/>
              <a:buChar char="⚬"/>
            </a:pPr>
            <a:r>
              <a:rPr lang="en-US" sz="2000" u="sng">
                <a:solidFill>
                  <a:srgbClr val="22A4AE"/>
                </a:solidFill>
                <a:latin typeface="Calibri"/>
                <a:ea typeface="Calibri"/>
                <a:cs typeface="Calibri"/>
                <a:sym typeface="Calibri"/>
              </a:rPr>
              <a:t>https://coralreefwatch.noaa.gov/product/vs/gauges/guam.php</a:t>
            </a:r>
            <a:r>
              <a:rPr lang="en-US" sz="2000">
                <a:solidFill>
                  <a:srgbClr val="22A4A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336</Words>
  <Application>Microsoft Office PowerPoint</Application>
  <PresentationFormat>Custom</PresentationFormat>
  <Paragraphs>79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Alice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Camille R. Quichocho</cp:lastModifiedBy>
  <cp:revision>1</cp:revision>
  <dcterms:created xsi:type="dcterms:W3CDTF">2006-08-16T00:00:00Z</dcterms:created>
  <dcterms:modified xsi:type="dcterms:W3CDTF">2024-08-07T00:49:01Z</dcterms:modified>
</cp:coreProperties>
</file>