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1" r:id="rId19"/>
    <p:sldId id="272" r:id="rId20"/>
    <p:sldId id="273" r:id="rId21"/>
    <p:sldId id="278" r:id="rId22"/>
    <p:sldId id="274" r:id="rId23"/>
    <p:sldId id="275" r:id="rId24"/>
    <p:sldId id="276" r:id="rId25"/>
  </p:sldIdLst>
  <p:sldSz cx="12192000" cy="6858000"/>
  <p:notesSz cx="6858000" cy="12192000"/>
  <p:embeddedFontLst>
    <p:embeddedFont>
      <p:font typeface="Lato" panose="020F050202020403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80" d="100"/>
          <a:sy n="80" d="100"/>
        </p:scale>
        <p:origin x="7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2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680743"/>
            <a:ext cx="12188952" cy="3494801"/>
          </a:xfrm>
          <a:prstGeom prst="rect">
            <a:avLst/>
          </a:prstGeom>
        </p:spPr>
      </p:pic>
      <p:sp>
        <p:nvSpPr>
          <p:cNvPr id="3" name="Object 2"/>
          <p:cNvSpPr/>
          <p:nvPr/>
        </p:nvSpPr>
        <p:spPr>
          <a:xfrm>
            <a:off x="6094476" y="1940382"/>
            <a:ext cx="5978702" cy="1777010"/>
          </a:xfrm>
          <a:prstGeom prst="rect">
            <a:avLst/>
          </a:prstGeom>
          <a:noFill/>
        </p:spPr>
        <p:txBody>
          <a:bodyPr wrap="square" lIns="0" tIns="0" rIns="0" bIns="0" rtlCol="0" anchor="t"/>
          <a:lstStyle/>
          <a:p>
            <a:pPr algn="l">
              <a:lnSpc>
                <a:spcPts val="4666"/>
              </a:lnSpc>
              <a:buNone/>
            </a:pPr>
            <a:r>
              <a:rPr lang="en-US" sz="4050" b="1" kern="0" spc="41" dirty="0">
                <a:solidFill>
                  <a:srgbClr val="000000"/>
                </a:solidFill>
                <a:latin typeface="Lato" pitchFamily="34" charset="0"/>
                <a:ea typeface="Lato" pitchFamily="34" charset="-122"/>
                <a:cs typeface="Lato" pitchFamily="34" charset="-120"/>
              </a:rPr>
              <a:t>INSIGHTS TO ACTION: THE IMPORTANCE OF  DATA IN REAL ESTATE</a:t>
            </a:r>
            <a:endParaRPr lang="en-US" dirty="0"/>
          </a:p>
        </p:txBody>
      </p:sp>
      <p:sp>
        <p:nvSpPr>
          <p:cNvPr id="4" name="Object 3"/>
          <p:cNvSpPr/>
          <p:nvPr/>
        </p:nvSpPr>
        <p:spPr>
          <a:xfrm>
            <a:off x="6094476" y="3813809"/>
            <a:ext cx="6284928" cy="1054779"/>
          </a:xfrm>
          <a:prstGeom prst="rect">
            <a:avLst/>
          </a:prstGeom>
          <a:noFill/>
        </p:spPr>
        <p:txBody>
          <a:bodyPr wrap="square" lIns="0" tIns="0" rIns="0" bIns="0" rtlCol="0" anchor="t"/>
          <a:lstStyle/>
          <a:p>
            <a:pPr algn="l">
              <a:lnSpc>
                <a:spcPts val="2771"/>
              </a:lnSpc>
              <a:spcBef>
                <a:spcPts val="744"/>
              </a:spcBef>
              <a:buNone/>
            </a:pPr>
            <a:endParaRPr lang="en-US" dirty="0"/>
          </a:p>
        </p:txBody>
      </p:sp>
      <p:pic>
        <p:nvPicPr>
          <p:cNvPr id="5" name="Object 4" descr="preencoded.png"/>
          <p:cNvPicPr>
            <a:picLocks noChangeAspect="1"/>
          </p:cNvPicPr>
          <p:nvPr/>
        </p:nvPicPr>
        <p:blipFill>
          <a:blip r:embed="rId5"/>
          <a:srcRect l="22222" r="22222"/>
          <a:stretch/>
        </p:blipFill>
        <p:spPr>
          <a:xfrm>
            <a:off x="0" y="0"/>
            <a:ext cx="5713571" cy="6856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476131" y="476131"/>
            <a:ext cx="5852601" cy="5913546"/>
          </a:xfrm>
          <a:prstGeom prst="rect">
            <a:avLst/>
          </a:prstGeom>
          <a:solidFill>
            <a:srgbClr val="BAD6CD"/>
          </a:solidFill>
        </p:spPr>
      </p:sp>
      <p:pic>
        <p:nvPicPr>
          <p:cNvPr id="3" name="Object 2" descr="preencoded.png"/>
          <p:cNvPicPr>
            <a:picLocks noChangeAspect="1"/>
          </p:cNvPicPr>
          <p:nvPr/>
        </p:nvPicPr>
        <p:blipFill>
          <a:blip r:embed="rId3"/>
          <a:srcRect l="22714" r="27568"/>
          <a:stretch/>
        </p:blipFill>
        <p:spPr>
          <a:xfrm>
            <a:off x="476131" y="476131"/>
            <a:ext cx="5852601" cy="5913546"/>
          </a:xfrm>
          <a:prstGeom prst="rect">
            <a:avLst/>
          </a:prstGeom>
        </p:spPr>
      </p:pic>
      <p:sp>
        <p:nvSpPr>
          <p:cNvPr id="4" name="Object 3"/>
          <p:cNvSpPr/>
          <p:nvPr/>
        </p:nvSpPr>
        <p:spPr>
          <a:xfrm>
            <a:off x="7258616" y="2846519"/>
            <a:ext cx="3990930"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STEP 2:</a:t>
            </a:r>
            <a:endParaRPr lang="en-US" dirty="0"/>
          </a:p>
        </p:txBody>
      </p:sp>
      <p:sp>
        <p:nvSpPr>
          <p:cNvPr id="5" name="Object 4"/>
          <p:cNvSpPr/>
          <p:nvPr/>
        </p:nvSpPr>
        <p:spPr>
          <a:xfrm>
            <a:off x="7258616" y="3337678"/>
            <a:ext cx="3990930" cy="657953"/>
          </a:xfrm>
          <a:prstGeom prst="rect">
            <a:avLst/>
          </a:prstGeom>
          <a:noFill/>
        </p:spPr>
        <p:txBody>
          <a:bodyPr wrap="square" lIns="0" tIns="0" rIns="0" bIns="0" rtlCol="0" anchor="t"/>
          <a:lstStyle/>
          <a:p>
            <a:pPr algn="ctr">
              <a:lnSpc>
                <a:spcPts val="2592"/>
              </a:lnSpc>
              <a:spcBef>
                <a:spcPts val="1252"/>
              </a:spcBef>
              <a:buNone/>
            </a:pPr>
            <a:r>
              <a:rPr lang="en-US" sz="2250" b="1" kern="0" spc="22" dirty="0">
                <a:solidFill>
                  <a:srgbClr val="FFFFFF"/>
                </a:solidFill>
                <a:latin typeface="Lato" pitchFamily="34" charset="0"/>
                <a:ea typeface="Lato" pitchFamily="34" charset="-122"/>
                <a:cs typeface="Lato" pitchFamily="34" charset="-120"/>
              </a:rPr>
              <a:t>USE ALGORYTHM TO PULL ASSOCATIATED PARCELS.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476131" y="476131"/>
            <a:ext cx="5852601" cy="5913546"/>
          </a:xfrm>
          <a:prstGeom prst="rect">
            <a:avLst/>
          </a:prstGeom>
          <a:solidFill>
            <a:srgbClr val="BAD6CD"/>
          </a:solidFill>
        </p:spPr>
      </p:sp>
      <p:pic>
        <p:nvPicPr>
          <p:cNvPr id="3" name="Object 2" descr="preencoded.png"/>
          <p:cNvPicPr>
            <a:picLocks noChangeAspect="1"/>
          </p:cNvPicPr>
          <p:nvPr/>
        </p:nvPicPr>
        <p:blipFill>
          <a:blip r:embed="rId3"/>
          <a:srcRect l="25271" r="25271"/>
          <a:stretch/>
        </p:blipFill>
        <p:spPr>
          <a:xfrm>
            <a:off x="476131" y="476131"/>
            <a:ext cx="5852601" cy="5913546"/>
          </a:xfrm>
          <a:prstGeom prst="rect">
            <a:avLst/>
          </a:prstGeom>
        </p:spPr>
      </p:pic>
      <p:sp>
        <p:nvSpPr>
          <p:cNvPr id="4" name="Object 3"/>
          <p:cNvSpPr/>
          <p:nvPr/>
        </p:nvSpPr>
        <p:spPr>
          <a:xfrm>
            <a:off x="7441927" y="2846519"/>
            <a:ext cx="3624309"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STEP 3:</a:t>
            </a:r>
            <a:endParaRPr lang="en-US" dirty="0"/>
          </a:p>
        </p:txBody>
      </p:sp>
      <p:sp>
        <p:nvSpPr>
          <p:cNvPr id="5" name="Object 4"/>
          <p:cNvSpPr/>
          <p:nvPr/>
        </p:nvSpPr>
        <p:spPr>
          <a:xfrm>
            <a:off x="7441927" y="3337678"/>
            <a:ext cx="3624309" cy="657953"/>
          </a:xfrm>
          <a:prstGeom prst="rect">
            <a:avLst/>
          </a:prstGeom>
          <a:noFill/>
        </p:spPr>
        <p:txBody>
          <a:bodyPr wrap="square" lIns="0" tIns="0" rIns="0" bIns="0" rtlCol="0" anchor="t"/>
          <a:lstStyle/>
          <a:p>
            <a:pPr algn="ctr">
              <a:lnSpc>
                <a:spcPts val="2592"/>
              </a:lnSpc>
              <a:spcBef>
                <a:spcPts val="1252"/>
              </a:spcBef>
              <a:buNone/>
            </a:pPr>
            <a:r>
              <a:rPr lang="en-US" sz="2250" b="1" kern="0" spc="22" dirty="0">
                <a:solidFill>
                  <a:srgbClr val="FFFFFF"/>
                </a:solidFill>
                <a:latin typeface="Lato" pitchFamily="34" charset="0"/>
                <a:ea typeface="Lato" pitchFamily="34" charset="-122"/>
                <a:cs typeface="Lato" pitchFamily="34" charset="-120"/>
              </a:rPr>
              <a:t>HIGH LEVEL REVIEW OF SYSTEM CONCLUSIONS.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EFD"/>
        </a:solidFill>
        <a:effectLst/>
      </p:bgPr>
    </p:bg>
    <p:spTree>
      <p:nvGrpSpPr>
        <p:cNvPr id="1" name=""/>
        <p:cNvGrpSpPr/>
        <p:nvPr/>
      </p:nvGrpSpPr>
      <p:grpSpPr>
        <a:xfrm>
          <a:off x="0" y="0"/>
          <a:ext cx="0" cy="0"/>
          <a:chOff x="0" y="0"/>
          <a:chExt cx="0" cy="0"/>
        </a:xfrm>
      </p:grpSpPr>
      <p:sp>
        <p:nvSpPr>
          <p:cNvPr id="2" name="Object 1"/>
          <p:cNvSpPr/>
          <p:nvPr/>
        </p:nvSpPr>
        <p:spPr>
          <a:xfrm>
            <a:off x="0" y="0"/>
            <a:ext cx="6103999" cy="6865808"/>
          </a:xfrm>
          <a:prstGeom prst="rect">
            <a:avLst/>
          </a:prstGeom>
          <a:solidFill>
            <a:srgbClr val="120309"/>
          </a:solidFill>
        </p:spPr>
      </p:sp>
      <p:pic>
        <p:nvPicPr>
          <p:cNvPr id="3" name="Object 2" descr="preencoded.png"/>
          <p:cNvPicPr>
            <a:picLocks noChangeAspect="1"/>
          </p:cNvPicPr>
          <p:nvPr/>
        </p:nvPicPr>
        <p:blipFill>
          <a:blip r:embed="rId3"/>
          <a:srcRect l="36310" t="-4000" r="15858" b="-4000"/>
          <a:stretch/>
        </p:blipFill>
        <p:spPr>
          <a:xfrm>
            <a:off x="0" y="0"/>
            <a:ext cx="6103999" cy="6865808"/>
          </a:xfrm>
          <a:prstGeom prst="rect">
            <a:avLst/>
          </a:prstGeom>
        </p:spPr>
      </p:pic>
      <p:sp>
        <p:nvSpPr>
          <p:cNvPr id="4" name="Object 3"/>
          <p:cNvSpPr/>
          <p:nvPr/>
        </p:nvSpPr>
        <p:spPr>
          <a:xfrm>
            <a:off x="6094476" y="0"/>
            <a:ext cx="6103999" cy="6865808"/>
          </a:xfrm>
          <a:prstGeom prst="rect">
            <a:avLst/>
          </a:prstGeom>
          <a:solidFill>
            <a:srgbClr val="120309"/>
          </a:solidFill>
        </p:spPr>
      </p:sp>
      <p:sp>
        <p:nvSpPr>
          <p:cNvPr id="5" name="Object 4"/>
          <p:cNvSpPr/>
          <p:nvPr/>
        </p:nvSpPr>
        <p:spPr>
          <a:xfrm>
            <a:off x="6983412" y="2851280"/>
            <a:ext cx="4326126"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STEP 4:</a:t>
            </a:r>
            <a:endParaRPr lang="en-US" dirty="0"/>
          </a:p>
        </p:txBody>
      </p:sp>
      <p:sp>
        <p:nvSpPr>
          <p:cNvPr id="6" name="Object 5"/>
          <p:cNvSpPr/>
          <p:nvPr/>
        </p:nvSpPr>
        <p:spPr>
          <a:xfrm>
            <a:off x="6983412" y="3342439"/>
            <a:ext cx="4326126" cy="657953"/>
          </a:xfrm>
          <a:prstGeom prst="rect">
            <a:avLst/>
          </a:prstGeom>
          <a:noFill/>
        </p:spPr>
        <p:txBody>
          <a:bodyPr wrap="square" lIns="0" tIns="0" rIns="0" bIns="0" rtlCol="0" anchor="t"/>
          <a:lstStyle/>
          <a:p>
            <a:pPr algn="ctr">
              <a:lnSpc>
                <a:spcPts val="2592"/>
              </a:lnSpc>
              <a:spcBef>
                <a:spcPts val="1252"/>
              </a:spcBef>
              <a:buNone/>
            </a:pPr>
            <a:r>
              <a:rPr lang="en-US" sz="2250" b="1" kern="0" spc="22" dirty="0">
                <a:solidFill>
                  <a:srgbClr val="FFFFFF"/>
                </a:solidFill>
                <a:latin typeface="Lato" pitchFamily="34" charset="0"/>
                <a:ea typeface="Lato" pitchFamily="34" charset="-122"/>
                <a:cs typeface="Lato" pitchFamily="34" charset="-120"/>
              </a:rPr>
              <a:t>PROVIDE DELIVERABLE AND APPARATUS FOR REVIEW</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5645008" y="476131"/>
            <a:ext cx="6077335" cy="5913546"/>
          </a:xfrm>
          <a:prstGeom prst="rect">
            <a:avLst/>
          </a:prstGeom>
          <a:solidFill>
            <a:srgbClr val="BAD6CD"/>
          </a:solidFill>
        </p:spPr>
      </p:sp>
      <p:pic>
        <p:nvPicPr>
          <p:cNvPr id="3" name="Object 2" descr="preencoded.png"/>
          <p:cNvPicPr>
            <a:picLocks noChangeAspect="1"/>
          </p:cNvPicPr>
          <p:nvPr/>
        </p:nvPicPr>
        <p:blipFill>
          <a:blip r:embed="rId3"/>
          <a:srcRect l="4587" r="4587"/>
          <a:stretch/>
        </p:blipFill>
        <p:spPr>
          <a:xfrm>
            <a:off x="5645008" y="476131"/>
            <a:ext cx="6077335" cy="5913546"/>
          </a:xfrm>
          <a:prstGeom prst="rect">
            <a:avLst/>
          </a:prstGeom>
        </p:spPr>
      </p:pic>
      <p:sp>
        <p:nvSpPr>
          <p:cNvPr id="4" name="Object 3"/>
          <p:cNvSpPr/>
          <p:nvPr/>
        </p:nvSpPr>
        <p:spPr>
          <a:xfrm>
            <a:off x="240543" y="2003767"/>
            <a:ext cx="5161988"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GIS IN REAL ESTATE</a:t>
            </a:r>
            <a:endParaRPr lang="en-US" dirty="0"/>
          </a:p>
        </p:txBody>
      </p:sp>
      <p:sp>
        <p:nvSpPr>
          <p:cNvPr id="5" name="Object 4"/>
          <p:cNvSpPr/>
          <p:nvPr/>
        </p:nvSpPr>
        <p:spPr>
          <a:xfrm>
            <a:off x="240543" y="2484213"/>
            <a:ext cx="5161988" cy="2368751"/>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FFFFFF">
                    <a:alpha val="80000"/>
                  </a:srgbClr>
                </a:solidFill>
                <a:latin typeface="Lato" pitchFamily="34" charset="0"/>
                <a:ea typeface="Lato" pitchFamily="34" charset="-122"/>
                <a:cs typeface="Lato" pitchFamily="34" charset="-120"/>
              </a:rPr>
              <a:t>Geographic Information Systems (GIS) play a crucial role in the real estate industry by providing powerful tools for mapping, spatial analysis, and land use planning. GIS allows real estate professionals to leverage the power of location-based data to make informed decisions, optimize property management, and enhance investment strategies.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19"/>
            <a:ext cx="7513346" cy="1066533"/>
          </a:xfrm>
          <a:prstGeom prst="rect">
            <a:avLst/>
          </a:prstGeom>
        </p:spPr>
      </p:pic>
      <p:sp>
        <p:nvSpPr>
          <p:cNvPr id="3" name="Object 2"/>
          <p:cNvSpPr/>
          <p:nvPr/>
        </p:nvSpPr>
        <p:spPr>
          <a:xfrm>
            <a:off x="476131" y="313502"/>
            <a:ext cx="12188952" cy="328977"/>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TECHNOLOGY IMPLEMENTED IN GIS SERVICES</a:t>
            </a:r>
            <a:endParaRPr lang="en-US" dirty="0"/>
          </a:p>
        </p:txBody>
      </p:sp>
      <p:sp>
        <p:nvSpPr>
          <p:cNvPr id="4" name="Object 3"/>
          <p:cNvSpPr/>
          <p:nvPr/>
        </p:nvSpPr>
        <p:spPr>
          <a:xfrm>
            <a:off x="476131" y="1447438"/>
            <a:ext cx="3618595" cy="3285303"/>
          </a:xfrm>
          <a:prstGeom prst="rect">
            <a:avLst/>
          </a:prstGeom>
          <a:solidFill>
            <a:srgbClr val="3066BE"/>
          </a:solidFill>
        </p:spPr>
      </p:sp>
      <p:pic>
        <p:nvPicPr>
          <p:cNvPr id="5" name="Object 4" descr="preencoded.png"/>
          <p:cNvPicPr>
            <a:picLocks noChangeAspect="1"/>
          </p:cNvPicPr>
          <p:nvPr/>
        </p:nvPicPr>
        <p:blipFill>
          <a:blip r:embed="rId5"/>
          <a:srcRect l="21017" r="21017"/>
          <a:stretch/>
        </p:blipFill>
        <p:spPr>
          <a:xfrm>
            <a:off x="476131" y="1447438"/>
            <a:ext cx="3618595" cy="3285303"/>
          </a:xfrm>
          <a:prstGeom prst="rect">
            <a:avLst/>
          </a:prstGeom>
        </p:spPr>
      </p:pic>
      <p:sp>
        <p:nvSpPr>
          <p:cNvPr id="6" name="Object 5"/>
          <p:cNvSpPr/>
          <p:nvPr/>
        </p:nvSpPr>
        <p:spPr>
          <a:xfrm>
            <a:off x="295201" y="4852518"/>
            <a:ext cx="3980455" cy="281215"/>
          </a:xfrm>
          <a:prstGeom prst="rect">
            <a:avLst/>
          </a:prstGeom>
          <a:noFill/>
        </p:spPr>
        <p:txBody>
          <a:bodyPr wrap="square" lIns="0" tIns="0" rIns="0" bIns="0" rtlCol="0" anchor="t"/>
          <a:lstStyle/>
          <a:p>
            <a:pPr algn="ctr">
              <a:lnSpc>
                <a:spcPts val="2216"/>
              </a:lnSpc>
              <a:buNone/>
            </a:pPr>
            <a:r>
              <a:rPr lang="en-US" sz="1620" kern="0" spc="32" dirty="0">
                <a:solidFill>
                  <a:srgbClr val="000000"/>
                </a:solidFill>
                <a:latin typeface="Lato" pitchFamily="34" charset="0"/>
                <a:ea typeface="Lato" pitchFamily="34" charset="-122"/>
                <a:cs typeface="Lato" pitchFamily="34" charset="-120"/>
              </a:rPr>
              <a:t>High-Resolution Satellite Imagery</a:t>
            </a:r>
            <a:endParaRPr lang="en-US" dirty="0"/>
          </a:p>
        </p:txBody>
      </p:sp>
      <p:sp>
        <p:nvSpPr>
          <p:cNvPr id="7" name="Object 6"/>
          <p:cNvSpPr/>
          <p:nvPr/>
        </p:nvSpPr>
        <p:spPr>
          <a:xfrm>
            <a:off x="295201" y="5196374"/>
            <a:ext cx="3980455" cy="986781"/>
          </a:xfrm>
          <a:prstGeom prst="rect">
            <a:avLst/>
          </a:prstGeom>
          <a:noFill/>
        </p:spPr>
        <p:txBody>
          <a:bodyPr wrap="square" lIns="0" tIns="0" rIns="0" bIns="0" rtlCol="0" anchor="t"/>
          <a:lstStyle/>
          <a:p>
            <a:pPr algn="ctr">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Capture highly detailed and geographically precise images of properties and land parcels from space, enabling comprehensive analysis of the built environment.</a:t>
            </a:r>
            <a:endParaRPr lang="en-US" dirty="0"/>
          </a:p>
        </p:txBody>
      </p:sp>
      <p:sp>
        <p:nvSpPr>
          <p:cNvPr id="8" name="Object 7"/>
          <p:cNvSpPr/>
          <p:nvPr/>
        </p:nvSpPr>
        <p:spPr>
          <a:xfrm>
            <a:off x="4285178" y="1447438"/>
            <a:ext cx="3618595" cy="3285303"/>
          </a:xfrm>
          <a:prstGeom prst="rect">
            <a:avLst/>
          </a:prstGeom>
          <a:solidFill>
            <a:srgbClr val="3066BE"/>
          </a:solidFill>
        </p:spPr>
      </p:sp>
      <p:pic>
        <p:nvPicPr>
          <p:cNvPr id="9" name="Object 8" descr="preencoded.png"/>
          <p:cNvPicPr>
            <a:picLocks noChangeAspect="1"/>
          </p:cNvPicPr>
          <p:nvPr/>
        </p:nvPicPr>
        <p:blipFill>
          <a:blip r:embed="rId6"/>
          <a:srcRect l="21179" r="21179"/>
          <a:stretch/>
        </p:blipFill>
        <p:spPr>
          <a:xfrm>
            <a:off x="4285178" y="1447438"/>
            <a:ext cx="3618595" cy="3285303"/>
          </a:xfrm>
          <a:prstGeom prst="rect">
            <a:avLst/>
          </a:prstGeom>
        </p:spPr>
      </p:pic>
      <p:sp>
        <p:nvSpPr>
          <p:cNvPr id="10" name="Object 9"/>
          <p:cNvSpPr/>
          <p:nvPr/>
        </p:nvSpPr>
        <p:spPr>
          <a:xfrm>
            <a:off x="4104249" y="4852518"/>
            <a:ext cx="3980455" cy="281215"/>
          </a:xfrm>
          <a:prstGeom prst="rect">
            <a:avLst/>
          </a:prstGeom>
          <a:noFill/>
        </p:spPr>
        <p:txBody>
          <a:bodyPr wrap="square" lIns="0" tIns="0" rIns="0" bIns="0" rtlCol="0" anchor="t"/>
          <a:lstStyle/>
          <a:p>
            <a:pPr algn="ctr">
              <a:lnSpc>
                <a:spcPts val="2216"/>
              </a:lnSpc>
              <a:buNone/>
            </a:pPr>
            <a:r>
              <a:rPr lang="en-US" sz="1620" kern="0" spc="32" dirty="0">
                <a:solidFill>
                  <a:srgbClr val="000000"/>
                </a:solidFill>
                <a:latin typeface="Lato" pitchFamily="34" charset="0"/>
                <a:ea typeface="Lato" pitchFamily="34" charset="-122"/>
                <a:cs typeface="Lato" pitchFamily="34" charset="-120"/>
              </a:rPr>
              <a:t>LiDAR Point Cloud Data</a:t>
            </a:r>
            <a:endParaRPr lang="en-US" dirty="0"/>
          </a:p>
        </p:txBody>
      </p:sp>
      <p:sp>
        <p:nvSpPr>
          <p:cNvPr id="11" name="Object 10"/>
          <p:cNvSpPr/>
          <p:nvPr/>
        </p:nvSpPr>
        <p:spPr>
          <a:xfrm>
            <a:off x="4104249" y="5196374"/>
            <a:ext cx="3980455" cy="1233477"/>
          </a:xfrm>
          <a:prstGeom prst="rect">
            <a:avLst/>
          </a:prstGeom>
          <a:noFill/>
        </p:spPr>
        <p:txBody>
          <a:bodyPr wrap="square" lIns="0" tIns="0" rIns="0" bIns="0" rtlCol="0" anchor="t"/>
          <a:lstStyle/>
          <a:p>
            <a:pPr algn="ctr">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Utilize advanced LiDAR technology to generate dense 3D point cloud data, providing accurate measurements and terrain mapping for property assessments and development planning.</a:t>
            </a:r>
            <a:endParaRPr lang="en-US" dirty="0"/>
          </a:p>
        </p:txBody>
      </p:sp>
      <p:sp>
        <p:nvSpPr>
          <p:cNvPr id="12" name="Object 11"/>
          <p:cNvSpPr/>
          <p:nvPr/>
        </p:nvSpPr>
        <p:spPr>
          <a:xfrm>
            <a:off x="8094226" y="1447438"/>
            <a:ext cx="3618595" cy="3285303"/>
          </a:xfrm>
          <a:prstGeom prst="rect">
            <a:avLst/>
          </a:prstGeom>
          <a:solidFill>
            <a:srgbClr val="3066BE"/>
          </a:solidFill>
        </p:spPr>
      </p:sp>
      <p:pic>
        <p:nvPicPr>
          <p:cNvPr id="13" name="Object 12" descr="preencoded.png"/>
          <p:cNvPicPr>
            <a:picLocks noChangeAspect="1"/>
          </p:cNvPicPr>
          <p:nvPr/>
        </p:nvPicPr>
        <p:blipFill>
          <a:blip r:embed="rId7"/>
          <a:srcRect l="13707" r="13707"/>
          <a:stretch/>
        </p:blipFill>
        <p:spPr>
          <a:xfrm>
            <a:off x="8094226" y="1447438"/>
            <a:ext cx="3618595" cy="3285303"/>
          </a:xfrm>
          <a:prstGeom prst="rect">
            <a:avLst/>
          </a:prstGeom>
        </p:spPr>
      </p:pic>
      <p:sp>
        <p:nvSpPr>
          <p:cNvPr id="14" name="Object 13"/>
          <p:cNvSpPr/>
          <p:nvPr/>
        </p:nvSpPr>
        <p:spPr>
          <a:xfrm>
            <a:off x="7913296" y="4852518"/>
            <a:ext cx="3980455" cy="281215"/>
          </a:xfrm>
          <a:prstGeom prst="rect">
            <a:avLst/>
          </a:prstGeom>
          <a:noFill/>
        </p:spPr>
        <p:txBody>
          <a:bodyPr wrap="square" lIns="0" tIns="0" rIns="0" bIns="0" rtlCol="0" anchor="t"/>
          <a:lstStyle/>
          <a:p>
            <a:pPr algn="ctr">
              <a:lnSpc>
                <a:spcPts val="2216"/>
              </a:lnSpc>
              <a:buNone/>
            </a:pPr>
            <a:r>
              <a:rPr lang="en-US" sz="1620" kern="0" spc="32" dirty="0">
                <a:solidFill>
                  <a:srgbClr val="000000"/>
                </a:solidFill>
                <a:latin typeface="Lato" pitchFamily="34" charset="0"/>
                <a:ea typeface="Lato" pitchFamily="34" charset="-122"/>
                <a:cs typeface="Lato" pitchFamily="34" charset="-120"/>
              </a:rPr>
              <a:t>Multispectral Imagery</a:t>
            </a:r>
            <a:endParaRPr lang="en-US" dirty="0"/>
          </a:p>
        </p:txBody>
      </p:sp>
      <p:sp>
        <p:nvSpPr>
          <p:cNvPr id="15" name="Object 14"/>
          <p:cNvSpPr/>
          <p:nvPr/>
        </p:nvSpPr>
        <p:spPr>
          <a:xfrm>
            <a:off x="7913296" y="5196374"/>
            <a:ext cx="3980455" cy="986781"/>
          </a:xfrm>
          <a:prstGeom prst="rect">
            <a:avLst/>
          </a:prstGeom>
          <a:noFill/>
        </p:spPr>
        <p:txBody>
          <a:bodyPr wrap="square" lIns="0" tIns="0" rIns="0" bIns="0" rtlCol="0" anchor="t"/>
          <a:lstStyle/>
          <a:p>
            <a:pPr algn="ctr">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Leverage multispectral satellite data to identify vegetation, water bodies, and other land cover features that can impact property value and development potential.</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bg>
      <p:bgPr>
        <a:solidFill>
          <a:srgbClr val="FFFEFD"/>
        </a:solidFill>
        <a:effectLst/>
      </p:bgPr>
    </p:bg>
    <p:spTree>
      <p:nvGrpSpPr>
        <p:cNvPr id="1" name=""/>
        <p:cNvGrpSpPr/>
        <p:nvPr/>
      </p:nvGrpSpPr>
      <p:grpSpPr>
        <a:xfrm>
          <a:off x="0" y="0"/>
          <a:ext cx="0" cy="0"/>
          <a:chOff x="0" y="0"/>
          <a:chExt cx="0" cy="0"/>
        </a:xfrm>
      </p:grpSpPr>
      <p:sp>
        <p:nvSpPr>
          <p:cNvPr id="2" name="Object 1"/>
          <p:cNvSpPr/>
          <p:nvPr/>
        </p:nvSpPr>
        <p:spPr>
          <a:xfrm>
            <a:off x="7330512" y="476131"/>
            <a:ext cx="4391832" cy="5913546"/>
          </a:xfrm>
          <a:prstGeom prst="rect">
            <a:avLst/>
          </a:prstGeom>
          <a:solidFill>
            <a:srgbClr val="BAD6CD"/>
          </a:solidFill>
        </p:spPr>
      </p:sp>
      <p:pic>
        <p:nvPicPr>
          <p:cNvPr id="3" name="Object 2" descr="preencoded.png"/>
          <p:cNvPicPr>
            <a:picLocks noChangeAspect="1"/>
          </p:cNvPicPr>
          <p:nvPr/>
        </p:nvPicPr>
        <p:blipFill>
          <a:blip r:embed="rId3"/>
          <a:srcRect l="29111" r="29111"/>
          <a:stretch/>
        </p:blipFill>
        <p:spPr>
          <a:xfrm>
            <a:off x="7330512" y="476131"/>
            <a:ext cx="4391832" cy="5913546"/>
          </a:xfrm>
          <a:prstGeom prst="rect">
            <a:avLst/>
          </a:prstGeom>
        </p:spPr>
      </p:pic>
      <p:sp>
        <p:nvSpPr>
          <p:cNvPr id="4" name="Object 3"/>
          <p:cNvSpPr/>
          <p:nvPr/>
        </p:nvSpPr>
        <p:spPr>
          <a:xfrm>
            <a:off x="213783" y="2003767"/>
            <a:ext cx="6902946" cy="328977"/>
          </a:xfrm>
          <a:prstGeom prst="rect">
            <a:avLst/>
          </a:prstGeom>
          <a:noFill/>
        </p:spPr>
        <p:txBody>
          <a:bodyPr wrap="square" lIns="0" tIns="0" rIns="0" bIns="0" rtlCol="0" anchor="t"/>
          <a:lstStyle/>
          <a:p>
            <a:pPr algn="ctr">
              <a:lnSpc>
                <a:spcPts val="2592"/>
              </a:lnSpc>
              <a:buNone/>
            </a:pPr>
            <a:r>
              <a:rPr lang="en-US" sz="2250" b="1" kern="0" spc="22" dirty="0">
                <a:solidFill>
                  <a:srgbClr val="000000"/>
                </a:solidFill>
                <a:latin typeface="Lato" pitchFamily="34" charset="0"/>
                <a:ea typeface="Lato" pitchFamily="34" charset="-122"/>
                <a:cs typeface="Lato" pitchFamily="34" charset="-120"/>
              </a:rPr>
              <a:t>BIG DATA ANALYTICS IN REAL ESTATE</a:t>
            </a:r>
            <a:endParaRPr lang="en-US" dirty="0"/>
          </a:p>
        </p:txBody>
      </p:sp>
      <p:sp>
        <p:nvSpPr>
          <p:cNvPr id="5" name="Object 4"/>
          <p:cNvSpPr/>
          <p:nvPr/>
        </p:nvSpPr>
        <p:spPr>
          <a:xfrm>
            <a:off x="213783" y="2484213"/>
            <a:ext cx="6902946" cy="2368751"/>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3D3D3D">
                    <a:alpha val="80000"/>
                  </a:srgbClr>
                </a:solidFill>
                <a:latin typeface="Lato" pitchFamily="34" charset="0"/>
                <a:ea typeface="Lato" pitchFamily="34" charset="-122"/>
                <a:cs typeface="Lato" pitchFamily="34" charset="-120"/>
              </a:rPr>
              <a:t>Big data analytics in real estate can provide valuable insights into market trends and risk assessment, enabling real estate professionals to make more informed decisions. By leveraging advanced data analysis techniques, such as predictive modeling and machine learning, real estate organizations can gain a deeper understanding of market dynamics, identify potential risks, and make strategic investments that align with the current and future needs of the industry.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bg>
      <p:bgPr>
        <a:solidFill>
          <a:srgbClr val="FFFEFD"/>
        </a:solidFill>
        <a:effectLst/>
      </p:bgPr>
    </p:bg>
    <p:spTree>
      <p:nvGrpSpPr>
        <p:cNvPr id="1" name=""/>
        <p:cNvGrpSpPr/>
        <p:nvPr/>
      </p:nvGrpSpPr>
      <p:grpSpPr>
        <a:xfrm>
          <a:off x="0" y="0"/>
          <a:ext cx="0" cy="0"/>
          <a:chOff x="0" y="0"/>
          <a:chExt cx="0" cy="0"/>
        </a:xfrm>
      </p:grpSpPr>
      <p:sp>
        <p:nvSpPr>
          <p:cNvPr id="2" name="Object 1"/>
          <p:cNvSpPr/>
          <p:nvPr/>
        </p:nvSpPr>
        <p:spPr>
          <a:xfrm>
            <a:off x="476131" y="476131"/>
            <a:ext cx="5290767" cy="5913546"/>
          </a:xfrm>
          <a:prstGeom prst="rect">
            <a:avLst/>
          </a:prstGeom>
          <a:solidFill>
            <a:srgbClr val="BAD6CD"/>
          </a:solidFill>
        </p:spPr>
      </p:sp>
      <p:pic>
        <p:nvPicPr>
          <p:cNvPr id="3" name="Object 2" descr="preencoded.png"/>
          <p:cNvPicPr>
            <a:picLocks noChangeAspect="1"/>
          </p:cNvPicPr>
          <p:nvPr/>
        </p:nvPicPr>
        <p:blipFill>
          <a:blip r:embed="rId3"/>
          <a:srcRect l="19869" r="19870"/>
          <a:stretch/>
        </p:blipFill>
        <p:spPr>
          <a:xfrm>
            <a:off x="476131" y="476131"/>
            <a:ext cx="5290767" cy="5913546"/>
          </a:xfrm>
          <a:prstGeom prst="rect">
            <a:avLst/>
          </a:prstGeom>
        </p:spPr>
      </p:pic>
      <p:sp>
        <p:nvSpPr>
          <p:cNvPr id="4" name="Object 3"/>
          <p:cNvSpPr/>
          <p:nvPr/>
        </p:nvSpPr>
        <p:spPr>
          <a:xfrm>
            <a:off x="6202558" y="2298968"/>
            <a:ext cx="5541212" cy="328977"/>
          </a:xfrm>
          <a:prstGeom prst="rect">
            <a:avLst/>
          </a:prstGeom>
          <a:noFill/>
        </p:spPr>
        <p:txBody>
          <a:bodyPr wrap="square" lIns="0" tIns="0" rIns="0" bIns="0" rtlCol="0" anchor="t"/>
          <a:lstStyle/>
          <a:p>
            <a:pPr algn="ctr">
              <a:lnSpc>
                <a:spcPts val="2592"/>
              </a:lnSpc>
              <a:buNone/>
            </a:pPr>
            <a:r>
              <a:rPr lang="en-US" sz="2250" b="1" kern="0" spc="22" dirty="0">
                <a:solidFill>
                  <a:srgbClr val="000000"/>
                </a:solidFill>
                <a:latin typeface="Lato" pitchFamily="34" charset="0"/>
                <a:ea typeface="Lato" pitchFamily="34" charset="-122"/>
                <a:cs typeface="Lato" pitchFamily="34" charset="-120"/>
              </a:rPr>
              <a:t>CLOUD-BASED GIS PLATFORMS</a:t>
            </a:r>
            <a:endParaRPr lang="en-US" dirty="0"/>
          </a:p>
        </p:txBody>
      </p:sp>
      <p:sp>
        <p:nvSpPr>
          <p:cNvPr id="5" name="Object 4"/>
          <p:cNvSpPr/>
          <p:nvPr/>
        </p:nvSpPr>
        <p:spPr>
          <a:xfrm>
            <a:off x="6202558" y="2779414"/>
            <a:ext cx="5541212" cy="1776564"/>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3D3D3D">
                    <a:alpha val="80000"/>
                  </a:srgbClr>
                </a:solidFill>
                <a:latin typeface="Lato" pitchFamily="34" charset="0"/>
                <a:ea typeface="Lato" pitchFamily="34" charset="-122"/>
                <a:cs typeface="Lato" pitchFamily="34" charset="-120"/>
              </a:rPr>
              <a:t>Cloud-based Geographic Information Systems (GIS) platforms provide real-time access to geospatial data, enabling efficient real estate data management. These scalable solutions allow real estate professionals to quickly access and analyze critical information, streamlining decision-making processes.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bg>
      <p:bgPr>
        <a:solidFill>
          <a:srgbClr val="FFFEFD"/>
        </a:solidFill>
        <a:effectLst/>
      </p:bgPr>
    </p:bg>
    <p:spTree>
      <p:nvGrpSpPr>
        <p:cNvPr id="1" name=""/>
        <p:cNvGrpSpPr/>
        <p:nvPr/>
      </p:nvGrpSpPr>
      <p:grpSpPr>
        <a:xfrm>
          <a:off x="0" y="0"/>
          <a:ext cx="0" cy="0"/>
          <a:chOff x="0" y="0"/>
          <a:chExt cx="0" cy="0"/>
        </a:xfrm>
      </p:grpSpPr>
      <p:sp>
        <p:nvSpPr>
          <p:cNvPr id="2" name="Object 1"/>
          <p:cNvSpPr/>
          <p:nvPr/>
        </p:nvSpPr>
        <p:spPr>
          <a:xfrm>
            <a:off x="5982109" y="476131"/>
            <a:ext cx="5740235" cy="5913546"/>
          </a:xfrm>
          <a:prstGeom prst="rect">
            <a:avLst/>
          </a:prstGeom>
          <a:solidFill>
            <a:srgbClr val="BAD6CD"/>
          </a:solidFill>
        </p:spPr>
      </p:sp>
      <p:pic>
        <p:nvPicPr>
          <p:cNvPr id="3" name="Object 2" descr="preencoded.png"/>
          <p:cNvPicPr>
            <a:picLocks noChangeAspect="1"/>
          </p:cNvPicPr>
          <p:nvPr/>
        </p:nvPicPr>
        <p:blipFill>
          <a:blip r:embed="rId3"/>
          <a:srcRect t="15660" b="15660"/>
          <a:stretch/>
        </p:blipFill>
        <p:spPr>
          <a:xfrm>
            <a:off x="5982109" y="476131"/>
            <a:ext cx="5740235" cy="5913546"/>
          </a:xfrm>
          <a:prstGeom prst="rect">
            <a:avLst/>
          </a:prstGeom>
        </p:spPr>
      </p:pic>
      <p:sp>
        <p:nvSpPr>
          <p:cNvPr id="4" name="Object 3"/>
          <p:cNvSpPr/>
          <p:nvPr/>
        </p:nvSpPr>
        <p:spPr>
          <a:xfrm>
            <a:off x="1105740" y="1675237"/>
            <a:ext cx="3770630" cy="986930"/>
          </a:xfrm>
          <a:prstGeom prst="rect">
            <a:avLst/>
          </a:prstGeom>
          <a:noFill/>
        </p:spPr>
        <p:txBody>
          <a:bodyPr wrap="square" lIns="0" tIns="0" rIns="0" bIns="0" rtlCol="0" anchor="t"/>
          <a:lstStyle/>
          <a:p>
            <a:pPr algn="ctr">
              <a:lnSpc>
                <a:spcPts val="2592"/>
              </a:lnSpc>
              <a:buNone/>
            </a:pPr>
            <a:r>
              <a:rPr lang="en-US" sz="2250" b="1" kern="0" spc="22" dirty="0">
                <a:solidFill>
                  <a:srgbClr val="000000"/>
                </a:solidFill>
                <a:latin typeface="Lato" pitchFamily="34" charset="0"/>
                <a:ea typeface="Lato" pitchFamily="34" charset="-122"/>
                <a:cs typeface="Lato" pitchFamily="34" charset="-120"/>
              </a:rPr>
              <a:t>IMPORTANCE OF PUBLIC-PRIVATE COOPERATION</a:t>
            </a:r>
            <a:endParaRPr lang="en-US" dirty="0"/>
          </a:p>
        </p:txBody>
      </p:sp>
      <p:sp>
        <p:nvSpPr>
          <p:cNvPr id="5" name="Object 4"/>
          <p:cNvSpPr/>
          <p:nvPr/>
        </p:nvSpPr>
        <p:spPr>
          <a:xfrm>
            <a:off x="257111" y="2813636"/>
            <a:ext cx="5467888" cy="2368751"/>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3D3D3D">
                    <a:alpha val="80000"/>
                  </a:srgbClr>
                </a:solidFill>
                <a:latin typeface="Lato" pitchFamily="34" charset="0"/>
                <a:ea typeface="Lato" pitchFamily="34" charset="-122"/>
                <a:cs typeface="Lato" pitchFamily="34" charset="-120"/>
              </a:rPr>
              <a:t>Accurate data is crucial for informed decision-making in the real estate industry. Public-private collaboration can enhance data accuracy and utilization through data sharing and policy support. By combining resources and expertise, public agencies and private organizations can develop comprehensive data sets and streamlined processes to better serve the needs of the real estate market.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17E537-381D-A4F3-C8D2-17FD11460A93}"/>
              </a:ext>
            </a:extLst>
          </p:cNvPr>
          <p:cNvSpPr txBox="1"/>
          <p:nvPr/>
        </p:nvSpPr>
        <p:spPr>
          <a:xfrm>
            <a:off x="3046997" y="2090172"/>
            <a:ext cx="6093994" cy="2677656"/>
          </a:xfrm>
          <a:prstGeom prst="rect">
            <a:avLst/>
          </a:prstGeom>
          <a:noFill/>
        </p:spPr>
        <p:txBody>
          <a:bodyPr wrap="square">
            <a:spAutoFit/>
          </a:bodyPr>
          <a:lstStyle/>
          <a:p>
            <a:r>
              <a:rPr lang="en-US" sz="2800" dirty="0"/>
              <a:t>“Through innovation and technology, our vision is to enable sustainable development, facilitate informed decision-making, and contribute to the prosperity and resilience of our community.”</a:t>
            </a:r>
          </a:p>
        </p:txBody>
      </p:sp>
    </p:spTree>
    <p:extLst>
      <p:ext uri="{BB962C8B-B14F-4D97-AF65-F5344CB8AC3E}">
        <p14:creationId xmlns:p14="http://schemas.microsoft.com/office/powerpoint/2010/main" val="1332764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19"/>
            <a:ext cx="7541914" cy="1399825"/>
          </a:xfrm>
          <a:prstGeom prst="rect">
            <a:avLst/>
          </a:prstGeom>
        </p:spPr>
      </p:pic>
      <p:sp>
        <p:nvSpPr>
          <p:cNvPr id="3" name="Object 2"/>
          <p:cNvSpPr/>
          <p:nvPr/>
        </p:nvSpPr>
        <p:spPr>
          <a:xfrm>
            <a:off x="476131" y="313502"/>
            <a:ext cx="7095095" cy="657953"/>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POTENTIAL OUTCOMES FROM IMPROVING DATA COLLECTION, QUALITY, AND CAPACITY*:</a:t>
            </a:r>
            <a:endParaRPr lang="en-US" dirty="0"/>
          </a:p>
        </p:txBody>
      </p:sp>
      <p:sp>
        <p:nvSpPr>
          <p:cNvPr id="4" name="Object 3"/>
          <p:cNvSpPr/>
          <p:nvPr/>
        </p:nvSpPr>
        <p:spPr>
          <a:xfrm>
            <a:off x="952262" y="1929223"/>
            <a:ext cx="4738324" cy="4151267"/>
          </a:xfrm>
          <a:prstGeom prst="rect">
            <a:avLst/>
          </a:prstGeom>
          <a:noFill/>
        </p:spPr>
        <p:txBody>
          <a:bodyPr wrap="square" lIns="0" tIns="0" rIns="0" bIns="0" rtlCol="0" anchor="t"/>
          <a:lstStyle/>
          <a:p>
            <a:pPr marL="242900" indent="-242900" algn="l">
              <a:lnSpc>
                <a:spcPts val="2660"/>
              </a:lnSpc>
              <a:buSzPct val="100000"/>
              <a:buChar char="•"/>
            </a:pPr>
            <a:r>
              <a:rPr lang="en-US" sz="1944" kern="0" spc="39" dirty="0">
                <a:solidFill>
                  <a:srgbClr val="000000"/>
                </a:solidFill>
                <a:latin typeface="Lato" pitchFamily="34" charset="0"/>
                <a:ea typeface="Lato" pitchFamily="34" charset="-122"/>
                <a:cs typeface="Lato" pitchFamily="34" charset="-120"/>
              </a:rPr>
              <a:t>Uncollected and/or Delinquent Property Taxes ($10.5 Million)</a:t>
            </a:r>
          </a:p>
          <a:p>
            <a:pPr lvl="1" algn="l">
              <a:lnSpc>
                <a:spcPts val="1789"/>
              </a:lnSpc>
              <a:spcBef>
                <a:spcPts val="134"/>
              </a:spcBef>
              <a:buNone/>
            </a:pPr>
            <a:r>
              <a:rPr lang="en-US" sz="1242" kern="0" spc="25" dirty="0">
                <a:solidFill>
                  <a:srgbClr val="3D3D3D">
                    <a:alpha val="80000"/>
                  </a:srgbClr>
                </a:solidFill>
                <a:latin typeface="Lato" pitchFamily="34" charset="0"/>
                <a:ea typeface="Lato" pitchFamily="34" charset="-122"/>
                <a:cs typeface="Lato" pitchFamily="34" charset="-120"/>
              </a:rPr>
              <a:t>Improving data quality can help identify and collect unpaid property taxes, boosting government revenue.</a:t>
            </a:r>
          </a:p>
          <a:p>
            <a:pPr marL="242900" indent="-242900" algn="l">
              <a:lnSpc>
                <a:spcPts val="2660"/>
              </a:lnSpc>
              <a:spcBef>
                <a:spcPts val="1871"/>
              </a:spcBef>
              <a:buSzPct val="100000"/>
              <a:buChar char="•"/>
            </a:pPr>
            <a:r>
              <a:rPr lang="en-US" sz="1944" kern="0" spc="39" dirty="0">
                <a:solidFill>
                  <a:srgbClr val="000000"/>
                </a:solidFill>
                <a:latin typeface="Lato" pitchFamily="34" charset="0"/>
                <a:ea typeface="Lato" pitchFamily="34" charset="-122"/>
                <a:cs typeface="Lato" pitchFamily="34" charset="-120"/>
              </a:rPr>
              <a:t>Unbilled/Unidentified Property Owners ($2.8 Million)</a:t>
            </a:r>
          </a:p>
          <a:p>
            <a:pPr lvl="1" algn="l">
              <a:lnSpc>
                <a:spcPts val="1789"/>
              </a:lnSpc>
              <a:spcBef>
                <a:spcPts val="134"/>
              </a:spcBef>
              <a:buNone/>
            </a:pPr>
            <a:r>
              <a:rPr lang="en-US" sz="1242" kern="0" spc="25" dirty="0">
                <a:solidFill>
                  <a:srgbClr val="3D3D3D">
                    <a:alpha val="80000"/>
                  </a:srgbClr>
                </a:solidFill>
                <a:latin typeface="Lato" pitchFamily="34" charset="0"/>
                <a:ea typeface="Lato" pitchFamily="34" charset="-122"/>
                <a:cs typeface="Lato" pitchFamily="34" charset="-120"/>
              </a:rPr>
              <a:t>Accurate data can ensure all property owners are billed and identified, leading to increased tax collection.</a:t>
            </a:r>
          </a:p>
          <a:p>
            <a:pPr marL="242900" indent="-242900" algn="l">
              <a:lnSpc>
                <a:spcPts val="2660"/>
              </a:lnSpc>
              <a:spcBef>
                <a:spcPts val="1871"/>
              </a:spcBef>
              <a:buSzPct val="100000"/>
              <a:buChar char="•"/>
            </a:pPr>
            <a:r>
              <a:rPr lang="en-US" sz="1944" kern="0" spc="39" dirty="0">
                <a:solidFill>
                  <a:srgbClr val="000000"/>
                </a:solidFill>
                <a:latin typeface="Lato" pitchFamily="34" charset="0"/>
                <a:ea typeface="Lato" pitchFamily="34" charset="-122"/>
                <a:cs typeface="Lato" pitchFamily="34" charset="-120"/>
              </a:rPr>
              <a:t>Unpaid Escaped Assessments ($2.3 Million)</a:t>
            </a:r>
          </a:p>
          <a:p>
            <a:pPr lvl="1" algn="l">
              <a:lnSpc>
                <a:spcPts val="1789"/>
              </a:lnSpc>
              <a:spcBef>
                <a:spcPts val="134"/>
              </a:spcBef>
              <a:buNone/>
            </a:pPr>
            <a:r>
              <a:rPr lang="en-US" sz="1242" kern="0" spc="25" dirty="0">
                <a:solidFill>
                  <a:srgbClr val="3D3D3D">
                    <a:alpha val="80000"/>
                  </a:srgbClr>
                </a:solidFill>
                <a:latin typeface="Lato" pitchFamily="34" charset="0"/>
                <a:ea typeface="Lato" pitchFamily="34" charset="-122"/>
                <a:cs typeface="Lato" pitchFamily="34" charset="-120"/>
              </a:rPr>
              <a:t>Improved data quality can help identify properties that have escaped proper tax assessment, allowing for collection of owed taxes.</a:t>
            </a:r>
            <a:endParaRPr lang="en-US" dirty="0"/>
          </a:p>
        </p:txBody>
      </p:sp>
      <p:sp>
        <p:nvSpPr>
          <p:cNvPr id="5" name="Object 4"/>
          <p:cNvSpPr/>
          <p:nvPr/>
        </p:nvSpPr>
        <p:spPr>
          <a:xfrm>
            <a:off x="6284928" y="1929223"/>
            <a:ext cx="5140633" cy="4261818"/>
          </a:xfrm>
          <a:prstGeom prst="rect">
            <a:avLst/>
          </a:prstGeom>
          <a:noFill/>
        </p:spPr>
        <p:txBody>
          <a:bodyPr wrap="square" lIns="0" tIns="0" rIns="0" bIns="0" rtlCol="0" anchor="t"/>
          <a:lstStyle/>
          <a:p>
            <a:pPr marL="242900" indent="-242900" algn="l">
              <a:lnSpc>
                <a:spcPts val="2660"/>
              </a:lnSpc>
              <a:buSzPct val="100000"/>
              <a:buChar char="•"/>
            </a:pPr>
            <a:r>
              <a:rPr lang="en-US" sz="1944" kern="0" spc="39" dirty="0">
                <a:solidFill>
                  <a:srgbClr val="000000"/>
                </a:solidFill>
                <a:latin typeface="Lato" pitchFamily="34" charset="0"/>
                <a:ea typeface="Lato" pitchFamily="34" charset="-122"/>
                <a:cs typeface="Lato" pitchFamily="34" charset="-120"/>
              </a:rPr>
              <a:t>Unbilled and Unassessed Chamorro Land Trust Real Property Inventory ($1.9 Million)</a:t>
            </a:r>
          </a:p>
          <a:p>
            <a:pPr lvl="1" algn="l">
              <a:lnSpc>
                <a:spcPts val="1789"/>
              </a:lnSpc>
              <a:spcBef>
                <a:spcPts val="134"/>
              </a:spcBef>
              <a:buNone/>
            </a:pPr>
            <a:r>
              <a:rPr lang="en-US" sz="1242" kern="0" spc="25" dirty="0">
                <a:solidFill>
                  <a:srgbClr val="3D3D3D">
                    <a:alpha val="80000"/>
                  </a:srgbClr>
                </a:solidFill>
                <a:latin typeface="Lato" pitchFamily="34" charset="0"/>
                <a:ea typeface="Lato" pitchFamily="34" charset="-122"/>
                <a:cs typeface="Lato" pitchFamily="34" charset="-120"/>
              </a:rPr>
              <a:t>Accurate data on Chamorro Land Trust properties can ensure all are properly billed and assessed for taxation.</a:t>
            </a:r>
          </a:p>
          <a:p>
            <a:pPr marL="242900" indent="-242900" algn="l">
              <a:lnSpc>
                <a:spcPts val="2660"/>
              </a:lnSpc>
              <a:spcBef>
                <a:spcPts val="1871"/>
              </a:spcBef>
              <a:buSzPct val="100000"/>
              <a:buChar char="•"/>
            </a:pPr>
            <a:r>
              <a:rPr lang="en-US" sz="1944" kern="0" spc="39" dirty="0">
                <a:solidFill>
                  <a:srgbClr val="000000"/>
                </a:solidFill>
                <a:latin typeface="Lato" pitchFamily="34" charset="0"/>
                <a:ea typeface="Lato" pitchFamily="34" charset="-122"/>
                <a:cs typeface="Lato" pitchFamily="34" charset="-120"/>
              </a:rPr>
              <a:t>Untaxed Multi-Family Dwelling Properties ($862,000.00)</a:t>
            </a:r>
          </a:p>
          <a:p>
            <a:pPr lvl="1" algn="l">
              <a:lnSpc>
                <a:spcPts val="1789"/>
              </a:lnSpc>
              <a:spcBef>
                <a:spcPts val="134"/>
              </a:spcBef>
              <a:buNone/>
            </a:pPr>
            <a:r>
              <a:rPr lang="en-US" sz="1242" kern="0" spc="25" dirty="0">
                <a:solidFill>
                  <a:srgbClr val="3D3D3D">
                    <a:alpha val="80000"/>
                  </a:srgbClr>
                </a:solidFill>
                <a:latin typeface="Lato" pitchFamily="34" charset="0"/>
                <a:ea typeface="Lato" pitchFamily="34" charset="-122"/>
                <a:cs typeface="Lato" pitchFamily="34" charset="-120"/>
              </a:rPr>
              <a:t>Improved data can help identify multi-family properties that are not being properly taxed, increasing revenue.</a:t>
            </a:r>
          </a:p>
          <a:p>
            <a:pPr marL="242900" indent="-242900" algn="l">
              <a:lnSpc>
                <a:spcPts val="2660"/>
              </a:lnSpc>
              <a:spcBef>
                <a:spcPts val="1871"/>
              </a:spcBef>
              <a:buSzPct val="100000"/>
              <a:buChar char="•"/>
            </a:pPr>
            <a:r>
              <a:rPr lang="en-US" sz="1944" kern="0" spc="39" dirty="0">
                <a:solidFill>
                  <a:srgbClr val="000000"/>
                </a:solidFill>
                <a:latin typeface="Lato" pitchFamily="34" charset="0"/>
                <a:ea typeface="Lato" pitchFamily="34" charset="-122"/>
                <a:cs typeface="Lato" pitchFamily="34" charset="-120"/>
              </a:rPr>
              <a:t>New Residential Home Construction and Additions to Existing Units ($2.6 Million)</a:t>
            </a:r>
          </a:p>
          <a:p>
            <a:pPr lvl="1" algn="l">
              <a:lnSpc>
                <a:spcPts val="1789"/>
              </a:lnSpc>
              <a:spcBef>
                <a:spcPts val="134"/>
              </a:spcBef>
              <a:buNone/>
            </a:pPr>
            <a:r>
              <a:rPr lang="en-US" sz="1242" kern="0" spc="25" dirty="0">
                <a:solidFill>
                  <a:srgbClr val="3D3D3D">
                    <a:alpha val="80000"/>
                  </a:srgbClr>
                </a:solidFill>
                <a:latin typeface="Lato" pitchFamily="34" charset="0"/>
                <a:ea typeface="Lato" pitchFamily="34" charset="-122"/>
                <a:cs typeface="Lato" pitchFamily="34" charset="-120"/>
              </a:rPr>
              <a:t>Accurate data on new construction and home additions can ensure these properties are assessed and taxed appropriately.</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30657" r="30657"/>
          <a:stretch/>
        </p:blipFill>
        <p:spPr>
          <a:xfrm>
            <a:off x="476131" y="476131"/>
            <a:ext cx="3717630" cy="5913546"/>
          </a:xfrm>
          <a:prstGeom prst="rect">
            <a:avLst/>
          </a:prstGeom>
        </p:spPr>
      </p:pic>
      <p:sp>
        <p:nvSpPr>
          <p:cNvPr id="3" name="Object 2"/>
          <p:cNvSpPr/>
          <p:nvPr/>
        </p:nvSpPr>
        <p:spPr>
          <a:xfrm>
            <a:off x="4321364" y="2594170"/>
            <a:ext cx="7730462" cy="328977"/>
          </a:xfrm>
          <a:prstGeom prst="rect">
            <a:avLst/>
          </a:prstGeom>
          <a:noFill/>
        </p:spPr>
        <p:txBody>
          <a:bodyPr wrap="square" lIns="0" tIns="0" rIns="0" bIns="0" rtlCol="0" anchor="t"/>
          <a:lstStyle/>
          <a:p>
            <a:pPr algn="ctr">
              <a:lnSpc>
                <a:spcPts val="2592"/>
              </a:lnSpc>
              <a:buNone/>
            </a:pPr>
            <a:r>
              <a:rPr lang="en-US" sz="2250" b="1" kern="0" spc="22" dirty="0">
                <a:solidFill>
                  <a:srgbClr val="000000"/>
                </a:solidFill>
                <a:latin typeface="Lato" pitchFamily="34" charset="0"/>
                <a:ea typeface="Lato" pitchFamily="34" charset="-122"/>
                <a:cs typeface="Lato" pitchFamily="34" charset="-120"/>
              </a:rPr>
              <a:t>IMPORTANCE OF ACCURATE DATA</a:t>
            </a:r>
            <a:endParaRPr lang="en-US" dirty="0"/>
          </a:p>
        </p:txBody>
      </p:sp>
      <p:sp>
        <p:nvSpPr>
          <p:cNvPr id="4" name="Object 3"/>
          <p:cNvSpPr/>
          <p:nvPr/>
        </p:nvSpPr>
        <p:spPr>
          <a:xfrm>
            <a:off x="4321364" y="3074616"/>
            <a:ext cx="7730462" cy="1184376"/>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3D3D3D">
                    <a:alpha val="80000"/>
                  </a:srgbClr>
                </a:solidFill>
                <a:latin typeface="Lato" pitchFamily="34" charset="0"/>
                <a:ea typeface="Lato" pitchFamily="34" charset="-122"/>
                <a:cs typeface="Lato" pitchFamily="34" charset="-120"/>
              </a:rPr>
              <a:t>Accurate data on title records, property attributes, and market trends are critical for real estate decision-making. Reliable information enables investors to make informed choices, mitigate risks, and capitalize on market opportunities.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476131" y="476131"/>
            <a:ext cx="5852601" cy="5913546"/>
          </a:xfrm>
          <a:prstGeom prst="rect">
            <a:avLst/>
          </a:prstGeom>
          <a:solidFill>
            <a:srgbClr val="BAD6CD"/>
          </a:solidFill>
        </p:spPr>
      </p:sp>
      <p:pic>
        <p:nvPicPr>
          <p:cNvPr id="3" name="Object 2" descr="preencoded.png"/>
          <p:cNvPicPr>
            <a:picLocks noChangeAspect="1"/>
          </p:cNvPicPr>
          <p:nvPr/>
        </p:nvPicPr>
        <p:blipFill>
          <a:blip r:embed="rId3"/>
          <a:srcRect l="22267" r="22267"/>
          <a:stretch/>
        </p:blipFill>
        <p:spPr>
          <a:xfrm>
            <a:off x="476131" y="476131"/>
            <a:ext cx="5852601" cy="5913546"/>
          </a:xfrm>
          <a:prstGeom prst="rect">
            <a:avLst/>
          </a:prstGeom>
        </p:spPr>
      </p:pic>
      <p:sp>
        <p:nvSpPr>
          <p:cNvPr id="4" name="Object 3"/>
          <p:cNvSpPr/>
          <p:nvPr/>
        </p:nvSpPr>
        <p:spPr>
          <a:xfrm>
            <a:off x="7258780" y="1837121"/>
            <a:ext cx="3990602" cy="657953"/>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ADVANCED TECHNOLOGY IMPLEMENTATION</a:t>
            </a:r>
            <a:endParaRPr lang="en-US" dirty="0"/>
          </a:p>
        </p:txBody>
      </p:sp>
      <p:sp>
        <p:nvSpPr>
          <p:cNvPr id="5" name="Object 4"/>
          <p:cNvSpPr/>
          <p:nvPr/>
        </p:nvSpPr>
        <p:spPr>
          <a:xfrm>
            <a:off x="6582986" y="2646544"/>
            <a:ext cx="5342189" cy="2368751"/>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FFFFFF">
                    <a:alpha val="80000"/>
                  </a:srgbClr>
                </a:solidFill>
                <a:latin typeface="Lato" pitchFamily="34" charset="0"/>
                <a:ea typeface="Lato" pitchFamily="34" charset="-122"/>
                <a:cs typeface="Lato" pitchFamily="34" charset="-120"/>
              </a:rPr>
              <a:t>Blockchain technology offers a secure and transparent way to record and track real estate transactions, ensuring data accuracy and tamper-proof record-keeping. Automated data collection from various sources, such as property records and sensor data, can further enhance the reliability and timeliness of the information available to real estate professionals.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19"/>
            <a:ext cx="3047238" cy="1066533"/>
          </a:xfrm>
          <a:prstGeom prst="rect">
            <a:avLst/>
          </a:prstGeom>
        </p:spPr>
      </p:pic>
      <p:sp>
        <p:nvSpPr>
          <p:cNvPr id="3" name="Object 2"/>
          <p:cNvSpPr/>
          <p:nvPr/>
        </p:nvSpPr>
        <p:spPr>
          <a:xfrm>
            <a:off x="476131" y="313502"/>
            <a:ext cx="12188952" cy="328977"/>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CONCLUSION</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0389" y="1985690"/>
            <a:ext cx="323769" cy="504699"/>
          </a:xfrm>
          <a:prstGeom prst="rect">
            <a:avLst/>
          </a:prstGeom>
        </p:spPr>
      </p:pic>
      <p:sp>
        <p:nvSpPr>
          <p:cNvPr id="5" name="Object 4"/>
          <p:cNvSpPr/>
          <p:nvPr/>
        </p:nvSpPr>
        <p:spPr>
          <a:xfrm>
            <a:off x="1999750" y="1809089"/>
            <a:ext cx="4242327" cy="281215"/>
          </a:xfrm>
          <a:prstGeom prst="rect">
            <a:avLst/>
          </a:prstGeom>
          <a:noFill/>
        </p:spPr>
        <p:txBody>
          <a:bodyPr wrap="square" lIns="0" tIns="0" rIns="0" bIns="0" rtlCol="0" anchor="t"/>
          <a:lstStyle/>
          <a:p>
            <a:pPr algn="l">
              <a:lnSpc>
                <a:spcPts val="2216"/>
              </a:lnSpc>
              <a:buNone/>
            </a:pPr>
            <a:r>
              <a:rPr lang="en-US" sz="1620" kern="0" spc="32" dirty="0">
                <a:solidFill>
                  <a:srgbClr val="000000"/>
                </a:solidFill>
                <a:latin typeface="Lato" pitchFamily="34" charset="0"/>
                <a:ea typeface="Lato" pitchFamily="34" charset="-122"/>
                <a:cs typeface="Lato" pitchFamily="34" charset="-120"/>
              </a:rPr>
              <a:t>Data-Driven Decision-Making</a:t>
            </a:r>
            <a:endParaRPr lang="en-US" dirty="0"/>
          </a:p>
        </p:txBody>
      </p:sp>
      <p:sp>
        <p:nvSpPr>
          <p:cNvPr id="6" name="Object 5"/>
          <p:cNvSpPr/>
          <p:nvPr/>
        </p:nvSpPr>
        <p:spPr>
          <a:xfrm>
            <a:off x="1999750" y="2152945"/>
            <a:ext cx="4242327" cy="740086"/>
          </a:xfrm>
          <a:prstGeom prst="rect">
            <a:avLst/>
          </a:prstGeom>
          <a:noFill/>
        </p:spPr>
        <p:txBody>
          <a:bodyPr wrap="square" lIns="0" tIns="0" rIns="0" bIns="0" rtlCol="0" anchor="t"/>
          <a:lstStyle/>
          <a:p>
            <a:pPr algn="l">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Accurate real estate data enables informed decision-making, leading to optimal resource allocation and sustainable growth.</a:t>
            </a:r>
            <a:endParaRPr lang="en-US"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0171" y="3445920"/>
            <a:ext cx="428518" cy="457086"/>
          </a:xfrm>
          <a:prstGeom prst="rect">
            <a:avLst/>
          </a:prstGeom>
        </p:spPr>
      </p:pic>
      <p:sp>
        <p:nvSpPr>
          <p:cNvPr id="8" name="Object 7"/>
          <p:cNvSpPr/>
          <p:nvPr/>
        </p:nvSpPr>
        <p:spPr>
          <a:xfrm>
            <a:off x="1999750" y="3247005"/>
            <a:ext cx="4242327" cy="281215"/>
          </a:xfrm>
          <a:prstGeom prst="rect">
            <a:avLst/>
          </a:prstGeom>
          <a:noFill/>
        </p:spPr>
        <p:txBody>
          <a:bodyPr wrap="square" lIns="0" tIns="0" rIns="0" bIns="0" rtlCol="0" anchor="t"/>
          <a:lstStyle/>
          <a:p>
            <a:pPr algn="l">
              <a:lnSpc>
                <a:spcPts val="2216"/>
              </a:lnSpc>
              <a:buNone/>
            </a:pPr>
            <a:r>
              <a:rPr lang="en-US" sz="1620" kern="0" spc="32" dirty="0">
                <a:solidFill>
                  <a:srgbClr val="000000"/>
                </a:solidFill>
                <a:latin typeface="Lato" pitchFamily="34" charset="0"/>
                <a:ea typeface="Lato" pitchFamily="34" charset="-122"/>
                <a:cs typeface="Lato" pitchFamily="34" charset="-120"/>
              </a:rPr>
              <a:t>Technology Implementation</a:t>
            </a:r>
            <a:endParaRPr lang="en-US" dirty="0"/>
          </a:p>
        </p:txBody>
      </p:sp>
      <p:sp>
        <p:nvSpPr>
          <p:cNvPr id="9" name="Object 8"/>
          <p:cNvSpPr/>
          <p:nvPr/>
        </p:nvSpPr>
        <p:spPr>
          <a:xfrm>
            <a:off x="1999750" y="3590860"/>
            <a:ext cx="4242327" cy="740086"/>
          </a:xfrm>
          <a:prstGeom prst="rect">
            <a:avLst/>
          </a:prstGeom>
          <a:noFill/>
        </p:spPr>
        <p:txBody>
          <a:bodyPr wrap="square" lIns="0" tIns="0" rIns="0" bIns="0" rtlCol="0" anchor="t"/>
          <a:lstStyle/>
          <a:p>
            <a:pPr algn="l">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Continued investment in innovative technologies, such as data analytics and automation, can enhance data accuracy and reliability.</a:t>
            </a:r>
            <a:endParaRPr lang="en-US" dirty="0"/>
          </a:p>
        </p:txBody>
      </p:sp>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509" y="1996851"/>
            <a:ext cx="371382" cy="485654"/>
          </a:xfrm>
          <a:prstGeom prst="rect">
            <a:avLst/>
          </a:prstGeom>
        </p:spPr>
      </p:pic>
      <p:sp>
        <p:nvSpPr>
          <p:cNvPr id="11" name="Object 10"/>
          <p:cNvSpPr/>
          <p:nvPr/>
        </p:nvSpPr>
        <p:spPr>
          <a:xfrm>
            <a:off x="7237190" y="1809089"/>
            <a:ext cx="4242327" cy="281215"/>
          </a:xfrm>
          <a:prstGeom prst="rect">
            <a:avLst/>
          </a:prstGeom>
          <a:noFill/>
        </p:spPr>
        <p:txBody>
          <a:bodyPr wrap="square" lIns="0" tIns="0" rIns="0" bIns="0" rtlCol="0" anchor="t"/>
          <a:lstStyle/>
          <a:p>
            <a:pPr algn="l">
              <a:lnSpc>
                <a:spcPts val="2216"/>
              </a:lnSpc>
              <a:buNone/>
            </a:pPr>
            <a:r>
              <a:rPr lang="en-US" sz="1620" kern="0" spc="32" dirty="0">
                <a:solidFill>
                  <a:srgbClr val="000000"/>
                </a:solidFill>
                <a:latin typeface="Lato" pitchFamily="34" charset="0"/>
                <a:ea typeface="Lato" pitchFamily="34" charset="-122"/>
                <a:cs typeface="Lato" pitchFamily="34" charset="-120"/>
              </a:rPr>
              <a:t>Data Standardization</a:t>
            </a:r>
            <a:endParaRPr lang="en-US" dirty="0"/>
          </a:p>
        </p:txBody>
      </p:sp>
      <p:sp>
        <p:nvSpPr>
          <p:cNvPr id="12" name="Object 11"/>
          <p:cNvSpPr/>
          <p:nvPr/>
        </p:nvSpPr>
        <p:spPr>
          <a:xfrm>
            <a:off x="7237190" y="2152945"/>
            <a:ext cx="4242327" cy="740086"/>
          </a:xfrm>
          <a:prstGeom prst="rect">
            <a:avLst/>
          </a:prstGeom>
          <a:noFill/>
        </p:spPr>
        <p:txBody>
          <a:bodyPr wrap="square" lIns="0" tIns="0" rIns="0" bIns="0" rtlCol="0" anchor="t"/>
          <a:lstStyle/>
          <a:p>
            <a:pPr algn="l">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Establishing industry-wide data standards and protocols ensures consistency, interoperability, and reliability of real estate data.</a:t>
            </a:r>
            <a:endParaRPr lang="en-US" dirty="0"/>
          </a:p>
        </p:txBody>
      </p:sp>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32953" y="3406867"/>
            <a:ext cx="523744" cy="533267"/>
          </a:xfrm>
          <a:prstGeom prst="rect">
            <a:avLst/>
          </a:prstGeom>
        </p:spPr>
      </p:pic>
      <p:sp>
        <p:nvSpPr>
          <p:cNvPr id="14" name="Object 13"/>
          <p:cNvSpPr/>
          <p:nvPr/>
        </p:nvSpPr>
        <p:spPr>
          <a:xfrm>
            <a:off x="7237190" y="3247005"/>
            <a:ext cx="4242327" cy="281215"/>
          </a:xfrm>
          <a:prstGeom prst="rect">
            <a:avLst/>
          </a:prstGeom>
          <a:noFill/>
        </p:spPr>
        <p:txBody>
          <a:bodyPr wrap="square" lIns="0" tIns="0" rIns="0" bIns="0" rtlCol="0" anchor="t"/>
          <a:lstStyle/>
          <a:p>
            <a:pPr algn="l">
              <a:lnSpc>
                <a:spcPts val="2216"/>
              </a:lnSpc>
              <a:buNone/>
            </a:pPr>
            <a:r>
              <a:rPr lang="en-US" sz="1620" kern="0" spc="32" dirty="0">
                <a:solidFill>
                  <a:srgbClr val="000000"/>
                </a:solidFill>
                <a:latin typeface="Lato" pitchFamily="34" charset="0"/>
                <a:ea typeface="Lato" pitchFamily="34" charset="-122"/>
                <a:cs typeface="Lato" pitchFamily="34" charset="-120"/>
              </a:rPr>
              <a:t>Public-Private Collaboration</a:t>
            </a:r>
            <a:endParaRPr lang="en-US" dirty="0"/>
          </a:p>
        </p:txBody>
      </p:sp>
      <p:sp>
        <p:nvSpPr>
          <p:cNvPr id="15" name="Object 14"/>
          <p:cNvSpPr/>
          <p:nvPr/>
        </p:nvSpPr>
        <p:spPr>
          <a:xfrm>
            <a:off x="7237190" y="3590860"/>
            <a:ext cx="4242327" cy="740086"/>
          </a:xfrm>
          <a:prstGeom prst="rect">
            <a:avLst/>
          </a:prstGeom>
          <a:noFill/>
        </p:spPr>
        <p:txBody>
          <a:bodyPr wrap="square" lIns="0" tIns="0" rIns="0" bIns="0" rtlCol="0" anchor="t"/>
          <a:lstStyle/>
          <a:p>
            <a:pPr algn="l">
              <a:lnSpc>
                <a:spcPts val="1944"/>
              </a:lnSpc>
              <a:spcBef>
                <a:spcPts val="485"/>
              </a:spcBef>
              <a:buNone/>
            </a:pPr>
            <a:r>
              <a:rPr lang="en-US" sz="1350" kern="0" spc="27" dirty="0">
                <a:solidFill>
                  <a:srgbClr val="3D3D3D">
                    <a:alpha val="80000"/>
                  </a:srgbClr>
                </a:solidFill>
                <a:latin typeface="Lato" pitchFamily="34" charset="0"/>
                <a:ea typeface="Lato" pitchFamily="34" charset="-122"/>
                <a:cs typeface="Lato" pitchFamily="34" charset="-120"/>
              </a:rPr>
              <a:t>Strengthening partnerships between government agencies and private real estate organizations can foster data sharing and improve data quality.</a:t>
            </a:r>
            <a:endParaRPr lang="en-US" dirty="0"/>
          </a:p>
        </p:txBody>
      </p:sp>
      <p:sp>
        <p:nvSpPr>
          <p:cNvPr id="16" name="Object 15"/>
          <p:cNvSpPr/>
          <p:nvPr/>
        </p:nvSpPr>
        <p:spPr>
          <a:xfrm>
            <a:off x="0" y="5199350"/>
            <a:ext cx="12188952" cy="1656936"/>
          </a:xfrm>
          <a:prstGeom prst="rect">
            <a:avLst/>
          </a:prstGeom>
          <a:solidFill>
            <a:srgbClr val="BAD6CD"/>
          </a:solidFill>
        </p:spPr>
      </p:sp>
      <p:sp>
        <p:nvSpPr>
          <p:cNvPr id="17" name="Object 16"/>
          <p:cNvSpPr/>
          <p:nvPr/>
        </p:nvSpPr>
        <p:spPr>
          <a:xfrm>
            <a:off x="616887" y="5491873"/>
            <a:ext cx="10955178" cy="1054779"/>
          </a:xfrm>
          <a:prstGeom prst="rect">
            <a:avLst/>
          </a:prstGeom>
          <a:noFill/>
        </p:spPr>
        <p:txBody>
          <a:bodyPr wrap="square" lIns="0" tIns="0" rIns="0" bIns="0" rtlCol="0" anchor="t"/>
          <a:lstStyle/>
          <a:p>
            <a:pPr algn="ctr">
              <a:lnSpc>
                <a:spcPts val="2771"/>
              </a:lnSpc>
              <a:buNone/>
            </a:pPr>
            <a:r>
              <a:rPr lang="en-US" sz="2025" kern="0" spc="41" dirty="0">
                <a:solidFill>
                  <a:srgbClr val="000000"/>
                </a:solidFill>
                <a:latin typeface="Lato" pitchFamily="34" charset="0"/>
                <a:ea typeface="Lato" pitchFamily="34" charset="-122"/>
                <a:cs typeface="Lato" pitchFamily="34" charset="-120"/>
              </a:rPr>
              <a:t>By prioritizing accurate data, implementing cutting-edge technologies, standardizing data practices, and fostering public-private cooperation, the real estate industry can unlock the full potential of data-driven decision-making and drive sustainable growth.</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9F9F8"/>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19"/>
            <a:ext cx="4685128" cy="1066533"/>
          </a:xfrm>
          <a:prstGeom prst="rect">
            <a:avLst/>
          </a:prstGeom>
        </p:spPr>
      </p:pic>
      <p:sp>
        <p:nvSpPr>
          <p:cNvPr id="3" name="Object 2"/>
          <p:cNvSpPr/>
          <p:nvPr/>
        </p:nvSpPr>
        <p:spPr>
          <a:xfrm>
            <a:off x="476131" y="313502"/>
            <a:ext cx="12188952" cy="328977"/>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DATA STANDARDIZATION</a:t>
            </a:r>
            <a:endParaRPr lang="en-US" dirty="0"/>
          </a:p>
        </p:txBody>
      </p:sp>
      <p:sp>
        <p:nvSpPr>
          <p:cNvPr id="4" name="Object 3"/>
          <p:cNvSpPr/>
          <p:nvPr/>
        </p:nvSpPr>
        <p:spPr>
          <a:xfrm>
            <a:off x="476131" y="1447438"/>
            <a:ext cx="3618595" cy="2371132"/>
          </a:xfrm>
          <a:prstGeom prst="rect">
            <a:avLst/>
          </a:prstGeom>
          <a:noFill/>
          <a:ln w="25400">
            <a:solidFill>
              <a:srgbClr val="BAD6CD"/>
            </a:solidFill>
            <a:prstDash val="solid"/>
            <a:miter lim="800000"/>
          </a:ln>
        </p:spPr>
      </p:sp>
      <p:sp>
        <p:nvSpPr>
          <p:cNvPr id="5" name="Object 4"/>
          <p:cNvSpPr/>
          <p:nvPr/>
        </p:nvSpPr>
        <p:spPr>
          <a:xfrm>
            <a:off x="761810" y="1657977"/>
            <a:ext cx="3456711" cy="298921"/>
          </a:xfrm>
          <a:prstGeom prst="rect">
            <a:avLst/>
          </a:prstGeom>
          <a:noFill/>
        </p:spPr>
        <p:txBody>
          <a:bodyPr wrap="square" lIns="0" tIns="0" rIns="0" bIns="0" rtlCol="0" anchor="t"/>
          <a:lstStyle/>
          <a:p>
            <a:pPr algn="l">
              <a:lnSpc>
                <a:spcPts val="2355"/>
              </a:lnSpc>
              <a:buNone/>
            </a:pPr>
            <a:r>
              <a:rPr lang="en-US" sz="1721" kern="0" spc="35" dirty="0">
                <a:solidFill>
                  <a:srgbClr val="000000"/>
                </a:solidFill>
                <a:latin typeface="Lato" pitchFamily="34" charset="0"/>
                <a:ea typeface="Lato" pitchFamily="34" charset="-122"/>
                <a:cs typeface="Lato" pitchFamily="34" charset="-120"/>
              </a:rPr>
              <a:t>Uniform Data Standards</a:t>
            </a:r>
            <a:endParaRPr lang="en-US" dirty="0"/>
          </a:p>
        </p:txBody>
      </p:sp>
      <p:sp>
        <p:nvSpPr>
          <p:cNvPr id="6" name="Object 5"/>
          <p:cNvSpPr/>
          <p:nvPr/>
        </p:nvSpPr>
        <p:spPr>
          <a:xfrm>
            <a:off x="761810" y="2043643"/>
            <a:ext cx="3456711" cy="925480"/>
          </a:xfrm>
          <a:prstGeom prst="rect">
            <a:avLst/>
          </a:prstGeom>
          <a:noFill/>
        </p:spPr>
        <p:txBody>
          <a:bodyPr wrap="square" lIns="0" tIns="0" rIns="0" bIns="0" rtlCol="0" anchor="t"/>
          <a:lstStyle/>
          <a:p>
            <a:pPr algn="l">
              <a:lnSpc>
                <a:spcPts val="1823"/>
              </a:lnSpc>
              <a:spcBef>
                <a:spcPts val="670"/>
              </a:spcBef>
              <a:buNone/>
            </a:pPr>
            <a:r>
              <a:rPr lang="en-US" sz="1266" kern="0" spc="26" dirty="0">
                <a:solidFill>
                  <a:srgbClr val="3D3D3D">
                    <a:alpha val="80000"/>
                  </a:srgbClr>
                </a:solidFill>
                <a:latin typeface="Lato" pitchFamily="34" charset="0"/>
                <a:ea typeface="Lato" pitchFamily="34" charset="-122"/>
                <a:cs typeface="Lato" pitchFamily="34" charset="-120"/>
              </a:rPr>
              <a:t>Establishing consistent data formats, structures, and definitions across all real estate data sources to ensure seamless integration and analysis.</a:t>
            </a:r>
            <a:endParaRPr lang="en-US" dirty="0"/>
          </a:p>
        </p:txBody>
      </p:sp>
      <p:sp>
        <p:nvSpPr>
          <p:cNvPr id="7" name="Object 6"/>
          <p:cNvSpPr/>
          <p:nvPr/>
        </p:nvSpPr>
        <p:spPr>
          <a:xfrm>
            <a:off x="4285178" y="1447438"/>
            <a:ext cx="3618595" cy="2371132"/>
          </a:xfrm>
          <a:prstGeom prst="rect">
            <a:avLst/>
          </a:prstGeom>
          <a:noFill/>
          <a:ln w="25400">
            <a:solidFill>
              <a:srgbClr val="BAD6CD"/>
            </a:solidFill>
            <a:prstDash val="solid"/>
            <a:miter lim="800000"/>
          </a:ln>
        </p:spPr>
      </p:sp>
      <p:sp>
        <p:nvSpPr>
          <p:cNvPr id="8" name="Object 7"/>
          <p:cNvSpPr/>
          <p:nvPr/>
        </p:nvSpPr>
        <p:spPr>
          <a:xfrm>
            <a:off x="4570857" y="1657977"/>
            <a:ext cx="3456711" cy="298921"/>
          </a:xfrm>
          <a:prstGeom prst="rect">
            <a:avLst/>
          </a:prstGeom>
          <a:noFill/>
        </p:spPr>
        <p:txBody>
          <a:bodyPr wrap="square" lIns="0" tIns="0" rIns="0" bIns="0" rtlCol="0" anchor="t"/>
          <a:lstStyle/>
          <a:p>
            <a:pPr algn="l">
              <a:lnSpc>
                <a:spcPts val="2355"/>
              </a:lnSpc>
              <a:buNone/>
            </a:pPr>
            <a:r>
              <a:rPr lang="en-US" sz="1721" kern="0" spc="35" dirty="0">
                <a:solidFill>
                  <a:srgbClr val="000000"/>
                </a:solidFill>
                <a:latin typeface="Lato" pitchFamily="34" charset="0"/>
                <a:ea typeface="Lato" pitchFamily="34" charset="-122"/>
                <a:cs typeface="Lato" pitchFamily="34" charset="-120"/>
              </a:rPr>
              <a:t>GIS Integration</a:t>
            </a:r>
            <a:endParaRPr lang="en-US" dirty="0"/>
          </a:p>
        </p:txBody>
      </p:sp>
      <p:sp>
        <p:nvSpPr>
          <p:cNvPr id="9" name="Object 8"/>
          <p:cNvSpPr/>
          <p:nvPr/>
        </p:nvSpPr>
        <p:spPr>
          <a:xfrm>
            <a:off x="4570857" y="2043643"/>
            <a:ext cx="3456711" cy="1156849"/>
          </a:xfrm>
          <a:prstGeom prst="rect">
            <a:avLst/>
          </a:prstGeom>
          <a:noFill/>
        </p:spPr>
        <p:txBody>
          <a:bodyPr wrap="square" lIns="0" tIns="0" rIns="0" bIns="0" rtlCol="0" anchor="t"/>
          <a:lstStyle/>
          <a:p>
            <a:pPr algn="l">
              <a:lnSpc>
                <a:spcPts val="1823"/>
              </a:lnSpc>
              <a:spcBef>
                <a:spcPts val="670"/>
              </a:spcBef>
              <a:buNone/>
            </a:pPr>
            <a:r>
              <a:rPr lang="en-US" sz="1266" kern="0" spc="26" dirty="0">
                <a:solidFill>
                  <a:srgbClr val="3D3D3D">
                    <a:alpha val="80000"/>
                  </a:srgbClr>
                </a:solidFill>
                <a:latin typeface="Lato" pitchFamily="34" charset="0"/>
                <a:ea typeface="Lato" pitchFamily="34" charset="-122"/>
                <a:cs typeface="Lato" pitchFamily="34" charset="-120"/>
              </a:rPr>
              <a:t>Integrating Geographic Information Systems (GIS) to geospatially reference and visualize real estate data, providing a comprehensive and spatial understanding of the market.</a:t>
            </a:r>
            <a:endParaRPr lang="en-US" dirty="0"/>
          </a:p>
        </p:txBody>
      </p:sp>
      <p:sp>
        <p:nvSpPr>
          <p:cNvPr id="10" name="Object 9"/>
          <p:cNvSpPr/>
          <p:nvPr/>
        </p:nvSpPr>
        <p:spPr>
          <a:xfrm>
            <a:off x="8094226" y="1447438"/>
            <a:ext cx="3618595" cy="2371132"/>
          </a:xfrm>
          <a:prstGeom prst="rect">
            <a:avLst/>
          </a:prstGeom>
          <a:noFill/>
          <a:ln w="25400">
            <a:solidFill>
              <a:srgbClr val="BAD6CD"/>
            </a:solidFill>
            <a:prstDash val="solid"/>
            <a:miter lim="800000"/>
          </a:ln>
        </p:spPr>
      </p:sp>
      <p:sp>
        <p:nvSpPr>
          <p:cNvPr id="11" name="Object 10"/>
          <p:cNvSpPr/>
          <p:nvPr/>
        </p:nvSpPr>
        <p:spPr>
          <a:xfrm>
            <a:off x="8379905" y="1657977"/>
            <a:ext cx="3456711" cy="298921"/>
          </a:xfrm>
          <a:prstGeom prst="rect">
            <a:avLst/>
          </a:prstGeom>
          <a:noFill/>
        </p:spPr>
        <p:txBody>
          <a:bodyPr wrap="square" lIns="0" tIns="0" rIns="0" bIns="0" rtlCol="0" anchor="t"/>
          <a:lstStyle/>
          <a:p>
            <a:pPr algn="l">
              <a:lnSpc>
                <a:spcPts val="2355"/>
              </a:lnSpc>
              <a:buNone/>
            </a:pPr>
            <a:r>
              <a:rPr lang="en-US" sz="1721" kern="0" spc="35" dirty="0">
                <a:solidFill>
                  <a:srgbClr val="000000"/>
                </a:solidFill>
                <a:latin typeface="Lato" pitchFamily="34" charset="0"/>
                <a:ea typeface="Lato" pitchFamily="34" charset="-122"/>
                <a:cs typeface="Lato" pitchFamily="34" charset="-120"/>
              </a:rPr>
              <a:t>Streamlined Data Management</a:t>
            </a:r>
            <a:endParaRPr lang="en-US" dirty="0"/>
          </a:p>
        </p:txBody>
      </p:sp>
      <p:sp>
        <p:nvSpPr>
          <p:cNvPr id="12" name="Object 11"/>
          <p:cNvSpPr/>
          <p:nvPr/>
        </p:nvSpPr>
        <p:spPr>
          <a:xfrm>
            <a:off x="8379905" y="2043643"/>
            <a:ext cx="3456711" cy="925480"/>
          </a:xfrm>
          <a:prstGeom prst="rect">
            <a:avLst/>
          </a:prstGeom>
          <a:noFill/>
        </p:spPr>
        <p:txBody>
          <a:bodyPr wrap="square" lIns="0" tIns="0" rIns="0" bIns="0" rtlCol="0" anchor="t"/>
          <a:lstStyle/>
          <a:p>
            <a:pPr algn="l">
              <a:lnSpc>
                <a:spcPts val="1823"/>
              </a:lnSpc>
              <a:spcBef>
                <a:spcPts val="670"/>
              </a:spcBef>
              <a:buNone/>
            </a:pPr>
            <a:r>
              <a:rPr lang="en-US" sz="1266" kern="0" spc="26" dirty="0">
                <a:solidFill>
                  <a:srgbClr val="3D3D3D">
                    <a:alpha val="80000"/>
                  </a:srgbClr>
                </a:solidFill>
                <a:latin typeface="Lato" pitchFamily="34" charset="0"/>
                <a:ea typeface="Lato" pitchFamily="34" charset="-122"/>
                <a:cs typeface="Lato" pitchFamily="34" charset="-120"/>
              </a:rPr>
              <a:t>Implementing efficient data storage, retrieval, and maintenance processes to optimize data accessibility, accuracy, and reliability for real estate decision-making.</a:t>
            </a:r>
            <a:endParaRPr lang="en-US" dirty="0"/>
          </a:p>
        </p:txBody>
      </p:sp>
      <p:sp>
        <p:nvSpPr>
          <p:cNvPr id="13" name="Object 12"/>
          <p:cNvSpPr/>
          <p:nvPr/>
        </p:nvSpPr>
        <p:spPr>
          <a:xfrm>
            <a:off x="476131" y="4009022"/>
            <a:ext cx="5523119" cy="2371132"/>
          </a:xfrm>
          <a:prstGeom prst="rect">
            <a:avLst/>
          </a:prstGeom>
          <a:noFill/>
          <a:ln w="25400">
            <a:solidFill>
              <a:srgbClr val="BAD6CD"/>
            </a:solidFill>
            <a:prstDash val="solid"/>
            <a:miter lim="800000"/>
          </a:ln>
        </p:spPr>
      </p:sp>
      <p:sp>
        <p:nvSpPr>
          <p:cNvPr id="14" name="Object 13"/>
          <p:cNvSpPr/>
          <p:nvPr/>
        </p:nvSpPr>
        <p:spPr>
          <a:xfrm>
            <a:off x="761810" y="4219562"/>
            <a:ext cx="5551687" cy="298921"/>
          </a:xfrm>
          <a:prstGeom prst="rect">
            <a:avLst/>
          </a:prstGeom>
          <a:noFill/>
        </p:spPr>
        <p:txBody>
          <a:bodyPr wrap="square" lIns="0" tIns="0" rIns="0" bIns="0" rtlCol="0" anchor="t"/>
          <a:lstStyle/>
          <a:p>
            <a:pPr algn="l">
              <a:lnSpc>
                <a:spcPts val="2355"/>
              </a:lnSpc>
              <a:buNone/>
            </a:pPr>
            <a:r>
              <a:rPr lang="en-US" sz="1721" kern="0" spc="35" dirty="0">
                <a:solidFill>
                  <a:srgbClr val="000000"/>
                </a:solidFill>
                <a:latin typeface="Lato" pitchFamily="34" charset="0"/>
                <a:ea typeface="Lato" pitchFamily="34" charset="-122"/>
                <a:cs typeface="Lato" pitchFamily="34" charset="-120"/>
              </a:rPr>
              <a:t>Data Normalization</a:t>
            </a:r>
            <a:endParaRPr lang="en-US" dirty="0"/>
          </a:p>
        </p:txBody>
      </p:sp>
      <p:sp>
        <p:nvSpPr>
          <p:cNvPr id="15" name="Object 14"/>
          <p:cNvSpPr/>
          <p:nvPr/>
        </p:nvSpPr>
        <p:spPr>
          <a:xfrm>
            <a:off x="761810" y="4605228"/>
            <a:ext cx="5551687" cy="694110"/>
          </a:xfrm>
          <a:prstGeom prst="rect">
            <a:avLst/>
          </a:prstGeom>
          <a:noFill/>
        </p:spPr>
        <p:txBody>
          <a:bodyPr wrap="square" lIns="0" tIns="0" rIns="0" bIns="0" rtlCol="0" anchor="t"/>
          <a:lstStyle/>
          <a:p>
            <a:pPr algn="l">
              <a:lnSpc>
                <a:spcPts val="1823"/>
              </a:lnSpc>
              <a:spcBef>
                <a:spcPts val="670"/>
              </a:spcBef>
              <a:buNone/>
            </a:pPr>
            <a:r>
              <a:rPr lang="en-US" sz="1266" kern="0" spc="26" dirty="0">
                <a:solidFill>
                  <a:srgbClr val="3D3D3D">
                    <a:alpha val="80000"/>
                  </a:srgbClr>
                </a:solidFill>
                <a:latin typeface="Lato" pitchFamily="34" charset="0"/>
                <a:ea typeface="Lato" pitchFamily="34" charset="-122"/>
                <a:cs typeface="Lato" pitchFamily="34" charset="-120"/>
              </a:rPr>
              <a:t>Transforming and standardizing data from various sources to a common format, ensuring consistency and comparability across different real estate portfolios and markets.</a:t>
            </a:r>
            <a:endParaRPr lang="en-US" dirty="0"/>
          </a:p>
        </p:txBody>
      </p:sp>
      <p:sp>
        <p:nvSpPr>
          <p:cNvPr id="16" name="Object 15"/>
          <p:cNvSpPr/>
          <p:nvPr/>
        </p:nvSpPr>
        <p:spPr>
          <a:xfrm>
            <a:off x="6189702" y="4009022"/>
            <a:ext cx="5523119" cy="2371132"/>
          </a:xfrm>
          <a:prstGeom prst="rect">
            <a:avLst/>
          </a:prstGeom>
          <a:noFill/>
          <a:ln w="25400">
            <a:solidFill>
              <a:srgbClr val="BAD6CD"/>
            </a:solidFill>
            <a:prstDash val="solid"/>
            <a:miter lim="800000"/>
          </a:ln>
        </p:spPr>
      </p:sp>
      <p:sp>
        <p:nvSpPr>
          <p:cNvPr id="17" name="Object 16"/>
          <p:cNvSpPr/>
          <p:nvPr/>
        </p:nvSpPr>
        <p:spPr>
          <a:xfrm>
            <a:off x="6475381" y="4219562"/>
            <a:ext cx="5551687" cy="298921"/>
          </a:xfrm>
          <a:prstGeom prst="rect">
            <a:avLst/>
          </a:prstGeom>
          <a:noFill/>
        </p:spPr>
        <p:txBody>
          <a:bodyPr wrap="square" lIns="0" tIns="0" rIns="0" bIns="0" rtlCol="0" anchor="t"/>
          <a:lstStyle/>
          <a:p>
            <a:pPr algn="l">
              <a:lnSpc>
                <a:spcPts val="2355"/>
              </a:lnSpc>
              <a:buNone/>
            </a:pPr>
            <a:r>
              <a:rPr lang="en-US" sz="1721" kern="0" spc="35" dirty="0">
                <a:solidFill>
                  <a:srgbClr val="000000"/>
                </a:solidFill>
                <a:latin typeface="Lato" pitchFamily="34" charset="0"/>
                <a:ea typeface="Lato" pitchFamily="34" charset="-122"/>
                <a:cs typeface="Lato" pitchFamily="34" charset="-120"/>
              </a:rPr>
              <a:t>Data Governance</a:t>
            </a:r>
            <a:endParaRPr lang="en-US" dirty="0"/>
          </a:p>
        </p:txBody>
      </p:sp>
      <p:sp>
        <p:nvSpPr>
          <p:cNvPr id="18" name="Object 17"/>
          <p:cNvSpPr/>
          <p:nvPr/>
        </p:nvSpPr>
        <p:spPr>
          <a:xfrm>
            <a:off x="6475381" y="4605228"/>
            <a:ext cx="5551687" cy="694110"/>
          </a:xfrm>
          <a:prstGeom prst="rect">
            <a:avLst/>
          </a:prstGeom>
          <a:noFill/>
        </p:spPr>
        <p:txBody>
          <a:bodyPr wrap="square" lIns="0" tIns="0" rIns="0" bIns="0" rtlCol="0" anchor="t"/>
          <a:lstStyle/>
          <a:p>
            <a:pPr algn="l">
              <a:lnSpc>
                <a:spcPts val="1823"/>
              </a:lnSpc>
              <a:spcBef>
                <a:spcPts val="670"/>
              </a:spcBef>
              <a:buNone/>
            </a:pPr>
            <a:r>
              <a:rPr lang="en-US" sz="1266" kern="0" spc="26" dirty="0">
                <a:solidFill>
                  <a:srgbClr val="3D3D3D">
                    <a:alpha val="80000"/>
                  </a:srgbClr>
                </a:solidFill>
                <a:latin typeface="Lato" pitchFamily="34" charset="0"/>
                <a:ea typeface="Lato" pitchFamily="34" charset="-122"/>
                <a:cs typeface="Lato" pitchFamily="34" charset="-120"/>
              </a:rPr>
              <a:t>Establishing clear policies, procedures, and roles for data ownership, access, and quality control to maintain the integrity of the real estate data ecosystem.</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EFD"/>
        </a:solidFill>
        <a:effectLst/>
      </p:bgPr>
    </p:bg>
    <p:spTree>
      <p:nvGrpSpPr>
        <p:cNvPr id="1" name=""/>
        <p:cNvGrpSpPr/>
        <p:nvPr/>
      </p:nvGrpSpPr>
      <p:grpSpPr>
        <a:xfrm>
          <a:off x="0" y="0"/>
          <a:ext cx="0" cy="0"/>
          <a:chOff x="0" y="0"/>
          <a:chExt cx="0" cy="0"/>
        </a:xfrm>
      </p:grpSpPr>
      <p:sp>
        <p:nvSpPr>
          <p:cNvPr id="2" name="Object 1"/>
          <p:cNvSpPr/>
          <p:nvPr/>
        </p:nvSpPr>
        <p:spPr>
          <a:xfrm>
            <a:off x="476131" y="476131"/>
            <a:ext cx="4167098" cy="5913546"/>
          </a:xfrm>
          <a:prstGeom prst="rect">
            <a:avLst/>
          </a:prstGeom>
          <a:solidFill>
            <a:srgbClr val="BAD6CD"/>
          </a:solidFill>
        </p:spPr>
      </p:sp>
      <p:pic>
        <p:nvPicPr>
          <p:cNvPr id="3" name="Object 2" descr="preencoded.png"/>
          <p:cNvPicPr>
            <a:picLocks noChangeAspect="1"/>
          </p:cNvPicPr>
          <p:nvPr/>
        </p:nvPicPr>
        <p:blipFill>
          <a:blip r:embed="rId3"/>
          <a:srcRect l="15643" r="15643"/>
          <a:stretch/>
        </p:blipFill>
        <p:spPr>
          <a:xfrm>
            <a:off x="476131" y="476131"/>
            <a:ext cx="4167098" cy="5913546"/>
          </a:xfrm>
          <a:prstGeom prst="rect">
            <a:avLst/>
          </a:prstGeom>
        </p:spPr>
      </p:pic>
      <p:sp>
        <p:nvSpPr>
          <p:cNvPr id="4" name="Object 3"/>
          <p:cNvSpPr/>
          <p:nvPr/>
        </p:nvSpPr>
        <p:spPr>
          <a:xfrm>
            <a:off x="4891769" y="2446569"/>
            <a:ext cx="7039120" cy="328977"/>
          </a:xfrm>
          <a:prstGeom prst="rect">
            <a:avLst/>
          </a:prstGeom>
          <a:noFill/>
        </p:spPr>
        <p:txBody>
          <a:bodyPr wrap="square" lIns="0" tIns="0" rIns="0" bIns="0" rtlCol="0" anchor="t"/>
          <a:lstStyle/>
          <a:p>
            <a:pPr algn="ctr">
              <a:lnSpc>
                <a:spcPts val="2592"/>
              </a:lnSpc>
              <a:buNone/>
            </a:pPr>
            <a:r>
              <a:rPr lang="en-US" sz="2250" b="1" kern="0" spc="22" dirty="0">
                <a:solidFill>
                  <a:srgbClr val="000000"/>
                </a:solidFill>
                <a:latin typeface="Lato" pitchFamily="34" charset="0"/>
                <a:ea typeface="Lato" pitchFamily="34" charset="-122"/>
                <a:cs typeface="Lato" pitchFamily="34" charset="-120"/>
              </a:rPr>
              <a:t>TRAINING AND CAPACITY BUILDING</a:t>
            </a:r>
            <a:endParaRPr lang="en-US" dirty="0"/>
          </a:p>
        </p:txBody>
      </p:sp>
      <p:sp>
        <p:nvSpPr>
          <p:cNvPr id="5" name="Object 4"/>
          <p:cNvSpPr/>
          <p:nvPr/>
        </p:nvSpPr>
        <p:spPr>
          <a:xfrm>
            <a:off x="4891769" y="2927015"/>
            <a:ext cx="7039120" cy="1480470"/>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3D3D3D">
                    <a:alpha val="80000"/>
                  </a:srgbClr>
                </a:solidFill>
                <a:latin typeface="Lato" pitchFamily="34" charset="0"/>
                <a:ea typeface="Lato" pitchFamily="34" charset="-122"/>
                <a:cs typeface="Lato" pitchFamily="34" charset="-120"/>
              </a:rPr>
              <a:t>Effective data utilization in the real estate industry requires a well-trained workforce and informed public. Skilled personnel training programs and public awareness campaigns can significantly improve data literacy, enabling industry professionals and consumers to make informed decisions based on accurate and reliable data.</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19"/>
            <a:ext cx="6037340" cy="1066533"/>
          </a:xfrm>
          <a:prstGeom prst="rect">
            <a:avLst/>
          </a:prstGeom>
        </p:spPr>
      </p:pic>
      <p:sp>
        <p:nvSpPr>
          <p:cNvPr id="3" name="Object 2"/>
          <p:cNvSpPr/>
          <p:nvPr/>
        </p:nvSpPr>
        <p:spPr>
          <a:xfrm>
            <a:off x="476131" y="313502"/>
            <a:ext cx="12188952" cy="328977"/>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STEPS TO ENSURE DATA ACCURACY</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613" y="1885478"/>
            <a:ext cx="2418745" cy="1218895"/>
          </a:xfrm>
          <a:prstGeom prst="rect">
            <a:avLst/>
          </a:prstGeom>
        </p:spPr>
      </p:pic>
      <p:sp>
        <p:nvSpPr>
          <p:cNvPr id="5" name="Object 4"/>
          <p:cNvSpPr/>
          <p:nvPr/>
        </p:nvSpPr>
        <p:spPr>
          <a:xfrm>
            <a:off x="579927" y="2085007"/>
            <a:ext cx="1906428" cy="801685"/>
          </a:xfrm>
          <a:prstGeom prst="rect">
            <a:avLst/>
          </a:prstGeom>
          <a:noFill/>
        </p:spPr>
        <p:txBody>
          <a:bodyPr wrap="square" lIns="0" tIns="0" rIns="0" bIns="0" rtlCol="0" anchor="t"/>
          <a:lstStyle/>
          <a:p>
            <a:pPr algn="ctr">
              <a:lnSpc>
                <a:spcPts val="2105"/>
              </a:lnSpc>
              <a:buNone/>
            </a:pPr>
            <a:r>
              <a:rPr lang="en-US" sz="1539" kern="0" spc="31" dirty="0">
                <a:solidFill>
                  <a:srgbClr val="000000"/>
                </a:solidFill>
                <a:latin typeface="Lato" pitchFamily="34" charset="0"/>
                <a:ea typeface="Lato" pitchFamily="34" charset="-122"/>
                <a:cs typeface="Lato" pitchFamily="34" charset="-120"/>
              </a:rPr>
              <a:t>Establish Data Verification Protocols</a:t>
            </a:r>
            <a:endParaRPr lang="en-US" dirty="0"/>
          </a:p>
        </p:txBody>
      </p:sp>
      <p:sp>
        <p:nvSpPr>
          <p:cNvPr id="6" name="Object 5"/>
          <p:cNvSpPr/>
          <p:nvPr/>
        </p:nvSpPr>
        <p:spPr>
          <a:xfrm>
            <a:off x="761810" y="3210759"/>
            <a:ext cx="1906428" cy="2960344"/>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Implement detailed procedures to systematically verify the accuracy and reliability of data sources, such as conducting cross-checks, validating against authoritative references, and implementing data quality audits.</a:t>
            </a:r>
            <a:endParaRPr lang="en-US"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5866" y="1885478"/>
            <a:ext cx="2418745" cy="1218895"/>
          </a:xfrm>
          <a:prstGeom prst="rect">
            <a:avLst/>
          </a:prstGeom>
        </p:spPr>
      </p:pic>
      <p:sp>
        <p:nvSpPr>
          <p:cNvPr id="8" name="Object 7"/>
          <p:cNvSpPr/>
          <p:nvPr/>
        </p:nvSpPr>
        <p:spPr>
          <a:xfrm>
            <a:off x="3089138" y="2085007"/>
            <a:ext cx="1592182" cy="801685"/>
          </a:xfrm>
          <a:prstGeom prst="rect">
            <a:avLst/>
          </a:prstGeom>
          <a:noFill/>
        </p:spPr>
        <p:txBody>
          <a:bodyPr wrap="square" lIns="0" tIns="0" rIns="0" bIns="0" rtlCol="0" anchor="t"/>
          <a:lstStyle/>
          <a:p>
            <a:pPr algn="ctr">
              <a:lnSpc>
                <a:spcPts val="2105"/>
              </a:lnSpc>
              <a:buNone/>
            </a:pPr>
            <a:r>
              <a:rPr lang="en-US" sz="1539" kern="0" spc="31" dirty="0">
                <a:solidFill>
                  <a:srgbClr val="000000"/>
                </a:solidFill>
                <a:latin typeface="Lato" pitchFamily="34" charset="0"/>
                <a:ea typeface="Lato" pitchFamily="34" charset="-122"/>
                <a:cs typeface="Lato" pitchFamily="34" charset="-120"/>
              </a:rPr>
              <a:t>Implement Data Reconciliation Processes</a:t>
            </a:r>
            <a:endParaRPr lang="en-US" dirty="0"/>
          </a:p>
        </p:txBody>
      </p:sp>
      <p:sp>
        <p:nvSpPr>
          <p:cNvPr id="9" name="Object 8"/>
          <p:cNvSpPr/>
          <p:nvPr/>
        </p:nvSpPr>
        <p:spPr>
          <a:xfrm>
            <a:off x="2971057" y="3210759"/>
            <a:ext cx="1906428" cy="2466953"/>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Develop robust processes to cross-reference data from multiple sources, identify and resolve any discrepancies, and ensure a single, consistent, and accurate data repository.</a:t>
            </a:r>
            <a:endParaRPr lang="en-US" dirty="0"/>
          </a:p>
        </p:txBody>
      </p:sp>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5097" y="1885478"/>
            <a:ext cx="2428268" cy="1218895"/>
          </a:xfrm>
          <a:prstGeom prst="rect">
            <a:avLst/>
          </a:prstGeom>
        </p:spPr>
      </p:pic>
      <p:sp>
        <p:nvSpPr>
          <p:cNvPr id="11" name="Object 10"/>
          <p:cNvSpPr/>
          <p:nvPr/>
        </p:nvSpPr>
        <p:spPr>
          <a:xfrm>
            <a:off x="5298385" y="2085007"/>
            <a:ext cx="1592182" cy="801685"/>
          </a:xfrm>
          <a:prstGeom prst="rect">
            <a:avLst/>
          </a:prstGeom>
          <a:noFill/>
        </p:spPr>
        <p:txBody>
          <a:bodyPr wrap="square" lIns="0" tIns="0" rIns="0" bIns="0" rtlCol="0" anchor="t"/>
          <a:lstStyle/>
          <a:p>
            <a:pPr algn="ctr">
              <a:lnSpc>
                <a:spcPts val="2105"/>
              </a:lnSpc>
              <a:buNone/>
            </a:pPr>
            <a:r>
              <a:rPr lang="en-US" sz="1539" kern="0" spc="31" dirty="0">
                <a:solidFill>
                  <a:srgbClr val="000000"/>
                </a:solidFill>
                <a:latin typeface="Lato" pitchFamily="34" charset="0"/>
                <a:ea typeface="Lato" pitchFamily="34" charset="-122"/>
                <a:cs typeface="Lato" pitchFamily="34" charset="-120"/>
              </a:rPr>
              <a:t>Automate Data Validation Checks</a:t>
            </a:r>
            <a:endParaRPr lang="en-US" dirty="0"/>
          </a:p>
        </p:txBody>
      </p:sp>
      <p:sp>
        <p:nvSpPr>
          <p:cNvPr id="12" name="Object 11"/>
          <p:cNvSpPr/>
          <p:nvPr/>
        </p:nvSpPr>
        <p:spPr>
          <a:xfrm>
            <a:off x="5180305" y="3210759"/>
            <a:ext cx="1906428" cy="2713649"/>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Leverage technology to automatically validate data inputs, flag anomalies, and trigger alerts for potential errors or inconsistencies, enabling real-time data quality monitoring and maintenance.</a:t>
            </a:r>
            <a:endParaRPr lang="en-US" dirty="0"/>
          </a:p>
        </p:txBody>
      </p:sp>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94350" y="1885478"/>
            <a:ext cx="2428268" cy="1218895"/>
          </a:xfrm>
          <a:prstGeom prst="rect">
            <a:avLst/>
          </a:prstGeom>
        </p:spPr>
      </p:pic>
      <p:sp>
        <p:nvSpPr>
          <p:cNvPr id="14" name="Object 13"/>
          <p:cNvSpPr/>
          <p:nvPr/>
        </p:nvSpPr>
        <p:spPr>
          <a:xfrm>
            <a:off x="7507633" y="2085007"/>
            <a:ext cx="1592182" cy="801685"/>
          </a:xfrm>
          <a:prstGeom prst="rect">
            <a:avLst/>
          </a:prstGeom>
          <a:noFill/>
        </p:spPr>
        <p:txBody>
          <a:bodyPr wrap="square" lIns="0" tIns="0" rIns="0" bIns="0" rtlCol="0" anchor="t"/>
          <a:lstStyle/>
          <a:p>
            <a:pPr algn="ctr">
              <a:lnSpc>
                <a:spcPts val="2105"/>
              </a:lnSpc>
              <a:buNone/>
            </a:pPr>
            <a:r>
              <a:rPr lang="en-US" sz="1539" kern="0" spc="31" dirty="0">
                <a:solidFill>
                  <a:srgbClr val="000000"/>
                </a:solidFill>
                <a:latin typeface="Lato" pitchFamily="34" charset="0"/>
                <a:ea typeface="Lato" pitchFamily="34" charset="-122"/>
                <a:cs typeface="Lato" pitchFamily="34" charset="-120"/>
              </a:rPr>
              <a:t>Establish Data Governance Policies</a:t>
            </a:r>
            <a:endParaRPr lang="en-US" dirty="0"/>
          </a:p>
        </p:txBody>
      </p:sp>
      <p:sp>
        <p:nvSpPr>
          <p:cNvPr id="15" name="Object 14"/>
          <p:cNvSpPr/>
          <p:nvPr/>
        </p:nvSpPr>
        <p:spPr>
          <a:xfrm>
            <a:off x="7389552" y="3210759"/>
            <a:ext cx="1906428" cy="2713649"/>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Create and enforce comprehensive data governance policies that define clear roles, responsibilities, and accountability for data quality, including data ownership, access controls, and change management procedures.</a:t>
            </a:r>
            <a:endParaRPr lang="en-US" dirty="0"/>
          </a:p>
        </p:txBody>
      </p:sp>
      <p:pic>
        <p:nvPicPr>
          <p:cNvPr id="16" name="Object 1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03603" y="1885478"/>
            <a:ext cx="2418745" cy="1218895"/>
          </a:xfrm>
          <a:prstGeom prst="rect">
            <a:avLst/>
          </a:prstGeom>
        </p:spPr>
      </p:pic>
      <p:sp>
        <p:nvSpPr>
          <p:cNvPr id="17" name="Object 16"/>
          <p:cNvSpPr/>
          <p:nvPr/>
        </p:nvSpPr>
        <p:spPr>
          <a:xfrm>
            <a:off x="9716880" y="2085007"/>
            <a:ext cx="1592182" cy="801685"/>
          </a:xfrm>
          <a:prstGeom prst="rect">
            <a:avLst/>
          </a:prstGeom>
          <a:noFill/>
        </p:spPr>
        <p:txBody>
          <a:bodyPr wrap="square" lIns="0" tIns="0" rIns="0" bIns="0" rtlCol="0" anchor="t"/>
          <a:lstStyle/>
          <a:p>
            <a:pPr algn="ctr">
              <a:lnSpc>
                <a:spcPts val="2105"/>
              </a:lnSpc>
              <a:buNone/>
            </a:pPr>
            <a:r>
              <a:rPr lang="en-US" sz="1539" kern="0" spc="31" dirty="0">
                <a:solidFill>
                  <a:srgbClr val="000000"/>
                </a:solidFill>
                <a:latin typeface="Lato" pitchFamily="34" charset="0"/>
                <a:ea typeface="Lato" pitchFamily="34" charset="-122"/>
                <a:cs typeface="Lato" pitchFamily="34" charset="-120"/>
              </a:rPr>
              <a:t>Provide Ongoing Data Quality Training</a:t>
            </a:r>
            <a:endParaRPr lang="en-US" dirty="0"/>
          </a:p>
        </p:txBody>
      </p:sp>
      <p:sp>
        <p:nvSpPr>
          <p:cNvPr id="18" name="Object 17"/>
          <p:cNvSpPr/>
          <p:nvPr/>
        </p:nvSpPr>
        <p:spPr>
          <a:xfrm>
            <a:off x="9598800" y="3210759"/>
            <a:ext cx="1906428" cy="2960344"/>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Implement regular training and educational programs for all data users, empowering them to understand the importance of data accuracy and equipping them with the skills to maintain high-quality data standards.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EFD"/>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9119"/>
            <a:ext cx="9598800" cy="1066533"/>
          </a:xfrm>
          <a:prstGeom prst="rect">
            <a:avLst/>
          </a:prstGeom>
        </p:spPr>
      </p:pic>
      <p:sp>
        <p:nvSpPr>
          <p:cNvPr id="3" name="Object 2"/>
          <p:cNvSpPr/>
          <p:nvPr/>
        </p:nvSpPr>
        <p:spPr>
          <a:xfrm>
            <a:off x="476131" y="313502"/>
            <a:ext cx="12188952" cy="328977"/>
          </a:xfrm>
          <a:prstGeom prst="rect">
            <a:avLst/>
          </a:prstGeom>
          <a:noFill/>
        </p:spPr>
        <p:txBody>
          <a:bodyPr wrap="square" lIns="0" tIns="0" rIns="0" bIns="0" rtlCol="0" anchor="t"/>
          <a:lstStyle/>
          <a:p>
            <a:pPr algn="l">
              <a:lnSpc>
                <a:spcPts val="2592"/>
              </a:lnSpc>
              <a:buNone/>
            </a:pPr>
            <a:r>
              <a:rPr lang="en-US" sz="2250" b="1" kern="0" spc="22" dirty="0">
                <a:solidFill>
                  <a:srgbClr val="000000"/>
                </a:solidFill>
                <a:latin typeface="Lato" pitchFamily="34" charset="0"/>
                <a:ea typeface="Lato" pitchFamily="34" charset="-122"/>
                <a:cs typeface="Lato" pitchFamily="34" charset="-120"/>
              </a:rPr>
              <a:t>CURRENT GOALS FOR DATA INTEGRATION AND DECISIONING</a:t>
            </a:r>
            <a:endParaRPr lang="en-US" dirty="0"/>
          </a:p>
        </p:txBody>
      </p:sp>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613" y="1514097"/>
            <a:ext cx="2418745" cy="1209373"/>
          </a:xfrm>
          <a:prstGeom prst="rect">
            <a:avLst/>
          </a:prstGeom>
        </p:spPr>
      </p:pic>
      <p:sp>
        <p:nvSpPr>
          <p:cNvPr id="5" name="Object 4"/>
          <p:cNvSpPr/>
          <p:nvPr/>
        </p:nvSpPr>
        <p:spPr>
          <a:xfrm>
            <a:off x="579927" y="1776564"/>
            <a:ext cx="1906428" cy="675362"/>
          </a:xfrm>
          <a:prstGeom prst="rect">
            <a:avLst/>
          </a:prstGeom>
          <a:noFill/>
        </p:spPr>
        <p:txBody>
          <a:bodyPr wrap="square" lIns="0" tIns="0" rIns="0" bIns="0" rtlCol="0" anchor="t"/>
          <a:lstStyle/>
          <a:p>
            <a:pPr algn="ctr">
              <a:lnSpc>
                <a:spcPts val="1773"/>
              </a:lnSpc>
              <a:buNone/>
            </a:pPr>
            <a:r>
              <a:rPr lang="en-US" sz="1296" kern="0" spc="26" dirty="0">
                <a:solidFill>
                  <a:srgbClr val="000000"/>
                </a:solidFill>
                <a:latin typeface="Lato" pitchFamily="34" charset="0"/>
                <a:ea typeface="Lato" pitchFamily="34" charset="-122"/>
                <a:cs typeface="Lato" pitchFamily="34" charset="-120"/>
              </a:rPr>
              <a:t>Understanding Internal Governmental Workflows</a:t>
            </a:r>
            <a:endParaRPr lang="en-US" dirty="0"/>
          </a:p>
        </p:txBody>
      </p:sp>
      <p:sp>
        <p:nvSpPr>
          <p:cNvPr id="6" name="Object 5"/>
          <p:cNvSpPr/>
          <p:nvPr/>
        </p:nvSpPr>
        <p:spPr>
          <a:xfrm>
            <a:off x="761810" y="2839377"/>
            <a:ext cx="1906428" cy="3700430"/>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Explore the intricate processes and procedures that govern the collection, management, and dissemination of real estate data within governmental organizations. Gain insights into the challenges and complexities involved in ensuring accurate and timely information.</a:t>
            </a:r>
            <a:endParaRPr lang="en-US"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5866" y="1514097"/>
            <a:ext cx="2418745" cy="1209373"/>
          </a:xfrm>
          <a:prstGeom prst="rect">
            <a:avLst/>
          </a:prstGeom>
        </p:spPr>
      </p:pic>
      <p:sp>
        <p:nvSpPr>
          <p:cNvPr id="8" name="Object 7"/>
          <p:cNvSpPr/>
          <p:nvPr/>
        </p:nvSpPr>
        <p:spPr>
          <a:xfrm>
            <a:off x="3089138" y="1886074"/>
            <a:ext cx="1592182" cy="450241"/>
          </a:xfrm>
          <a:prstGeom prst="rect">
            <a:avLst/>
          </a:prstGeom>
          <a:noFill/>
        </p:spPr>
        <p:txBody>
          <a:bodyPr wrap="square" lIns="0" tIns="0" rIns="0" bIns="0" rtlCol="0" anchor="t"/>
          <a:lstStyle/>
          <a:p>
            <a:pPr algn="ctr">
              <a:lnSpc>
                <a:spcPts val="1773"/>
              </a:lnSpc>
              <a:buNone/>
            </a:pPr>
            <a:r>
              <a:rPr lang="en-US" sz="1296" kern="0" spc="26" dirty="0">
                <a:solidFill>
                  <a:srgbClr val="000000"/>
                </a:solidFill>
                <a:latin typeface="Lato" pitchFamily="34" charset="0"/>
                <a:ea typeface="Lato" pitchFamily="34" charset="-122"/>
                <a:cs typeface="Lato" pitchFamily="34" charset="-120"/>
              </a:rPr>
              <a:t>Identifying Data Sources</a:t>
            </a:r>
            <a:endParaRPr lang="en-US" dirty="0"/>
          </a:p>
        </p:txBody>
      </p:sp>
      <p:sp>
        <p:nvSpPr>
          <p:cNvPr id="9" name="Object 8"/>
          <p:cNvSpPr/>
          <p:nvPr/>
        </p:nvSpPr>
        <p:spPr>
          <a:xfrm>
            <a:off x="2971057" y="2839377"/>
            <a:ext cx="1906428" cy="3453735"/>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Recognize the various governmental agencies and departments responsible for collecting, maintaining, and providing real estate data. Understand the different data formats, reporting standards, and access protocols that may be involved.</a:t>
            </a:r>
            <a:endParaRPr lang="en-US" dirty="0"/>
          </a:p>
        </p:txBody>
      </p:sp>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5097" y="1514097"/>
            <a:ext cx="2428268" cy="1209373"/>
          </a:xfrm>
          <a:prstGeom prst="rect">
            <a:avLst/>
          </a:prstGeom>
        </p:spPr>
      </p:pic>
      <p:sp>
        <p:nvSpPr>
          <p:cNvPr id="11" name="Object 10"/>
          <p:cNvSpPr/>
          <p:nvPr/>
        </p:nvSpPr>
        <p:spPr>
          <a:xfrm>
            <a:off x="5298385" y="1886074"/>
            <a:ext cx="1592182" cy="450241"/>
          </a:xfrm>
          <a:prstGeom prst="rect">
            <a:avLst/>
          </a:prstGeom>
          <a:noFill/>
        </p:spPr>
        <p:txBody>
          <a:bodyPr wrap="square" lIns="0" tIns="0" rIns="0" bIns="0" rtlCol="0" anchor="t"/>
          <a:lstStyle/>
          <a:p>
            <a:pPr algn="ctr">
              <a:lnSpc>
                <a:spcPts val="1773"/>
              </a:lnSpc>
              <a:buNone/>
            </a:pPr>
            <a:r>
              <a:rPr lang="en-US" sz="1296" kern="0" spc="26" dirty="0">
                <a:solidFill>
                  <a:srgbClr val="000000"/>
                </a:solidFill>
                <a:latin typeface="Lato" pitchFamily="34" charset="0"/>
                <a:ea typeface="Lato" pitchFamily="34" charset="-122"/>
                <a:cs typeface="Lato" pitchFamily="34" charset="-120"/>
              </a:rPr>
              <a:t>Navigating Data Accessibility</a:t>
            </a:r>
            <a:endParaRPr lang="en-US" dirty="0"/>
          </a:p>
        </p:txBody>
      </p:sp>
      <p:sp>
        <p:nvSpPr>
          <p:cNvPr id="12" name="Object 11"/>
          <p:cNvSpPr/>
          <p:nvPr/>
        </p:nvSpPr>
        <p:spPr>
          <a:xfrm>
            <a:off x="5180305" y="2839377"/>
            <a:ext cx="1906428" cy="3207039"/>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Examine the policies, regulations, and limitations that can impact the availability and accessibility of real estate data from governmental sources. Discover strategies to effectively navigate these challenges and obtain the necessary information.</a:t>
            </a:r>
            <a:endParaRPr lang="en-US" dirty="0"/>
          </a:p>
        </p:txBody>
      </p:sp>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94350" y="1514097"/>
            <a:ext cx="2428268" cy="1209373"/>
          </a:xfrm>
          <a:prstGeom prst="rect">
            <a:avLst/>
          </a:prstGeom>
        </p:spPr>
      </p:pic>
      <p:sp>
        <p:nvSpPr>
          <p:cNvPr id="14" name="Object 13"/>
          <p:cNvSpPr/>
          <p:nvPr/>
        </p:nvSpPr>
        <p:spPr>
          <a:xfrm>
            <a:off x="7507633" y="1886074"/>
            <a:ext cx="1592182" cy="450241"/>
          </a:xfrm>
          <a:prstGeom prst="rect">
            <a:avLst/>
          </a:prstGeom>
          <a:noFill/>
        </p:spPr>
        <p:txBody>
          <a:bodyPr wrap="square" lIns="0" tIns="0" rIns="0" bIns="0" rtlCol="0" anchor="t"/>
          <a:lstStyle/>
          <a:p>
            <a:pPr algn="ctr">
              <a:lnSpc>
                <a:spcPts val="1773"/>
              </a:lnSpc>
              <a:buNone/>
            </a:pPr>
            <a:r>
              <a:rPr lang="en-US" sz="1296" kern="0" spc="26" dirty="0">
                <a:solidFill>
                  <a:srgbClr val="000000"/>
                </a:solidFill>
                <a:latin typeface="Lato" pitchFamily="34" charset="0"/>
                <a:ea typeface="Lato" pitchFamily="34" charset="-122"/>
                <a:cs typeface="Lato" pitchFamily="34" charset="-120"/>
              </a:rPr>
              <a:t>Ensuring Data Integrity</a:t>
            </a:r>
            <a:endParaRPr lang="en-US" dirty="0"/>
          </a:p>
        </p:txBody>
      </p:sp>
      <p:sp>
        <p:nvSpPr>
          <p:cNvPr id="15" name="Object 14"/>
          <p:cNvSpPr/>
          <p:nvPr/>
        </p:nvSpPr>
        <p:spPr>
          <a:xfrm>
            <a:off x="7389552" y="2839377"/>
            <a:ext cx="1906428" cy="3207039"/>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Investigate the measures taken by governmental entities to verify the accuracy, completeness, and timeliness of the real estate data they provide. Assess the importance of data quality assurance processes in maintaining reliable information.</a:t>
            </a:r>
            <a:endParaRPr lang="en-US" dirty="0"/>
          </a:p>
        </p:txBody>
      </p:sp>
      <p:pic>
        <p:nvPicPr>
          <p:cNvPr id="16" name="Object 1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03603" y="1514097"/>
            <a:ext cx="2418745" cy="1209373"/>
          </a:xfrm>
          <a:prstGeom prst="rect">
            <a:avLst/>
          </a:prstGeom>
        </p:spPr>
      </p:pic>
      <p:sp>
        <p:nvSpPr>
          <p:cNvPr id="17" name="Object 16"/>
          <p:cNvSpPr/>
          <p:nvPr/>
        </p:nvSpPr>
        <p:spPr>
          <a:xfrm>
            <a:off x="9716880" y="1776564"/>
            <a:ext cx="1592182" cy="675362"/>
          </a:xfrm>
          <a:prstGeom prst="rect">
            <a:avLst/>
          </a:prstGeom>
          <a:noFill/>
        </p:spPr>
        <p:txBody>
          <a:bodyPr wrap="square" lIns="0" tIns="0" rIns="0" bIns="0" rtlCol="0" anchor="t"/>
          <a:lstStyle/>
          <a:p>
            <a:pPr algn="ctr">
              <a:lnSpc>
                <a:spcPts val="1773"/>
              </a:lnSpc>
              <a:buNone/>
            </a:pPr>
            <a:r>
              <a:rPr lang="en-US" sz="1296" kern="0" spc="26" dirty="0">
                <a:solidFill>
                  <a:srgbClr val="000000"/>
                </a:solidFill>
                <a:latin typeface="Lato" pitchFamily="34" charset="0"/>
                <a:ea typeface="Lato" pitchFamily="34" charset="-122"/>
                <a:cs typeface="Lato" pitchFamily="34" charset="-120"/>
              </a:rPr>
              <a:t>Leveraging Governmental Data</a:t>
            </a:r>
            <a:endParaRPr lang="en-US" dirty="0"/>
          </a:p>
        </p:txBody>
      </p:sp>
      <p:sp>
        <p:nvSpPr>
          <p:cNvPr id="18" name="Object 17"/>
          <p:cNvSpPr/>
          <p:nvPr/>
        </p:nvSpPr>
        <p:spPr>
          <a:xfrm>
            <a:off x="9598800" y="2839377"/>
            <a:ext cx="1906428" cy="3700430"/>
          </a:xfrm>
          <a:prstGeom prst="rect">
            <a:avLst/>
          </a:prstGeom>
          <a:noFill/>
        </p:spPr>
        <p:txBody>
          <a:bodyPr wrap="square" lIns="0" tIns="0" rIns="0" bIns="0" rtlCol="0" anchor="t"/>
          <a:lstStyle/>
          <a:p>
            <a:pPr algn="l">
              <a:lnSpc>
                <a:spcPts val="1944"/>
              </a:lnSpc>
              <a:buNone/>
            </a:pPr>
            <a:r>
              <a:rPr lang="en-US" sz="1350" kern="0" spc="27" dirty="0">
                <a:solidFill>
                  <a:srgbClr val="3D3D3D">
                    <a:alpha val="80000"/>
                  </a:srgbClr>
                </a:solidFill>
                <a:latin typeface="Lato" pitchFamily="34" charset="0"/>
                <a:ea typeface="Lato" pitchFamily="34" charset="-122"/>
                <a:cs typeface="Lato" pitchFamily="34" charset="-120"/>
              </a:rPr>
              <a:t>Explore the ways in which real estate professionals can effectively utilize the data provided by governmental sources to inform their decision-making, market analysis, and investment strategies. Discuss the benefits and potential limitations of relying on governmental data.</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476131" y="476131"/>
            <a:ext cx="5403134" cy="5913546"/>
          </a:xfrm>
          <a:prstGeom prst="rect">
            <a:avLst/>
          </a:prstGeom>
          <a:solidFill>
            <a:srgbClr val="F9F9F8"/>
          </a:solidFill>
        </p:spPr>
      </p:sp>
      <p:pic>
        <p:nvPicPr>
          <p:cNvPr id="3" name="Object 2" descr="preencoded.png"/>
          <p:cNvPicPr>
            <a:picLocks noChangeAspect="1"/>
          </p:cNvPicPr>
          <p:nvPr/>
        </p:nvPicPr>
        <p:blipFill>
          <a:blip r:embed="rId3"/>
          <a:srcRect l="-5556" t="-146372" r="-5556" b="-146372"/>
          <a:stretch/>
        </p:blipFill>
        <p:spPr>
          <a:xfrm>
            <a:off x="476131" y="476131"/>
            <a:ext cx="5403134" cy="5913546"/>
          </a:xfrm>
          <a:prstGeom prst="rect">
            <a:avLst/>
          </a:prstGeom>
        </p:spPr>
      </p:pic>
      <p:sp>
        <p:nvSpPr>
          <p:cNvPr id="4" name="Object 3"/>
          <p:cNvSpPr/>
          <p:nvPr/>
        </p:nvSpPr>
        <p:spPr>
          <a:xfrm>
            <a:off x="6091143" y="2151368"/>
            <a:ext cx="5876408"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APPLICATIONS IN REAL ESTATE</a:t>
            </a:r>
            <a:endParaRPr lang="en-US" dirty="0"/>
          </a:p>
        </p:txBody>
      </p:sp>
      <p:sp>
        <p:nvSpPr>
          <p:cNvPr id="5" name="Object 4"/>
          <p:cNvSpPr/>
          <p:nvPr/>
        </p:nvSpPr>
        <p:spPr>
          <a:xfrm>
            <a:off x="6091143" y="2631814"/>
            <a:ext cx="5876408" cy="2072657"/>
          </a:xfrm>
          <a:prstGeom prst="rect">
            <a:avLst/>
          </a:prstGeom>
          <a:noFill/>
        </p:spPr>
        <p:txBody>
          <a:bodyPr wrap="square" lIns="0" tIns="0" rIns="0" bIns="0" rtlCol="0" anchor="t"/>
          <a:lstStyle/>
          <a:p>
            <a:pPr algn="ctr">
              <a:lnSpc>
                <a:spcPts val="2333"/>
              </a:lnSpc>
              <a:spcBef>
                <a:spcPts val="1170"/>
              </a:spcBef>
              <a:buNone/>
            </a:pPr>
            <a:r>
              <a:rPr lang="en-US" sz="1620" kern="0" spc="32" dirty="0">
                <a:solidFill>
                  <a:srgbClr val="FFFFFF">
                    <a:alpha val="80000"/>
                  </a:srgbClr>
                </a:solidFill>
                <a:latin typeface="Lato" pitchFamily="34" charset="0"/>
                <a:ea typeface="Lato" pitchFamily="34" charset="-122"/>
                <a:cs typeface="Lato" pitchFamily="34" charset="-120"/>
              </a:rPr>
              <a:t>GIS applications have revolutionized the real estate industry.  These applications allow real estate professionals to gather and access property information, photos, and other relevant data directly from the field, streamlining the decision-making process and providing a more comprehensive understanding of the market for stakeholders and consumers alike.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476131" y="476131"/>
            <a:ext cx="5852601" cy="5913546"/>
          </a:xfrm>
          <a:prstGeom prst="rect">
            <a:avLst/>
          </a:prstGeom>
          <a:solidFill>
            <a:srgbClr val="BAD6CD"/>
          </a:solidFill>
        </p:spPr>
      </p:sp>
      <p:pic>
        <p:nvPicPr>
          <p:cNvPr id="3" name="Object 2" descr="preencoded.png"/>
          <p:cNvPicPr>
            <a:picLocks noChangeAspect="1"/>
          </p:cNvPicPr>
          <p:nvPr/>
        </p:nvPicPr>
        <p:blipFill>
          <a:blip r:embed="rId3"/>
          <a:srcRect l="25219" r="25219"/>
          <a:stretch/>
        </p:blipFill>
        <p:spPr>
          <a:xfrm>
            <a:off x="476131" y="476131"/>
            <a:ext cx="5852601" cy="5913546"/>
          </a:xfrm>
          <a:prstGeom prst="rect">
            <a:avLst/>
          </a:prstGeom>
        </p:spPr>
      </p:pic>
      <p:sp>
        <p:nvSpPr>
          <p:cNvPr id="4" name="Object 3"/>
          <p:cNvSpPr/>
          <p:nvPr/>
        </p:nvSpPr>
        <p:spPr>
          <a:xfrm>
            <a:off x="6666785" y="3255992"/>
            <a:ext cx="5174591"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COORDINATE GIS/MAPPING DATA</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20309"/>
        </a:solidFill>
        <a:effectLst/>
      </p:bgPr>
    </p:bg>
    <p:spTree>
      <p:nvGrpSpPr>
        <p:cNvPr id="1" name=""/>
        <p:cNvGrpSpPr/>
        <p:nvPr/>
      </p:nvGrpSpPr>
      <p:grpSpPr>
        <a:xfrm>
          <a:off x="0" y="0"/>
          <a:ext cx="0" cy="0"/>
          <a:chOff x="0" y="0"/>
          <a:chExt cx="0" cy="0"/>
        </a:xfrm>
      </p:grpSpPr>
      <p:sp>
        <p:nvSpPr>
          <p:cNvPr id="2" name="Object 1"/>
          <p:cNvSpPr/>
          <p:nvPr/>
        </p:nvSpPr>
        <p:spPr>
          <a:xfrm>
            <a:off x="476131" y="476131"/>
            <a:ext cx="5852601" cy="5913546"/>
          </a:xfrm>
          <a:prstGeom prst="rect">
            <a:avLst/>
          </a:prstGeom>
          <a:solidFill>
            <a:srgbClr val="BAD6CD"/>
          </a:solidFill>
        </p:spPr>
      </p:sp>
      <p:pic>
        <p:nvPicPr>
          <p:cNvPr id="3" name="Object 2" descr="preencoded.png"/>
          <p:cNvPicPr>
            <a:picLocks noChangeAspect="1"/>
          </p:cNvPicPr>
          <p:nvPr/>
        </p:nvPicPr>
        <p:blipFill>
          <a:blip r:embed="rId3"/>
          <a:srcRect l="8400" r="42271"/>
          <a:stretch/>
        </p:blipFill>
        <p:spPr>
          <a:xfrm>
            <a:off x="476131" y="476131"/>
            <a:ext cx="5852601" cy="5913546"/>
          </a:xfrm>
          <a:prstGeom prst="rect">
            <a:avLst/>
          </a:prstGeom>
        </p:spPr>
      </p:pic>
      <p:sp>
        <p:nvSpPr>
          <p:cNvPr id="4" name="Object 3"/>
          <p:cNvSpPr/>
          <p:nvPr/>
        </p:nvSpPr>
        <p:spPr>
          <a:xfrm>
            <a:off x="6640598" y="3008404"/>
            <a:ext cx="5226965" cy="328977"/>
          </a:xfrm>
          <a:prstGeom prst="rect">
            <a:avLst/>
          </a:prstGeom>
          <a:noFill/>
        </p:spPr>
        <p:txBody>
          <a:bodyPr wrap="square" lIns="0" tIns="0" rIns="0" bIns="0" rtlCol="0" anchor="t"/>
          <a:lstStyle/>
          <a:p>
            <a:pPr algn="ctr">
              <a:lnSpc>
                <a:spcPts val="2592"/>
              </a:lnSpc>
              <a:buNone/>
            </a:pPr>
            <a:r>
              <a:rPr lang="en-US" sz="2250" b="1" kern="0" spc="22" dirty="0">
                <a:solidFill>
                  <a:srgbClr val="FFFFFF"/>
                </a:solidFill>
                <a:latin typeface="Lato" pitchFamily="34" charset="0"/>
                <a:ea typeface="Lato" pitchFamily="34" charset="-122"/>
                <a:cs typeface="Lato" pitchFamily="34" charset="-120"/>
              </a:rPr>
              <a:t>STEP 1:</a:t>
            </a:r>
            <a:endParaRPr lang="en-US" dirty="0"/>
          </a:p>
        </p:txBody>
      </p:sp>
      <p:sp>
        <p:nvSpPr>
          <p:cNvPr id="5" name="Object 4"/>
          <p:cNvSpPr/>
          <p:nvPr/>
        </p:nvSpPr>
        <p:spPr>
          <a:xfrm>
            <a:off x="6640598" y="3499562"/>
            <a:ext cx="5226965" cy="328977"/>
          </a:xfrm>
          <a:prstGeom prst="rect">
            <a:avLst/>
          </a:prstGeom>
          <a:noFill/>
        </p:spPr>
        <p:txBody>
          <a:bodyPr wrap="square" lIns="0" tIns="0" rIns="0" bIns="0" rtlCol="0" anchor="t"/>
          <a:lstStyle/>
          <a:p>
            <a:pPr algn="ctr">
              <a:lnSpc>
                <a:spcPts val="2592"/>
              </a:lnSpc>
              <a:spcBef>
                <a:spcPts val="1252"/>
              </a:spcBef>
              <a:buNone/>
            </a:pPr>
            <a:r>
              <a:rPr lang="en-US" sz="2250" b="1" kern="0" spc="22" dirty="0">
                <a:solidFill>
                  <a:srgbClr val="FFFFFF"/>
                </a:solidFill>
                <a:latin typeface="Lato" pitchFamily="34" charset="0"/>
                <a:ea typeface="Lato" pitchFamily="34" charset="-122"/>
                <a:cs typeface="Lato" pitchFamily="34" charset="-120"/>
              </a:rPr>
              <a:t>IDENTIFY LOT TO BE RESEARCHED.</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6C04F8745BDC498448C592AF65A320" ma:contentTypeVersion="18" ma:contentTypeDescription="Create a new document." ma:contentTypeScope="" ma:versionID="f5b7258bfceffd924ec335377cab8c50">
  <xsd:schema xmlns:xsd="http://www.w3.org/2001/XMLSchema" xmlns:xs="http://www.w3.org/2001/XMLSchema" xmlns:p="http://schemas.microsoft.com/office/2006/metadata/properties" xmlns:ns3="a3e2e5cd-0796-43a1-aa9c-455adb4f5555" xmlns:ns4="64f209e9-d63f-4159-9f83-fade170cec4b" targetNamespace="http://schemas.microsoft.com/office/2006/metadata/properties" ma:root="true" ma:fieldsID="927a8b95d5fadafc88fb5fb4faa45253" ns3:_="" ns4:_="">
    <xsd:import namespace="a3e2e5cd-0796-43a1-aa9c-455adb4f5555"/>
    <xsd:import namespace="64f209e9-d63f-4159-9f83-fade170cec4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2e5cd-0796-43a1-aa9c-455adb4f5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f209e9-d63f-4159-9f83-fade170cec4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3e2e5cd-0796-43a1-aa9c-455adb4f5555" xsi:nil="true"/>
  </documentManagement>
</p:properties>
</file>

<file path=customXml/itemProps1.xml><?xml version="1.0" encoding="utf-8"?>
<ds:datastoreItem xmlns:ds="http://schemas.openxmlformats.org/officeDocument/2006/customXml" ds:itemID="{316CBE62-3E39-44FF-BD3A-AEA731F45B30}">
  <ds:schemaRefs>
    <ds:schemaRef ds:uri="http://schemas.microsoft.com/sharepoint/v3/contenttype/forms"/>
  </ds:schemaRefs>
</ds:datastoreItem>
</file>

<file path=customXml/itemProps2.xml><?xml version="1.0" encoding="utf-8"?>
<ds:datastoreItem xmlns:ds="http://schemas.openxmlformats.org/officeDocument/2006/customXml" ds:itemID="{FF213973-24B2-444B-9563-B7E7AAB249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e2e5cd-0796-43a1-aa9c-455adb4f5555"/>
    <ds:schemaRef ds:uri="64f209e9-d63f-4159-9f83-fade170cec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4B03C-9FFE-4E53-872A-4C1E771E0127}">
  <ds:schemaRefs>
    <ds:schemaRef ds:uri="http://purl.org/dc/dcmitype/"/>
    <ds:schemaRef ds:uri="http://schemas.microsoft.com/office/2006/documentManagement/types"/>
    <ds:schemaRef ds:uri="http://schemas.microsoft.com/office/2006/metadata/properties"/>
    <ds:schemaRef ds:uri="http://www.w3.org/XML/1998/namespace"/>
    <ds:schemaRef ds:uri="64f209e9-d63f-4159-9f83-fade170cec4b"/>
    <ds:schemaRef ds:uri="http://schemas.microsoft.com/office/infopath/2007/PartnerControls"/>
    <ds:schemaRef ds:uri="http://purl.org/dc/elements/1.1/"/>
    <ds:schemaRef ds:uri="http://schemas.openxmlformats.org/package/2006/metadata/core-properties"/>
    <ds:schemaRef ds:uri="a3e2e5cd-0796-43a1-aa9c-455adb4f555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20</TotalTime>
  <Words>1463</Words>
  <Application>Microsoft Office PowerPoint</Application>
  <PresentationFormat>Widescreen</PresentationFormat>
  <Paragraphs>110</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Accurate Data in Real Estate</dc:title>
  <dc:subject>The Importance of Accurate Data in Real Estate</dc:subject>
  <dc:creator>The Guam Real Estate Insider</dc:creator>
  <cp:lastModifiedBy>Ryan Mummert</cp:lastModifiedBy>
  <cp:revision>5</cp:revision>
  <dcterms:created xsi:type="dcterms:W3CDTF">2024-08-07T22:48:17Z</dcterms:created>
  <dcterms:modified xsi:type="dcterms:W3CDTF">2024-08-08T00:21:49Z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0x010100A36C04F8745BDC498448C592AF65A320</vt:lpwstr>
  </property>
</Properties>
</file>